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51"/>
  </p:notesMasterIdLst>
  <p:sldIdLst>
    <p:sldId id="256" r:id="rId3"/>
    <p:sldId id="257" r:id="rId4"/>
    <p:sldId id="293" r:id="rId5"/>
    <p:sldId id="296" r:id="rId6"/>
    <p:sldId id="307" r:id="rId7"/>
    <p:sldId id="294" r:id="rId8"/>
    <p:sldId id="295" r:id="rId9"/>
    <p:sldId id="318" r:id="rId10"/>
    <p:sldId id="302" r:id="rId11"/>
    <p:sldId id="316" r:id="rId12"/>
    <p:sldId id="360" r:id="rId13"/>
    <p:sldId id="332" r:id="rId14"/>
    <p:sldId id="333" r:id="rId15"/>
    <p:sldId id="315" r:id="rId16"/>
    <p:sldId id="321" r:id="rId17"/>
    <p:sldId id="320" r:id="rId18"/>
    <p:sldId id="300" r:id="rId19"/>
    <p:sldId id="301" r:id="rId20"/>
    <p:sldId id="265" r:id="rId21"/>
    <p:sldId id="337" r:id="rId22"/>
    <p:sldId id="305" r:id="rId23"/>
    <p:sldId id="36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27" r:id="rId33"/>
    <p:sldId id="347" r:id="rId34"/>
    <p:sldId id="284" r:id="rId35"/>
    <p:sldId id="346" r:id="rId36"/>
    <p:sldId id="351" r:id="rId37"/>
    <p:sldId id="350" r:id="rId38"/>
    <p:sldId id="362" r:id="rId39"/>
    <p:sldId id="363" r:id="rId40"/>
    <p:sldId id="335" r:id="rId41"/>
    <p:sldId id="364" r:id="rId42"/>
    <p:sldId id="309" r:id="rId43"/>
    <p:sldId id="336" r:id="rId44"/>
    <p:sldId id="313" r:id="rId45"/>
    <p:sldId id="314" r:id="rId46"/>
    <p:sldId id="365" r:id="rId47"/>
    <p:sldId id="366" r:id="rId48"/>
    <p:sldId id="367" r:id="rId49"/>
    <p:sldId id="368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B982B-D275-4BF8-92A4-367328F0BDF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7FA57-FF7E-43AE-8C4C-678A8298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8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FA57-FF7E-43AE-8C4C-678A8298CEC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7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8F3D01-4EBE-45C9-AE2F-2F34F773670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79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7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46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5784-EEDA-46D3-9EFE-10BB65223C09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CA681-5B8F-42E5-AFCB-A445DD643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51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70C-C85F-43A8-A562-D0BD7308CF88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C8765-1E00-4414-803B-B4A71882B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17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B69EC-A448-487D-AD9C-3F43707AFDC4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AF21A-04F6-46FE-BCAA-C438BC5E9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22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3DE7E-443A-4DF2-9EA8-58DD1632065C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8E39-77C2-48B0-8BFF-375521E92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950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1D247-72BB-4AD4-AEB2-09D45B81948B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45D56-2207-4132-A018-BF40D0B2B3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854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A74B-E366-4489-93A2-56AE53C2A3DC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B7D5-A617-40CC-959B-0917CFFA4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448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3EB9-012D-4AA4-AD41-F4A4BFE6E780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C4992-CD18-4112-BEB2-70AB3E7FA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132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E23AE-ACEF-4B18-A10B-FBFC3C6AB83A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FC9D-E206-48A1-A644-FDF84F705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72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52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06C2E-2C81-4B62-84FA-615FCBB43B59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B261-024D-42B8-8AAD-D468C43BA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480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90FB9-07EC-478D-B7BF-B116BCDF29E3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1C98-3576-4C3C-A3F5-CE9FA4D0E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2887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4E2E-4BF3-4BAE-9C69-40F301D5F01C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A0CB5-55F4-4650-8921-76C8A4899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996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3371-B008-4ACC-BEF2-4AEA95B5FF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623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54C11-E0AE-4EB0-A28C-7A6A3B1D7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93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0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7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7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3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3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9B6D-A229-4E96-A203-6E2D37D65AA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698F-6255-4A19-B0ED-D01B744E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0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BFC3C28-0A10-4618-BB40-961658399369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0CA6B06-D5CD-4BB8-8974-5383C84742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29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prop_html_classname.as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positioning.asp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524000"/>
            <a:ext cx="7848600" cy="1981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Cascade Style Sheet </a:t>
            </a:r>
            <a:r>
              <a:rPr lang="en-US" dirty="0"/>
              <a:t>Demo</a:t>
            </a:r>
            <a:br>
              <a:rPr lang="en-US" dirty="0"/>
            </a:br>
            <a:r>
              <a:rPr lang="en-US" sz="3600" dirty="0"/>
              <a:t>W3Schools.com:</a:t>
            </a:r>
            <a:br>
              <a:rPr lang="en-US" sz="3600" dirty="0"/>
            </a:br>
            <a:r>
              <a:rPr lang="en-US" sz="3600" dirty="0"/>
              <a:t>http://</a:t>
            </a:r>
            <a:r>
              <a:rPr lang="en-US" sz="3600" dirty="0" smtClean="0"/>
              <a:t>www.w3schools.com/css/default.asp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ISYS 350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1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Autofit/>
          </a:bodyPr>
          <a:lstStyle/>
          <a:p>
            <a:r>
              <a:rPr lang="en-US" sz="2800" dirty="0"/>
              <a:t>External Stylesheet </a:t>
            </a:r>
            <a:r>
              <a:rPr lang="en-US" sz="2800" dirty="0" smtClean="0"/>
              <a:t>Example: mystyle.css stored in w3spaces.com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79323" y="965896"/>
            <a:ext cx="797150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        &lt;title&gt;TODO supply a title&lt;/title&gt;</a:t>
            </a:r>
          </a:p>
          <a:p>
            <a:r>
              <a:rPr lang="en-US" dirty="0"/>
              <a:t>        &lt;meta charset="UTF-8"&gt;</a:t>
            </a:r>
          </a:p>
          <a:p>
            <a:r>
              <a:rPr lang="en-US" dirty="0"/>
              <a:t>        &lt;meta name="viewport" content="width=device-width, initial-scale=1.0"&gt;</a:t>
            </a:r>
          </a:p>
          <a:p>
            <a:r>
              <a:rPr lang="en-US" dirty="0"/>
              <a:t>        &lt;link </a:t>
            </a:r>
            <a:r>
              <a:rPr lang="en-US" dirty="0" err="1"/>
              <a:t>rel</a:t>
            </a:r>
            <a:r>
              <a:rPr lang="en-US" dirty="0"/>
              <a:t>="stylesheet" type="text/</a:t>
            </a:r>
            <a:r>
              <a:rPr lang="en-US" dirty="0" err="1"/>
              <a:t>css</a:t>
            </a:r>
            <a:r>
              <a:rPr lang="en-US" dirty="0"/>
              <a:t>" </a:t>
            </a:r>
            <a:r>
              <a:rPr lang="en-US" b="1" dirty="0" err="1"/>
              <a:t>href</a:t>
            </a:r>
            <a:r>
              <a:rPr lang="en-US" b="1" dirty="0"/>
              <a:t>="https://dchao.w3spaces.com/mystyle.css"&gt;</a:t>
            </a:r>
          </a:p>
          <a:p>
            <a:r>
              <a:rPr lang="en-US" dirty="0"/>
              <a:t>    &lt;/head&gt;</a:t>
            </a:r>
          </a:p>
          <a:p>
            <a:r>
              <a:rPr lang="en-US" dirty="0"/>
              <a:t>    &lt;body&gt;</a:t>
            </a:r>
          </a:p>
          <a:p>
            <a:r>
              <a:rPr lang="en-US" dirty="0"/>
              <a:t>        &lt;div&gt;</a:t>
            </a:r>
          </a:p>
          <a:p>
            <a:r>
              <a:rPr lang="en-US" dirty="0"/>
              <a:t>            &lt;h1&gt; This is h1 text&lt;/h1&gt;&lt;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&lt;h3&gt; This is h3 text&lt;/h3&gt;&lt;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&lt;h6&gt; This is h6 text&lt;/h6&gt;&lt;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&lt;h1&gt; This is h1 text again&lt;/h1&gt;&lt;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&lt;h3&gt; This is h3 text again&lt;/h3&gt;&lt;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&lt;h6&gt; This is h6 text again&lt;/h6&gt;&lt;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</a:t>
            </a:r>
            <a:r>
              <a:rPr lang="en-US" dirty="0" err="1"/>
              <a:t>hr</a:t>
            </a:r>
            <a:r>
              <a:rPr lang="en-US" dirty="0"/>
              <a:t>&gt;</a:t>
            </a:r>
          </a:p>
          <a:p>
            <a:r>
              <a:rPr lang="en-US" dirty="0"/>
              <a:t>            &lt;p&gt; This is the P tag data&lt;/p&gt;</a:t>
            </a:r>
          </a:p>
          <a:p>
            <a:r>
              <a:rPr lang="en-US" dirty="0"/>
              <a:t>        &lt;/div&gt;</a:t>
            </a:r>
          </a:p>
          <a:p>
            <a:r>
              <a:rPr lang="en-US" dirty="0"/>
              <a:t>    &lt;/body&gt;</a:t>
            </a:r>
          </a:p>
          <a:p>
            <a:r>
              <a:rPr lang="en-US" dirty="0"/>
              <a:t>    &lt;/html&gt;</a:t>
            </a:r>
          </a:p>
        </p:txBody>
      </p:sp>
    </p:spTree>
    <p:extLst>
      <p:ext uri="{BB962C8B-B14F-4D97-AF65-F5344CB8AC3E}">
        <p14:creationId xmlns:p14="http://schemas.microsoft.com/office/powerpoint/2010/main" val="715813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Autofit/>
          </a:bodyPr>
          <a:lstStyle/>
          <a:p>
            <a:r>
              <a:rPr lang="en-US" sz="2800" dirty="0"/>
              <a:t>External Stylesheet </a:t>
            </a:r>
            <a:r>
              <a:rPr lang="en-US" sz="2800" dirty="0" smtClean="0"/>
              <a:t>Example: mystyle.css stored in the same folder as the html file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71948" y="1225689"/>
            <a:ext cx="797150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&lt;html&gt;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&lt;head&gt;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&lt;title&gt;TODO supply a title&lt;/title&gt;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&lt;meta charset="UTF-8"&gt;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&lt;meta name="viewport" content="width=device-width, initial-scale=1.0"&gt;</a:t>
            </a:r>
          </a:p>
          <a:p>
            <a:pPr lvl="0"/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lang="en-US" b="1" dirty="0">
                <a:solidFill>
                  <a:prstClr val="black"/>
                </a:solidFill>
              </a:rPr>
              <a:t>&lt;link </a:t>
            </a:r>
            <a:r>
              <a:rPr lang="en-US" b="1" dirty="0" err="1">
                <a:solidFill>
                  <a:prstClr val="black"/>
                </a:solidFill>
              </a:rPr>
              <a:t>rel</a:t>
            </a:r>
            <a:r>
              <a:rPr lang="en-US" b="1" dirty="0">
                <a:solidFill>
                  <a:prstClr val="black"/>
                </a:solidFill>
              </a:rPr>
              <a:t>="stylesheet" type="text/</a:t>
            </a:r>
            <a:r>
              <a:rPr lang="en-US" b="1" dirty="0" err="1">
                <a:solidFill>
                  <a:prstClr val="black"/>
                </a:solidFill>
              </a:rPr>
              <a:t>css</a:t>
            </a:r>
            <a:r>
              <a:rPr lang="en-US" b="1" dirty="0">
                <a:solidFill>
                  <a:prstClr val="black"/>
                </a:solidFill>
              </a:rPr>
              <a:t>" </a:t>
            </a:r>
            <a:r>
              <a:rPr lang="en-US" b="1" dirty="0" err="1">
                <a:solidFill>
                  <a:prstClr val="black"/>
                </a:solidFill>
              </a:rPr>
              <a:t>href</a:t>
            </a:r>
            <a:r>
              <a:rPr lang="en-US" b="1" dirty="0">
                <a:solidFill>
                  <a:prstClr val="black"/>
                </a:solidFill>
              </a:rPr>
              <a:t>="mystyle.css"&gt;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&lt;/head&gt;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&lt;body&gt;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&lt;div&gt;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&lt;h1&gt; This is h1 text&lt;/h1&gt;&lt;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&lt;h3&gt; This is h3 text&lt;/h3&gt;&lt;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&lt;h6&gt; This is h6 text&lt;/h6&gt;&lt;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&lt;h1&gt; This is h1 text again&lt;/h1&gt;&lt;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&lt;h3&gt; This is h3 text again&lt;/h3&gt;&lt;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&lt;h6&gt; This is h6 text again&lt;/h6&gt;&lt;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&gt;&lt;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&lt;p&gt; This is the P tag data&lt;/p&gt;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&lt;/div&gt;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&lt;/body&gt;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10654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Internal Style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2209800"/>
          </a:xfrm>
        </p:spPr>
        <p:txBody>
          <a:bodyPr/>
          <a:lstStyle/>
          <a:p>
            <a:r>
              <a:rPr lang="en-US" dirty="0"/>
              <a:t>An internal style sheet should be used when a single document has a unique style. You define internal styles in the head section of an HTML page, by using the &lt;style&gt; tag, like this: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124200"/>
            <a:ext cx="7162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&lt;head&gt;</a:t>
            </a:r>
          </a:p>
          <a:p>
            <a:pPr lvl="0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&lt;style&gt;</a:t>
            </a:r>
          </a:p>
          <a:p>
            <a:pPr lvl="0">
              <a:defRPr/>
            </a:pPr>
            <a:r>
              <a:rPr lang="en-US" dirty="0" err="1">
                <a:solidFill>
                  <a:prstClr val="black"/>
                </a:solidFill>
              </a:rPr>
              <a:t>hr</a:t>
            </a:r>
            <a:r>
              <a:rPr lang="en-US" dirty="0">
                <a:solidFill>
                  <a:prstClr val="black"/>
                </a:solidFill>
              </a:rPr>
              <a:t> {</a:t>
            </a:r>
            <a:r>
              <a:rPr lang="en-US" dirty="0" err="1">
                <a:solidFill>
                  <a:prstClr val="black"/>
                </a:solidFill>
              </a:rPr>
              <a:t>color:sienna</a:t>
            </a:r>
            <a:r>
              <a:rPr lang="en-US" dirty="0">
                <a:solidFill>
                  <a:prstClr val="black"/>
                </a:solidFill>
              </a:rPr>
              <a:t>;}</a:t>
            </a:r>
          </a:p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H6 { color: blue; }</a:t>
            </a:r>
          </a:p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 p {</a:t>
            </a:r>
            <a:r>
              <a:rPr lang="en-US" dirty="0" err="1">
                <a:solidFill>
                  <a:prstClr val="black"/>
                </a:solidFill>
              </a:rPr>
              <a:t>text-align:left</a:t>
            </a:r>
            <a:r>
              <a:rPr lang="en-US" dirty="0">
                <a:solidFill>
                  <a:prstClr val="black"/>
                </a:solidFill>
              </a:rPr>
              <a:t>;}</a:t>
            </a:r>
          </a:p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 body {</a:t>
            </a:r>
            <a:r>
              <a:rPr lang="en-US" dirty="0" err="1">
                <a:solidFill>
                  <a:prstClr val="black"/>
                </a:solidFill>
              </a:rPr>
              <a:t>background-image:url</a:t>
            </a:r>
            <a:r>
              <a:rPr lang="en-US" dirty="0">
                <a:solidFill>
                  <a:prstClr val="black"/>
                </a:solidFill>
              </a:rPr>
              <a:t>("https://encrypted-tbn0.gstatic.com/</a:t>
            </a:r>
            <a:r>
              <a:rPr lang="en-US" dirty="0" err="1">
                <a:solidFill>
                  <a:prstClr val="black"/>
                </a:solidFill>
              </a:rPr>
              <a:t>images?q</a:t>
            </a:r>
            <a:r>
              <a:rPr lang="en-US" dirty="0">
                <a:solidFill>
                  <a:prstClr val="black"/>
                </a:solidFill>
              </a:rPr>
              <a:t>=tbn:ANd9GcRMbc8Ie2D-8Hd3h-VMw3nWRBTm5q6SjEOR-w&amp;usqp=CAU");}</a:t>
            </a:r>
          </a:p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&lt;/style&gt;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&lt;/head&gt;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785723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Note: Search internet: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“web page background image” and copy/paste the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url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to the background-image.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126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Inline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686800" cy="1981199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use inline styles you use the style attribute in the </a:t>
            </a:r>
            <a:r>
              <a:rPr lang="en-US" dirty="0" smtClean="0"/>
              <a:t>HTML </a:t>
            </a:r>
            <a:r>
              <a:rPr lang="en-US" dirty="0"/>
              <a:t>tag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381345"/>
            <a:ext cx="769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&lt;p style="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color:blue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"&gt;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is a paragraph.&lt;/p&gt;</a:t>
            </a:r>
          </a:p>
        </p:txBody>
      </p:sp>
    </p:spTree>
    <p:extLst>
      <p:ext uri="{BB962C8B-B14F-4D97-AF65-F5344CB8AC3E}">
        <p14:creationId xmlns:p14="http://schemas.microsoft.com/office/powerpoint/2010/main" val="3278307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914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Example: </a:t>
            </a:r>
            <a:r>
              <a:rPr lang="en-US" sz="3200" dirty="0" smtClean="0">
                <a:solidFill>
                  <a:prstClr val="black"/>
                </a:solidFill>
              </a:rPr>
              <a:t>Internal stylesheet and inline style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85800" y="990600"/>
            <a:ext cx="8153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&lt;head&gt;</a:t>
            </a:r>
          </a:p>
          <a:p>
            <a:r>
              <a:rPr lang="en-US" sz="1600" dirty="0"/>
              <a:t>        &lt;title&gt;TODO supply a title&lt;/title&gt;</a:t>
            </a:r>
          </a:p>
          <a:p>
            <a:r>
              <a:rPr lang="en-US" sz="1600" dirty="0"/>
              <a:t>        &lt;meta charset="UTF-8"&gt;</a:t>
            </a:r>
          </a:p>
          <a:p>
            <a:r>
              <a:rPr lang="en-US" sz="1600" dirty="0"/>
              <a:t>        &lt;meta name="viewport" content="width=device-width, initial-scale=1.0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&lt;style&gt;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en-US" sz="1600" dirty="0" err="1"/>
              <a:t>hr</a:t>
            </a:r>
            <a:r>
              <a:rPr lang="en-US" sz="1600" dirty="0"/>
              <a:t> {</a:t>
            </a:r>
            <a:r>
              <a:rPr lang="en-US" sz="1600" dirty="0" err="1"/>
              <a:t>color:sienna</a:t>
            </a:r>
            <a:r>
              <a:rPr lang="en-US" sz="1600" dirty="0"/>
              <a:t>;}</a:t>
            </a:r>
          </a:p>
          <a:p>
            <a:r>
              <a:rPr lang="en-US" sz="1600" dirty="0"/>
              <a:t>H6 { color: blue; }</a:t>
            </a:r>
          </a:p>
          <a:p>
            <a:r>
              <a:rPr lang="en-US" sz="1600" dirty="0"/>
              <a:t> p {</a:t>
            </a:r>
            <a:r>
              <a:rPr lang="en-US" sz="1600" dirty="0" err="1"/>
              <a:t>text-align:left</a:t>
            </a:r>
            <a:r>
              <a:rPr lang="en-US" sz="1600" dirty="0"/>
              <a:t>;}</a:t>
            </a:r>
          </a:p>
          <a:p>
            <a:r>
              <a:rPr lang="en-US" sz="1600" dirty="0"/>
              <a:t> body {</a:t>
            </a:r>
            <a:r>
              <a:rPr lang="en-US" sz="1600" dirty="0" err="1"/>
              <a:t>background-image:url</a:t>
            </a:r>
            <a:r>
              <a:rPr lang="en-US" sz="1600" dirty="0"/>
              <a:t>("https://encrypted-tbn0.gstatic.com/</a:t>
            </a:r>
            <a:r>
              <a:rPr lang="en-US" sz="1600" dirty="0" err="1"/>
              <a:t>images?q</a:t>
            </a:r>
            <a:r>
              <a:rPr lang="en-US" sz="1600" dirty="0"/>
              <a:t>=tbn:ANd9GcRMbc8Ie2D-8Hd3h-VMw3nWRBTm5q6SjEOR-w&amp;usqp=CAU");}</a:t>
            </a:r>
          </a:p>
          <a:p>
            <a:r>
              <a:rPr lang="en-US" sz="1600" dirty="0"/>
              <a:t>&lt;/style&gt;     &lt;/head&gt;</a:t>
            </a:r>
          </a:p>
          <a:p>
            <a:r>
              <a:rPr lang="en-US" sz="1600" dirty="0"/>
              <a:t>    &lt;body&gt;</a:t>
            </a:r>
          </a:p>
          <a:p>
            <a:r>
              <a:rPr lang="en-US" sz="1600" dirty="0"/>
              <a:t>        &lt;div&gt;</a:t>
            </a:r>
          </a:p>
          <a:p>
            <a:r>
              <a:rPr lang="en-US" sz="1600" dirty="0"/>
              <a:t>            &lt;h1&gt; This is h1 text&lt;/h1&gt;&lt;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&lt;h3&gt; This is h3 text&lt;/h3&gt;&lt;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&lt;h6&gt; This is h6 text&lt;/h6&gt;&lt;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&lt;h1&gt; This is h1 text again&lt;/h1&gt;&lt;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&lt;h3&gt; This is h3 text again&lt;/h3&gt;&lt;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&lt;h6&gt; This is h6 text again&lt;/h6&gt;&lt;</a:t>
            </a:r>
            <a:r>
              <a:rPr lang="en-US" sz="1600" dirty="0" err="1"/>
              <a:t>br</a:t>
            </a:r>
            <a:r>
              <a:rPr lang="en-US" sz="1600" dirty="0" smtClean="0"/>
              <a:t>&gt;&lt;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&gt;&lt;</a:t>
            </a:r>
            <a:r>
              <a:rPr lang="en-US" sz="1600" dirty="0" err="1" smtClean="0"/>
              <a:t>hr</a:t>
            </a:r>
            <a:r>
              <a:rPr lang="en-US" sz="1600" dirty="0" smtClean="0"/>
              <a:t>&gt;</a:t>
            </a:r>
            <a:endParaRPr lang="en-US" sz="1600" dirty="0"/>
          </a:p>
          <a:p>
            <a:r>
              <a:rPr lang="en-US" sz="1600" dirty="0" smtClean="0"/>
              <a:t>            &lt;</a:t>
            </a:r>
            <a:r>
              <a:rPr lang="en-US" sz="1600" dirty="0"/>
              <a:t>p&gt; This is the P tag data&lt;/p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            &lt;</a:t>
            </a:r>
            <a:r>
              <a:rPr lang="en-US" sz="1600" dirty="0"/>
              <a:t>p style="</a:t>
            </a:r>
            <a:r>
              <a:rPr lang="en-US" sz="1600" dirty="0" err="1" smtClean="0"/>
              <a:t>color:blue</a:t>
            </a:r>
            <a:r>
              <a:rPr lang="en-US" sz="1600" dirty="0" smtClean="0"/>
              <a:t> </a:t>
            </a:r>
            <a:r>
              <a:rPr lang="en-US" sz="1600" dirty="0"/>
              <a:t>"&gt;This is a paragraph.&lt;/p</a:t>
            </a:r>
            <a:r>
              <a:rPr lang="en-US" sz="1600" dirty="0" smtClean="0"/>
              <a:t>&gt;</a:t>
            </a:r>
            <a:endParaRPr lang="en-US" sz="1600" dirty="0"/>
          </a:p>
          <a:p>
            <a:r>
              <a:rPr lang="en-US" sz="1600" dirty="0"/>
              <a:t>        &lt;/div&gt;</a:t>
            </a:r>
          </a:p>
          <a:p>
            <a:r>
              <a:rPr lang="en-US" sz="1600" dirty="0"/>
              <a:t>    &lt;/body&gt;</a:t>
            </a:r>
          </a:p>
        </p:txBody>
      </p:sp>
    </p:spTree>
    <p:extLst>
      <p:ext uri="{BB962C8B-B14F-4D97-AF65-F5344CB8AC3E}">
        <p14:creationId xmlns:p14="http://schemas.microsoft.com/office/powerpoint/2010/main" val="51373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tag </a:t>
            </a:r>
            <a:r>
              <a:rPr lang="en-US" dirty="0"/>
              <a:t>as </a:t>
            </a:r>
            <a:r>
              <a:rPr lang="en-US" dirty="0" smtClean="0"/>
              <a:t>Selector</a:t>
            </a:r>
          </a:p>
          <a:p>
            <a:r>
              <a:rPr lang="en-US" dirty="0"/>
              <a:t>ID as a </a:t>
            </a:r>
            <a:r>
              <a:rPr lang="en-US" dirty="0" smtClean="0"/>
              <a:t>selector</a:t>
            </a:r>
          </a:p>
          <a:p>
            <a:r>
              <a:rPr lang="en-US" dirty="0"/>
              <a:t>Class As Selector</a:t>
            </a:r>
          </a:p>
        </p:txBody>
      </p:sp>
    </p:spTree>
    <p:extLst>
      <p:ext uri="{BB962C8B-B14F-4D97-AF65-F5344CB8AC3E}">
        <p14:creationId xmlns:p14="http://schemas.microsoft.com/office/powerpoint/2010/main" val="279781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HTML Tag as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Apply to all tags of a specific type:</a:t>
            </a:r>
          </a:p>
          <a:p>
            <a:pPr lvl="1"/>
            <a:r>
              <a:rPr lang="en-US" dirty="0" smtClean="0"/>
              <a:t>H1 { color: blue; }</a:t>
            </a:r>
          </a:p>
          <a:p>
            <a:pPr lvl="1"/>
            <a:r>
              <a:rPr lang="en-US" dirty="0"/>
              <a:t>p {</a:t>
            </a:r>
            <a:r>
              <a:rPr lang="en-US" dirty="0" err="1"/>
              <a:t>color:red;text-align:center</a:t>
            </a:r>
            <a:r>
              <a:rPr lang="en-US" dirty="0"/>
              <a:t>;}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4239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ID as a selector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305800" cy="3352800"/>
          </a:xfrm>
        </p:spPr>
        <p:txBody>
          <a:bodyPr>
            <a:normAutofit/>
          </a:bodyPr>
          <a:lstStyle/>
          <a:p>
            <a:r>
              <a:rPr lang="en-US" sz="2800" dirty="0"/>
              <a:t>The id selector </a:t>
            </a:r>
            <a:r>
              <a:rPr lang="en-US" sz="2800" dirty="0" smtClean="0"/>
              <a:t>is </a:t>
            </a:r>
            <a:r>
              <a:rPr lang="en-US" sz="2800" dirty="0"/>
              <a:t>used to specify a style for a single, unique </a:t>
            </a:r>
            <a:r>
              <a:rPr lang="en-US" sz="2800" dirty="0" smtClean="0"/>
              <a:t>element identified by the </a:t>
            </a:r>
            <a:r>
              <a:rPr lang="en-US" sz="2800" dirty="0"/>
              <a:t>id attribute of the HTML </a:t>
            </a:r>
            <a:r>
              <a:rPr lang="en-US" sz="2800" dirty="0" smtClean="0"/>
              <a:t>element.</a:t>
            </a:r>
            <a:endParaRPr lang="en-US" sz="2800" dirty="0"/>
          </a:p>
          <a:p>
            <a:r>
              <a:rPr lang="en-US" sz="2800" dirty="0" smtClean="0"/>
              <a:t>The selector is with </a:t>
            </a:r>
            <a:r>
              <a:rPr lang="en-US" sz="2800" dirty="0"/>
              <a:t>a preceding '#': </a:t>
            </a:r>
          </a:p>
          <a:p>
            <a:r>
              <a:rPr lang="en-US" sz="2800" dirty="0" smtClean="0"/>
              <a:t>Example: </a:t>
            </a:r>
          </a:p>
          <a:p>
            <a:pPr lvl="1"/>
            <a:r>
              <a:rPr lang="en-US" sz="2400" dirty="0" smtClean="0"/>
              <a:t>A HTML element : </a:t>
            </a:r>
            <a:r>
              <a:rPr lang="en-US" sz="2400" dirty="0"/>
              <a:t>&lt;div id="</a:t>
            </a:r>
            <a:r>
              <a:rPr lang="en-US" sz="2400" dirty="0" err="1"/>
              <a:t>mycontent</a:t>
            </a:r>
            <a:r>
              <a:rPr lang="en-US" sz="2400" dirty="0"/>
              <a:t>"&gt;</a:t>
            </a:r>
          </a:p>
          <a:p>
            <a:pPr lvl="1"/>
            <a:r>
              <a:rPr lang="en-US" sz="2400" dirty="0" smtClean="0"/>
              <a:t>The style rule is: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81200" y="4343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</a:t>
            </a:r>
            <a:r>
              <a:rPr lang="en-US" dirty="0" err="1" smtClean="0"/>
              <a:t>mycontent</a:t>
            </a:r>
            <a:r>
              <a:rPr lang="en-US" dirty="0" smtClean="0"/>
              <a:t> { </a:t>
            </a:r>
            <a:r>
              <a:rPr lang="en-US" dirty="0"/>
              <a:t>width: 450px;</a:t>
            </a:r>
          </a:p>
          <a:p>
            <a:r>
              <a:rPr lang="en-US" dirty="0"/>
              <a:t>	</a:t>
            </a:r>
            <a:r>
              <a:rPr lang="en-US" dirty="0" smtClean="0"/>
              <a:t>margin</a:t>
            </a:r>
            <a:r>
              <a:rPr lang="en-US" dirty="0"/>
              <a:t>: 0 auto;</a:t>
            </a:r>
          </a:p>
          <a:p>
            <a:r>
              <a:rPr lang="en-US" dirty="0"/>
              <a:t>	</a:t>
            </a:r>
            <a:r>
              <a:rPr lang="en-US" dirty="0" smtClean="0"/>
              <a:t>padding</a:t>
            </a:r>
            <a:r>
              <a:rPr lang="en-US" dirty="0"/>
              <a:t>: 15px;</a:t>
            </a:r>
          </a:p>
          <a:p>
            <a:r>
              <a:rPr lang="en-US" dirty="0"/>
              <a:t>	</a:t>
            </a:r>
            <a:r>
              <a:rPr lang="en-US" dirty="0" smtClean="0"/>
              <a:t>background</a:t>
            </a:r>
            <a:r>
              <a:rPr lang="en-US" dirty="0"/>
              <a:t>: </a:t>
            </a:r>
            <a:r>
              <a:rPr lang="en-US" dirty="0" smtClean="0"/>
              <a:t>white;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border</a:t>
            </a:r>
            <a:r>
              <a:rPr lang="en-US" dirty="0"/>
              <a:t>: 2px solid navy;</a:t>
            </a:r>
          </a:p>
          <a:p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47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Class As Selector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class selector is used to specify a style for a group of </a:t>
            </a:r>
            <a:r>
              <a:rPr lang="en-US" dirty="0" smtClean="0"/>
              <a:t>elements (which may be different HTML elements). </a:t>
            </a:r>
            <a:r>
              <a:rPr lang="en-US" dirty="0"/>
              <a:t>The class selector uses the HTML class </a:t>
            </a:r>
            <a:r>
              <a:rPr lang="en-US" dirty="0" smtClean="0"/>
              <a:t>attribute to </a:t>
            </a:r>
            <a:r>
              <a:rPr lang="en-US" dirty="0"/>
              <a:t>set a particular style for many </a:t>
            </a:r>
            <a:r>
              <a:rPr lang="en-US" dirty="0" smtClean="0"/>
              <a:t>different HTML </a:t>
            </a:r>
            <a:r>
              <a:rPr lang="en-US" dirty="0"/>
              <a:t>elements with the same </a:t>
            </a:r>
            <a:r>
              <a:rPr lang="en-US" dirty="0" smtClean="0"/>
              <a:t>class. </a:t>
            </a:r>
            <a:endParaRPr lang="en-US" sz="3600" dirty="0"/>
          </a:p>
          <a:p>
            <a:r>
              <a:rPr lang="en-US" sz="3600" dirty="0"/>
              <a:t>The class selector </a:t>
            </a:r>
            <a:r>
              <a:rPr lang="en-US" dirty="0" smtClean="0"/>
              <a:t>is </a:t>
            </a:r>
            <a:r>
              <a:rPr lang="en-US" dirty="0"/>
              <a:t>defined with a "."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8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Class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All </a:t>
            </a:r>
            <a:r>
              <a:rPr lang="en-US" dirty="0"/>
              <a:t>HTML elements with class="center" will be center-aligned:</a:t>
            </a:r>
            <a:endParaRPr lang="en-US" dirty="0" smtClean="0"/>
          </a:p>
          <a:p>
            <a:r>
              <a:rPr lang="en-US" dirty="0" smtClean="0"/>
              <a:t>HTML: </a:t>
            </a:r>
          </a:p>
          <a:p>
            <a:pPr lvl="1"/>
            <a:r>
              <a:rPr lang="en-US" dirty="0" smtClean="0"/>
              <a:t>&lt;h1 class="center"&gt;Center-aligned heading&lt;/h1&gt;</a:t>
            </a:r>
          </a:p>
          <a:p>
            <a:pPr lvl="1"/>
            <a:r>
              <a:rPr lang="en-US" dirty="0"/>
              <a:t> &lt;p class="center"&gt; This is the first P tag data&lt;/p&gt;</a:t>
            </a:r>
            <a:endParaRPr lang="en-US" dirty="0" smtClean="0"/>
          </a:p>
          <a:p>
            <a:r>
              <a:rPr lang="en-US" dirty="0" smtClean="0"/>
              <a:t>Style: with a preceding “.”</a:t>
            </a:r>
          </a:p>
          <a:p>
            <a:pPr marL="914400" lvl="2" indent="0">
              <a:buNone/>
            </a:pPr>
            <a:r>
              <a:rPr lang="en-US" sz="2900" dirty="0" smtClean="0"/>
              <a:t>.center{</a:t>
            </a:r>
          </a:p>
          <a:p>
            <a:pPr marL="914400" lvl="2" indent="0">
              <a:buNone/>
            </a:pPr>
            <a:r>
              <a:rPr lang="en-US" sz="2900" dirty="0"/>
              <a:t>	</a:t>
            </a:r>
            <a:r>
              <a:rPr lang="en-US" sz="2900" dirty="0" err="1" smtClean="0"/>
              <a:t>text-align:center</a:t>
            </a:r>
            <a:r>
              <a:rPr lang="en-US" sz="2900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	}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244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Cascading Style Sheets (CSS) is a mechanism for adding style (e.g., fonts, colors, spacing) to Web documents. </a:t>
            </a:r>
          </a:p>
          <a:p>
            <a:r>
              <a:rPr lang="en-US" dirty="0" smtClean="0"/>
              <a:t>A style sheet consists of a list of style rules. Each rule or rule-set consists of one or more selectors, and a declaration block.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87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div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&lt;div&gt; tag defines a division or a section in an HTML document.</a:t>
            </a:r>
          </a:p>
          <a:p>
            <a:endParaRPr lang="en-US" dirty="0"/>
          </a:p>
          <a:p>
            <a:r>
              <a:rPr lang="en-US" dirty="0"/>
              <a:t>The &lt;div&gt; tag is used as a container for HTML elements - which is then styled with CSS or manipulated with JavaScript.</a:t>
            </a:r>
          </a:p>
          <a:p>
            <a:endParaRPr lang="en-US" dirty="0"/>
          </a:p>
          <a:p>
            <a:r>
              <a:rPr lang="en-US" dirty="0"/>
              <a:t>The &lt;div&gt; tag is easily styled by using the class or id attribute.</a:t>
            </a:r>
          </a:p>
        </p:txBody>
      </p:sp>
    </p:spTree>
    <p:extLst>
      <p:ext uri="{BB962C8B-B14F-4D97-AF65-F5344CB8AC3E}">
        <p14:creationId xmlns:p14="http://schemas.microsoft.com/office/powerpoint/2010/main" val="2476639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077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Demo ID and Class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1295400"/>
            <a:ext cx="6477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&lt;style&gt;</a:t>
            </a:r>
          </a:p>
          <a:p>
            <a:r>
              <a:rPr lang="en-US" sz="2400" dirty="0"/>
              <a:t>        #</a:t>
            </a:r>
            <a:r>
              <a:rPr lang="en-US" sz="2400" dirty="0" err="1"/>
              <a:t>mycontent</a:t>
            </a:r>
            <a:r>
              <a:rPr lang="en-US" sz="2400" dirty="0"/>
              <a:t> { width: 450px;</a:t>
            </a:r>
          </a:p>
          <a:p>
            <a:r>
              <a:rPr lang="en-US" sz="2400" dirty="0"/>
              <a:t>		margin: 0 auto;</a:t>
            </a:r>
          </a:p>
          <a:p>
            <a:r>
              <a:rPr lang="en-US" sz="2400" dirty="0"/>
              <a:t>		padding: 15px;</a:t>
            </a:r>
          </a:p>
          <a:p>
            <a:r>
              <a:rPr lang="en-US" sz="2400" dirty="0"/>
              <a:t>		background: white;</a:t>
            </a:r>
          </a:p>
          <a:p>
            <a:r>
              <a:rPr lang="en-US" sz="2400" dirty="0"/>
              <a:t>		border: 2px solid navy;</a:t>
            </a:r>
          </a:p>
          <a:p>
            <a:r>
              <a:rPr lang="en-US" sz="2400" dirty="0"/>
              <a:t>		}</a:t>
            </a:r>
          </a:p>
          <a:p>
            <a:r>
              <a:rPr lang="en-US" sz="2400" dirty="0"/>
              <a:t>	.center{</a:t>
            </a:r>
          </a:p>
          <a:p>
            <a:r>
              <a:rPr lang="en-US" sz="2400" dirty="0"/>
              <a:t>                </a:t>
            </a:r>
            <a:r>
              <a:rPr lang="en-US" sz="2400" dirty="0" err="1"/>
              <a:t>text-align:center</a:t>
            </a:r>
            <a:r>
              <a:rPr lang="en-US" sz="2400" dirty="0"/>
              <a:t>;</a:t>
            </a:r>
          </a:p>
          <a:p>
            <a:r>
              <a:rPr lang="en-US" sz="2400" dirty="0"/>
              <a:t>           }</a:t>
            </a:r>
          </a:p>
          <a:p>
            <a:r>
              <a:rPr lang="en-US" sz="2400" dirty="0"/>
              <a:t>     .right{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text-align:right</a:t>
            </a:r>
            <a:r>
              <a:rPr lang="en-US" sz="2400" dirty="0"/>
              <a:t>;</a:t>
            </a:r>
          </a:p>
          <a:p>
            <a:r>
              <a:rPr lang="en-US" sz="2400" dirty="0"/>
              <a:t>              }                    </a:t>
            </a:r>
          </a:p>
          <a:p>
            <a:r>
              <a:rPr lang="en-US" sz="2400" dirty="0"/>
              <a:t>        &lt;/style&gt;</a:t>
            </a:r>
          </a:p>
        </p:txBody>
      </p:sp>
    </p:spTree>
    <p:extLst>
      <p:ext uri="{BB962C8B-B14F-4D97-AF65-F5344CB8AC3E}">
        <p14:creationId xmlns:p14="http://schemas.microsoft.com/office/powerpoint/2010/main" val="1268208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Content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417638"/>
            <a:ext cx="75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 smtClean="0"/>
              <a:t>&lt;</a:t>
            </a:r>
            <a:r>
              <a:rPr lang="en-US" dirty="0"/>
              <a:t>body&gt;</a:t>
            </a:r>
          </a:p>
          <a:p>
            <a:r>
              <a:rPr lang="en-US" dirty="0"/>
              <a:t>         &lt;div id="</a:t>
            </a:r>
            <a:r>
              <a:rPr lang="en-US" dirty="0" err="1"/>
              <a:t>mycontent</a:t>
            </a:r>
            <a:r>
              <a:rPr lang="en-US" dirty="0"/>
              <a:t>"&gt;</a:t>
            </a:r>
          </a:p>
          <a:p>
            <a:r>
              <a:rPr lang="en-US" dirty="0"/>
              <a:t>            &lt;h1&gt; This is h1 text&lt;/h1&gt;&lt;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&lt;h3 class="center"&gt; This is h3 text&lt;/h3&gt;&lt;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&lt;h6&gt; This is h6 text&lt;/h6&gt;&lt;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&lt;h1&gt; This is h1 text again&lt;/h1&gt;&lt;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&lt;h3 class="center"&gt; This is h3 text again&lt;/h3&gt;&lt;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&lt;h6 class="center"&gt; This is h6 text again&lt;/h6&gt;&lt;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    &lt;</a:t>
            </a:r>
            <a:r>
              <a:rPr lang="en-US" dirty="0" err="1"/>
              <a:t>br</a:t>
            </a:r>
            <a:r>
              <a:rPr lang="en-US" dirty="0"/>
              <a:t>&gt;       </a:t>
            </a:r>
          </a:p>
          <a:p>
            <a:r>
              <a:rPr lang="en-US" dirty="0"/>
              <a:t>            &lt;p class="center"&gt; This is the first P tag data&lt;/p&gt;</a:t>
            </a:r>
          </a:p>
          <a:p>
            <a:r>
              <a:rPr lang="en-US" dirty="0"/>
              <a:t>            &lt;p&gt; This is the 2nd P tag data&lt;/p&gt;</a:t>
            </a:r>
          </a:p>
          <a:p>
            <a:r>
              <a:rPr lang="en-US" dirty="0"/>
              <a:t>            &lt;p class="right"&gt;This is the 3rd P tag data&lt;/p&gt;           </a:t>
            </a:r>
          </a:p>
          <a:p>
            <a:r>
              <a:rPr lang="en-US" dirty="0"/>
              <a:t>        &lt;/div&gt;  </a:t>
            </a:r>
          </a:p>
          <a:p>
            <a:r>
              <a:rPr lang="en-US" dirty="0"/>
              <a:t>    &lt;/body&gt;</a:t>
            </a:r>
          </a:p>
        </p:txBody>
      </p:sp>
    </p:spTree>
    <p:extLst>
      <p:ext uri="{BB962C8B-B14F-4D97-AF65-F5344CB8AC3E}">
        <p14:creationId xmlns:p14="http://schemas.microsoft.com/office/powerpoint/2010/main" val="3227486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Box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HTML elements can be considered as boxes. In CSS, the term "box model" is used when talking about design and layout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CSS box model is essentially a box that wraps around HTML elements, and it consists of: margins, borders, padding, and the actual 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49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 box model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62" y="1066800"/>
            <a:ext cx="7102255" cy="391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230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Explanation of the different </a:t>
            </a:r>
            <a:r>
              <a:rPr lang="en-US" sz="3600" dirty="0" smtClean="0"/>
              <a:t>parts of a box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Margin </a:t>
            </a:r>
            <a:r>
              <a:rPr lang="en-US" sz="3000" dirty="0"/>
              <a:t>- Clears an area around the border. The margin does not have a background color, it is completely transparent</a:t>
            </a:r>
          </a:p>
          <a:p>
            <a:r>
              <a:rPr lang="en-US" sz="3000" dirty="0" smtClean="0"/>
              <a:t>Border </a:t>
            </a:r>
            <a:r>
              <a:rPr lang="en-US" sz="3000" dirty="0"/>
              <a:t>- A border that goes around the padding and content. The border is affected by the background color of the box</a:t>
            </a:r>
          </a:p>
          <a:p>
            <a:r>
              <a:rPr lang="en-US" sz="3000" dirty="0" smtClean="0"/>
              <a:t>Padding </a:t>
            </a:r>
            <a:r>
              <a:rPr lang="en-US" sz="3000" dirty="0"/>
              <a:t>- Clears an area around the content. The padding is affected by the background color of the box</a:t>
            </a:r>
          </a:p>
          <a:p>
            <a:r>
              <a:rPr lang="en-US" sz="3000" dirty="0" smtClean="0"/>
              <a:t>Content </a:t>
            </a:r>
            <a:r>
              <a:rPr lang="en-US" sz="3000" dirty="0"/>
              <a:t>- The content of the box, where text and images appear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0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17526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width:250px;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padding:10px;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border:5px solid gray;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margin:10px;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5814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total width of the element in the example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300px: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4267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250px (width)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+ 20px (left + right padding)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+ 10px (left + right border)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+ 20px (left + right margin)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300px</a:t>
            </a:r>
          </a:p>
        </p:txBody>
      </p:sp>
    </p:spTree>
    <p:extLst>
      <p:ext uri="{BB962C8B-B14F-4D97-AF65-F5344CB8AC3E}">
        <p14:creationId xmlns:p14="http://schemas.microsoft.com/office/powerpoint/2010/main" val="734774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Define a box for a P tag: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9800" y="1905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p{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color:red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text-align:center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width:250px;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padding:10px;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border:5px solid gray;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margin:10px;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67200"/>
            <a:ext cx="45050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148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 box for a div tag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4724400" cy="399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173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Code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4545" y="18288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body&gt;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&lt;div&gt;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&lt;p&gt;Loan Affordability Analysis&lt;/p&gt;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&lt;form name="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pmtForm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&lt;p&gt;Enter Loan: &lt;input type="text" id="Loan" name="Loan" value="" /&gt;&lt;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&lt;p&gt;Enter Rate: &lt;input type="text" id="Rate" name="Rate" value="" /&gt;&lt;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&lt;p&gt;Enter Term: &lt;input type="text" id="Term" name="Term" value="" /&gt;&lt;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&lt;p&gt;Enter Affordable payment: &lt;input type="text" id="Afford" name="Afford" value="" /&gt;&lt;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&lt;p&gt;Payment is: &lt;input type="text" id="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 name="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 value="" /&gt;&lt;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&gt;&lt;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&lt;input type="button" value="Compute Payment" name="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btnCompute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onclick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="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computePmt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()" /&gt;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&lt;/form&gt;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&lt;/div&gt;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&lt;/body&gt;</a:t>
            </a:r>
          </a:p>
        </p:txBody>
      </p:sp>
    </p:spTree>
    <p:extLst>
      <p:ext uri="{BB962C8B-B14F-4D97-AF65-F5344CB8AC3E}">
        <p14:creationId xmlns:p14="http://schemas.microsoft.com/office/powerpoint/2010/main" val="63559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</a:t>
            </a:r>
            <a:r>
              <a:rPr lang="en-US" dirty="0" smtClean="0"/>
              <a:t>Rule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99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CSS rule has two main parts: a selector, and one or more declarations: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42" y="2819400"/>
            <a:ext cx="8062716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736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rules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1752600"/>
            <a:ext cx="510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&lt;style&gt;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div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width: 450px;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margin: 0 auto;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padding: 15px;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background: aqua;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border: 2px solid navy;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 {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font-weight:bold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;}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&lt;/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style&gt;</a:t>
            </a:r>
          </a:p>
        </p:txBody>
      </p:sp>
    </p:spTree>
    <p:extLst>
      <p:ext uri="{BB962C8B-B14F-4D97-AF65-F5344CB8AC3E}">
        <p14:creationId xmlns:p14="http://schemas.microsoft.com/office/powerpoint/2010/main" val="2800667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 Style Dynamically Using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HTML tag’s </a:t>
            </a:r>
            <a:r>
              <a:rPr lang="en-US" dirty="0" err="1"/>
              <a:t>className</a:t>
            </a:r>
            <a:r>
              <a:rPr lang="en-US" dirty="0"/>
              <a:t> </a:t>
            </a:r>
            <a:r>
              <a:rPr lang="en-US" dirty="0" smtClean="0"/>
              <a:t>Property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www.w3schools.com/jsref/prop_html_classname.asp</a:t>
            </a:r>
            <a:endParaRPr lang="en-US" dirty="0" smtClean="0"/>
          </a:p>
          <a:p>
            <a:r>
              <a:rPr lang="en-US" dirty="0" smtClean="0"/>
              <a:t>Using HTML tag’s </a:t>
            </a:r>
            <a:r>
              <a:rPr lang="en-US" dirty="0"/>
              <a:t>style </a:t>
            </a:r>
            <a:r>
              <a:rPr lang="en-US" dirty="0" smtClean="0"/>
              <a:t>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3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Affordability Analysis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07187"/>
            <a:ext cx="4724400" cy="399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427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29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assigning </a:t>
            </a:r>
            <a:r>
              <a:rPr lang="en-US" sz="3600" dirty="0" err="1"/>
              <a:t>className</a:t>
            </a:r>
            <a:r>
              <a:rPr lang="en-US" sz="3600" dirty="0"/>
              <a:t> value dynamically using </a:t>
            </a:r>
            <a:r>
              <a:rPr lang="en-US" sz="3600" dirty="0" smtClean="0"/>
              <a:t>code: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308100"/>
            <a:ext cx="8458200" cy="18288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Assuming we have </a:t>
            </a:r>
            <a:r>
              <a:rPr lang="en-US" sz="3100" dirty="0"/>
              <a:t>two classes: </a:t>
            </a:r>
            <a:endParaRPr lang="en-US" sz="3100" dirty="0" smtClean="0"/>
          </a:p>
          <a:p>
            <a:pPr lvl="1"/>
            <a:r>
              <a:rPr lang="en-US" sz="3100" dirty="0"/>
              <a:t> .</a:t>
            </a:r>
            <a:r>
              <a:rPr lang="en-US" sz="3100" dirty="0" err="1"/>
              <a:t>affordableColor</a:t>
            </a:r>
            <a:r>
              <a:rPr lang="en-US" sz="3100" dirty="0"/>
              <a:t> </a:t>
            </a:r>
            <a:r>
              <a:rPr lang="en-US" sz="3100" dirty="0" smtClean="0"/>
              <a:t>{background-color</a:t>
            </a:r>
            <a:r>
              <a:rPr lang="en-US" sz="3100" dirty="0"/>
              <a:t>: green</a:t>
            </a:r>
            <a:r>
              <a:rPr lang="en-US" sz="3100" dirty="0" smtClean="0"/>
              <a:t>; </a:t>
            </a:r>
            <a:r>
              <a:rPr lang="en-US" sz="3100" dirty="0"/>
              <a:t>}</a:t>
            </a:r>
            <a:endParaRPr lang="en-US" sz="3100" dirty="0" smtClean="0"/>
          </a:p>
          <a:p>
            <a:pPr lvl="1"/>
            <a:r>
              <a:rPr lang="en-US" sz="3100" dirty="0"/>
              <a:t>.</a:t>
            </a:r>
            <a:r>
              <a:rPr lang="en-US" sz="3100" dirty="0" err="1"/>
              <a:t>notaffordableColor</a:t>
            </a:r>
            <a:r>
              <a:rPr lang="en-US" sz="3100" dirty="0"/>
              <a:t> </a:t>
            </a:r>
            <a:r>
              <a:rPr lang="en-US" sz="3100" dirty="0" smtClean="0"/>
              <a:t>{background-color</a:t>
            </a:r>
            <a:r>
              <a:rPr lang="en-US" sz="3100" dirty="0"/>
              <a:t>: red</a:t>
            </a:r>
            <a:r>
              <a:rPr lang="en-US" sz="3100" dirty="0" smtClean="0"/>
              <a:t>;}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200400"/>
            <a:ext cx="7239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/* Declare a variable representing an HTML element */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err="1" smtClean="0">
                <a:solidFill>
                  <a:prstClr val="black"/>
                </a:solidFill>
              </a:rPr>
              <a:t>boxPmt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= </a:t>
            </a:r>
            <a:r>
              <a:rPr lang="en-US" sz="2400" dirty="0" err="1">
                <a:solidFill>
                  <a:prstClr val="black"/>
                </a:solidFill>
              </a:rPr>
              <a:t>document.getElementById</a:t>
            </a:r>
            <a:r>
              <a:rPr lang="en-US" sz="2400" dirty="0">
                <a:solidFill>
                  <a:prstClr val="black"/>
                </a:solidFill>
              </a:rPr>
              <a:t>("</a:t>
            </a:r>
            <a:r>
              <a:rPr lang="en-US" sz="2400" dirty="0" err="1">
                <a:solidFill>
                  <a:prstClr val="black"/>
                </a:solidFill>
              </a:rPr>
              <a:t>Pmt</a:t>
            </a:r>
            <a:r>
              <a:rPr lang="en-US" sz="2400" dirty="0" smtClean="0">
                <a:solidFill>
                  <a:prstClr val="black"/>
                </a:solidFill>
              </a:rPr>
              <a:t>");</a:t>
            </a:r>
          </a:p>
          <a:p>
            <a:r>
              <a:rPr lang="en-US" sz="2400" dirty="0">
                <a:solidFill>
                  <a:prstClr val="black"/>
                </a:solidFill>
              </a:rPr>
              <a:t>if (</a:t>
            </a:r>
            <a:r>
              <a:rPr lang="en-US" sz="2400" dirty="0" err="1">
                <a:solidFill>
                  <a:prstClr val="black"/>
                </a:solidFill>
              </a:rPr>
              <a:t>Pmt</a:t>
            </a:r>
            <a:r>
              <a:rPr lang="en-US" sz="2400" dirty="0">
                <a:solidFill>
                  <a:prstClr val="black"/>
                </a:solidFill>
              </a:rPr>
              <a:t> &lt; Afford)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</a:t>
            </a:r>
            <a:r>
              <a:rPr lang="en-US" sz="2400" dirty="0" err="1">
                <a:solidFill>
                  <a:prstClr val="black"/>
                </a:solidFill>
              </a:rPr>
              <a:t>boxPmt.className</a:t>
            </a:r>
            <a:r>
              <a:rPr lang="en-US" sz="2400" dirty="0">
                <a:solidFill>
                  <a:prstClr val="black"/>
                </a:solidFill>
              </a:rPr>
              <a:t> = "</a:t>
            </a:r>
            <a:r>
              <a:rPr lang="en-US" sz="2400" dirty="0" err="1">
                <a:solidFill>
                  <a:prstClr val="black"/>
                </a:solidFill>
              </a:rPr>
              <a:t>affordableColor</a:t>
            </a:r>
            <a:r>
              <a:rPr lang="en-US" sz="2400" dirty="0">
                <a:solidFill>
                  <a:prstClr val="black"/>
                </a:solidFill>
              </a:rPr>
              <a:t>";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else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                </a:t>
            </a:r>
            <a:r>
              <a:rPr lang="en-US" sz="2400" dirty="0" err="1">
                <a:solidFill>
                  <a:prstClr val="black"/>
                </a:solidFill>
              </a:rPr>
              <a:t>boxPmt.className</a:t>
            </a:r>
            <a:r>
              <a:rPr lang="en-US" sz="2400" dirty="0">
                <a:solidFill>
                  <a:prstClr val="black"/>
                </a:solidFill>
              </a:rPr>
              <a:t> = "</a:t>
            </a:r>
            <a:r>
              <a:rPr lang="en-US" sz="2400" dirty="0" err="1">
                <a:solidFill>
                  <a:prstClr val="black"/>
                </a:solidFill>
              </a:rPr>
              <a:t>notaffordableColor</a:t>
            </a:r>
            <a:r>
              <a:rPr lang="en-US" sz="2400" dirty="0">
                <a:solidFill>
                  <a:prstClr val="black"/>
                </a:solidFill>
              </a:rPr>
              <a:t>";</a:t>
            </a:r>
          </a:p>
        </p:txBody>
      </p:sp>
    </p:spTree>
    <p:extLst>
      <p:ext uri="{BB962C8B-B14F-4D97-AF65-F5344CB8AC3E}">
        <p14:creationId xmlns:p14="http://schemas.microsoft.com/office/powerpoint/2010/main" val="2424141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assigning style property using code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209800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boxPmt</a:t>
            </a:r>
            <a:r>
              <a:rPr lang="en-US" sz="2400" dirty="0" smtClean="0"/>
              <a:t>=</a:t>
            </a:r>
            <a:r>
              <a:rPr lang="en-US" sz="2400" dirty="0" err="1" smtClean="0"/>
              <a:t>document.getElementById</a:t>
            </a:r>
            <a:r>
              <a:rPr lang="en-US" sz="2400" dirty="0"/>
              <a:t>("</a:t>
            </a:r>
            <a:r>
              <a:rPr lang="en-US" sz="2400" dirty="0" err="1"/>
              <a:t>Pmt</a:t>
            </a:r>
            <a:r>
              <a:rPr lang="en-US" sz="2400" dirty="0"/>
              <a:t>");</a:t>
            </a:r>
          </a:p>
          <a:p>
            <a:r>
              <a:rPr lang="en-US" sz="2400" dirty="0" smtClean="0"/>
              <a:t>if </a:t>
            </a:r>
            <a:r>
              <a:rPr lang="en-US" sz="2400" dirty="0"/>
              <a:t>(</a:t>
            </a:r>
            <a:r>
              <a:rPr lang="en-US" sz="2400" dirty="0" err="1"/>
              <a:t>Pmt</a:t>
            </a:r>
            <a:r>
              <a:rPr lang="en-US" sz="2400" dirty="0"/>
              <a:t>&gt;Afford)</a:t>
            </a:r>
          </a:p>
          <a:p>
            <a:r>
              <a:rPr lang="en-US" sz="2400" dirty="0"/>
              <a:t>              </a:t>
            </a:r>
            <a:r>
              <a:rPr lang="en-US" sz="2400" dirty="0" err="1" smtClean="0"/>
              <a:t>boxPmt.style.backgroundColor</a:t>
            </a:r>
            <a:r>
              <a:rPr lang="en-US" sz="2400" dirty="0"/>
              <a:t>="red";</a:t>
            </a:r>
          </a:p>
          <a:p>
            <a:r>
              <a:rPr lang="en-US" sz="2400" dirty="0" smtClean="0"/>
              <a:t>else</a:t>
            </a:r>
            <a:endParaRPr lang="en-US" sz="2400" dirty="0"/>
          </a:p>
          <a:p>
            <a:r>
              <a:rPr lang="en-US" sz="2400" dirty="0"/>
              <a:t>               </a:t>
            </a:r>
            <a:r>
              <a:rPr lang="en-US" sz="2400" dirty="0" err="1" smtClean="0"/>
              <a:t>boxPmt.style.backgroundColor</a:t>
            </a:r>
            <a:r>
              <a:rPr lang="en-US" sz="2400" dirty="0"/>
              <a:t>="green";</a:t>
            </a:r>
          </a:p>
        </p:txBody>
      </p:sp>
    </p:spTree>
    <p:extLst>
      <p:ext uri="{BB962C8B-B14F-4D97-AF65-F5344CB8AC3E}">
        <p14:creationId xmlns:p14="http://schemas.microsoft.com/office/powerpoint/2010/main" val="30971115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computePmt</a:t>
            </a:r>
            <a:r>
              <a:rPr lang="en-US" dirty="0" smtClean="0"/>
              <a:t>() using </a:t>
            </a:r>
            <a:r>
              <a:rPr lang="en-US" dirty="0" err="1" smtClean="0"/>
              <a:t>className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4769" y="14478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&lt;script&gt;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function </a:t>
            </a:r>
            <a:r>
              <a:rPr lang="en-US" dirty="0" err="1">
                <a:solidFill>
                  <a:prstClr val="black"/>
                </a:solidFill>
              </a:rPr>
              <a:t>computePmt</a:t>
            </a:r>
            <a:r>
              <a:rPr lang="en-US" dirty="0">
                <a:solidFill>
                  <a:prstClr val="black"/>
                </a:solidFill>
              </a:rPr>
              <a:t>() {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Loan = </a:t>
            </a:r>
            <a:r>
              <a:rPr lang="en-US" dirty="0" err="1">
                <a:solidFill>
                  <a:prstClr val="black"/>
                </a:solidFill>
              </a:rPr>
              <a:t>parseFloat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document.getElementById</a:t>
            </a:r>
            <a:r>
              <a:rPr lang="en-US" dirty="0">
                <a:solidFill>
                  <a:prstClr val="black"/>
                </a:solidFill>
              </a:rPr>
              <a:t>("Loan").value);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Rate = </a:t>
            </a:r>
            <a:r>
              <a:rPr lang="en-US" dirty="0" err="1">
                <a:solidFill>
                  <a:prstClr val="black"/>
                </a:solidFill>
              </a:rPr>
              <a:t>parseFloat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document.getElementById</a:t>
            </a:r>
            <a:r>
              <a:rPr lang="en-US" dirty="0">
                <a:solidFill>
                  <a:prstClr val="black"/>
                </a:solidFill>
              </a:rPr>
              <a:t>("Rate").value);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Term = </a:t>
            </a:r>
            <a:r>
              <a:rPr lang="en-US" dirty="0" err="1">
                <a:solidFill>
                  <a:prstClr val="black"/>
                </a:solidFill>
              </a:rPr>
              <a:t>parseFloat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document.getElementById</a:t>
            </a:r>
            <a:r>
              <a:rPr lang="en-US" dirty="0">
                <a:solidFill>
                  <a:prstClr val="black"/>
                </a:solidFill>
              </a:rPr>
              <a:t>("Term").value);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Afford = </a:t>
            </a:r>
            <a:r>
              <a:rPr lang="en-US" dirty="0" err="1">
                <a:solidFill>
                  <a:prstClr val="black"/>
                </a:solidFill>
              </a:rPr>
              <a:t>parseFloat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document.getElementById</a:t>
            </a:r>
            <a:r>
              <a:rPr lang="en-US" dirty="0">
                <a:solidFill>
                  <a:prstClr val="black"/>
                </a:solidFill>
              </a:rPr>
              <a:t>("Afford").value);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</a:t>
            </a:r>
            <a:r>
              <a:rPr lang="en-US" dirty="0" err="1">
                <a:solidFill>
                  <a:prstClr val="black"/>
                </a:solidFill>
              </a:rPr>
              <a:t>Pmt</a:t>
            </a:r>
            <a:r>
              <a:rPr lang="en-US" dirty="0">
                <a:solidFill>
                  <a:prstClr val="black"/>
                </a:solidFill>
              </a:rPr>
              <a:t> = (Loan * Rate / 12) / (1 - </a:t>
            </a:r>
            <a:r>
              <a:rPr lang="en-US" dirty="0" err="1">
                <a:solidFill>
                  <a:prstClr val="black"/>
                </a:solidFill>
              </a:rPr>
              <a:t>Math.pow</a:t>
            </a:r>
            <a:r>
              <a:rPr lang="en-US" dirty="0">
                <a:solidFill>
                  <a:prstClr val="black"/>
                </a:solidFill>
              </a:rPr>
              <a:t>(1 + Rate / 12, -12 * Term));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</a:t>
            </a:r>
            <a:r>
              <a:rPr lang="en-US" dirty="0" err="1">
                <a:solidFill>
                  <a:prstClr val="black"/>
                </a:solidFill>
              </a:rPr>
              <a:t>var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boxPmt</a:t>
            </a:r>
            <a:r>
              <a:rPr lang="en-US" dirty="0">
                <a:solidFill>
                  <a:prstClr val="black"/>
                </a:solidFill>
              </a:rPr>
              <a:t> = </a:t>
            </a:r>
            <a:r>
              <a:rPr lang="en-US" dirty="0" err="1">
                <a:solidFill>
                  <a:prstClr val="black"/>
                </a:solidFill>
              </a:rPr>
              <a:t>document.getElementById</a:t>
            </a:r>
            <a:r>
              <a:rPr lang="en-US" dirty="0">
                <a:solidFill>
                  <a:prstClr val="black"/>
                </a:solidFill>
              </a:rPr>
              <a:t>("</a:t>
            </a:r>
            <a:r>
              <a:rPr lang="en-US" dirty="0" err="1">
                <a:solidFill>
                  <a:prstClr val="black"/>
                </a:solidFill>
              </a:rPr>
              <a:t>Pmt</a:t>
            </a:r>
            <a:r>
              <a:rPr lang="en-US" dirty="0">
                <a:solidFill>
                  <a:prstClr val="black"/>
                </a:solidFill>
              </a:rPr>
              <a:t>");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if (</a:t>
            </a:r>
            <a:r>
              <a:rPr lang="en-US" dirty="0" err="1">
                <a:solidFill>
                  <a:prstClr val="black"/>
                </a:solidFill>
              </a:rPr>
              <a:t>Pmt</a:t>
            </a:r>
            <a:r>
              <a:rPr lang="en-US" dirty="0">
                <a:solidFill>
                  <a:prstClr val="black"/>
                </a:solidFill>
              </a:rPr>
              <a:t> &lt; Afford)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   </a:t>
            </a:r>
            <a:r>
              <a:rPr lang="en-US" dirty="0" err="1">
                <a:solidFill>
                  <a:prstClr val="black"/>
                </a:solidFill>
              </a:rPr>
              <a:t>boxPmt.className</a:t>
            </a:r>
            <a:r>
              <a:rPr lang="en-US" dirty="0">
                <a:solidFill>
                  <a:prstClr val="black"/>
                </a:solidFill>
              </a:rPr>
              <a:t> = "</a:t>
            </a:r>
            <a:r>
              <a:rPr lang="en-US" dirty="0" err="1">
                <a:solidFill>
                  <a:prstClr val="black"/>
                </a:solidFill>
              </a:rPr>
              <a:t>affordableColor</a:t>
            </a:r>
            <a:r>
              <a:rPr lang="en-US" dirty="0">
                <a:solidFill>
                  <a:prstClr val="black"/>
                </a:solidFill>
              </a:rPr>
              <a:t>";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else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    </a:t>
            </a:r>
            <a:r>
              <a:rPr lang="en-US" dirty="0" err="1">
                <a:solidFill>
                  <a:prstClr val="black"/>
                </a:solidFill>
              </a:rPr>
              <a:t>boxPmt.className</a:t>
            </a:r>
            <a:r>
              <a:rPr lang="en-US" dirty="0">
                <a:solidFill>
                  <a:prstClr val="black"/>
                </a:solidFill>
              </a:rPr>
              <a:t> = "</a:t>
            </a:r>
            <a:r>
              <a:rPr lang="en-US" dirty="0" err="1">
                <a:solidFill>
                  <a:prstClr val="black"/>
                </a:solidFill>
              </a:rPr>
              <a:t>notaffordableColor</a:t>
            </a:r>
            <a:r>
              <a:rPr lang="en-US" dirty="0">
                <a:solidFill>
                  <a:prstClr val="black"/>
                </a:solidFill>
              </a:rPr>
              <a:t>";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    </a:t>
            </a:r>
            <a:r>
              <a:rPr lang="en-US" dirty="0" err="1">
                <a:solidFill>
                  <a:prstClr val="black"/>
                </a:solidFill>
              </a:rPr>
              <a:t>boxPmt.value</a:t>
            </a:r>
            <a:r>
              <a:rPr lang="en-US" dirty="0">
                <a:solidFill>
                  <a:prstClr val="black"/>
                </a:solidFill>
              </a:rPr>
              <a:t> = </a:t>
            </a:r>
            <a:r>
              <a:rPr lang="en-US" dirty="0" err="1">
                <a:solidFill>
                  <a:prstClr val="black"/>
                </a:solidFill>
              </a:rPr>
              <a:t>Pmt.toFixed</a:t>
            </a:r>
            <a:r>
              <a:rPr lang="en-US" dirty="0">
                <a:solidFill>
                  <a:prstClr val="black"/>
                </a:solidFill>
              </a:rPr>
              <a:t>(2);      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    }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  &lt;/script&gt;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918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computePmt</a:t>
            </a:r>
            <a:r>
              <a:rPr lang="en-US" dirty="0" smtClean="0"/>
              <a:t>() using style property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4769" y="1447800"/>
            <a:ext cx="8001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&lt;script&gt;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function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computePmt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Loan=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parseFloat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document.getElementById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("Loan").value);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Rate=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parseFloat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document.getElementById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("Rate").value);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Term=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parseFloat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document.getElementById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("Term").value);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Afford=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parseFloat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document.getElementById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("Afford").value);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=(Loan*Rate/12)/(1-Math.pow(1+Rate/12,-12*Term));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boxPmt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document.getElementById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("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if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&gt;Afford)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boxPmt.style.backgroundColor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="red";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else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boxPmt.style.backgroundColor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="green";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boxPmt.value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Pmt.toFixed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(2);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}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22074882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/>
          <a:lstStyle/>
          <a:p>
            <a:r>
              <a:rPr lang="en-US" altLang="en-US" sz="4000" smtClean="0"/>
              <a:t>Add an HTML page: depPageJS.html</a:t>
            </a:r>
          </a:p>
        </p:txBody>
      </p:sp>
      <p:sp>
        <p:nvSpPr>
          <p:cNvPr id="97283" name="Rectangle 2"/>
          <p:cNvSpPr>
            <a:spLocks noChangeArrowheads="1"/>
          </p:cNvSpPr>
          <p:nvPr/>
        </p:nvSpPr>
        <p:spPr bwMode="auto">
          <a:xfrm>
            <a:off x="233363" y="1143000"/>
            <a:ext cx="86868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&lt;body&gt;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Straight Line Depreciation Table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&lt;form name="depForm"&gt;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Enter Property Value: &lt;input type="text" name="pValue" id="iPV" value="" /&gt;&lt;br&gt;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Enter Property Life: &lt;input type="text" name="pLife" id="iLife" value="" /&gt;&lt;br&gt;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&lt;input type="button" value="Show Table" name="btnShowTable" onclick="showTable()" /&gt;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&lt;/form&gt;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&lt;table id="depTable" border="1" width="400" cellspacing="1"&gt;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&lt;thead&gt;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&lt;tr&gt;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 &lt;th&gt;Year&lt;/th&gt;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 &lt;th&gt;Value at BeginYr&lt;/th&gt;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 &lt;th&gt;Dep During Yr&lt;/th&gt;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 &lt;th&gt;Total to EndOfYr&lt;/th&gt;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&lt;/tr&gt;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&lt;/thead&gt;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&lt;tbody id=“tbody”&gt;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&lt;/tbody&gt;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&lt;/table&gt;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&lt;/body&gt;</a:t>
            </a:r>
          </a:p>
        </p:txBody>
      </p:sp>
    </p:spTree>
    <p:extLst>
      <p:ext uri="{BB962C8B-B14F-4D97-AF65-F5344CB8AC3E}">
        <p14:creationId xmlns:p14="http://schemas.microsoft.com/office/powerpoint/2010/main" val="13063196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39713" y="0"/>
            <a:ext cx="8867775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function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showTable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(){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value=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parseFloat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document.getElementById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("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iPV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").value);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life=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parseFloat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document.getElementById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("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iLife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").value);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depreciation = value / life;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table =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document.getElementById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("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depTable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totalDepreciation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=0;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/* Delete rows backward; note the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rows.length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property changed when a row is deleted. */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/*  for (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table.rows.length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- 1;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&gt; 0;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--)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table.deleteRow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}        */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//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document.getElementById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("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tbody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").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innerHTML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="";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while (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table.rows.length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&gt; 1)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table.deleteRow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(count = 1; count &lt;= life; count++) 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rowCount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table.rows.length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;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row =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table.insertRow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rowCount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 /* declare variable representing an element */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cell0 =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row.insertCell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cell0.innerHTML=count;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cell1 =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row.insertCell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cell1.innerHTML="$" +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value.toFixed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(2);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cell2 =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row.insertCell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(2);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cell2.innerHTML="$" +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depreciation.toFixed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(2);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totalDepreciation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+= depreciation;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cell3 =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row.insertCell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(3);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cell3.innerHTML="$" +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totalDepreciation.toFixed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(2);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value -= depreciation;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} }</a:t>
            </a:r>
          </a:p>
        </p:txBody>
      </p:sp>
    </p:spTree>
    <p:extLst>
      <p:ext uri="{BB962C8B-B14F-4D97-AF65-F5344CB8AC3E}">
        <p14:creationId xmlns:p14="http://schemas.microsoft.com/office/powerpoint/2010/main" val="36148458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48"/>
            <a:ext cx="8153400" cy="457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Show Table Function alternating row color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66700" y="471948"/>
            <a:ext cx="8534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&lt;style&gt;</a:t>
            </a:r>
          </a:p>
          <a:p>
            <a:r>
              <a:rPr lang="en-US" sz="1200" b="1" dirty="0"/>
              <a:t>            .</a:t>
            </a:r>
            <a:r>
              <a:rPr lang="en-US" sz="1200" b="1" dirty="0" err="1"/>
              <a:t>evenColor</a:t>
            </a:r>
            <a:r>
              <a:rPr lang="en-US" sz="1200" b="1" dirty="0"/>
              <a:t> {</a:t>
            </a:r>
            <a:r>
              <a:rPr lang="en-US" sz="1200" b="1" dirty="0" err="1"/>
              <a:t>color:red</a:t>
            </a:r>
            <a:r>
              <a:rPr lang="en-US" sz="1200" b="1" dirty="0"/>
              <a:t>;}</a:t>
            </a:r>
          </a:p>
          <a:p>
            <a:r>
              <a:rPr lang="en-US" sz="1200" b="1" dirty="0"/>
              <a:t>            .</a:t>
            </a:r>
            <a:r>
              <a:rPr lang="en-US" sz="1200" b="1" dirty="0" err="1"/>
              <a:t>oddColor</a:t>
            </a:r>
            <a:r>
              <a:rPr lang="en-US" sz="1200" b="1" dirty="0"/>
              <a:t> {</a:t>
            </a:r>
            <a:r>
              <a:rPr lang="en-US" sz="1200" b="1" dirty="0" err="1"/>
              <a:t>color:blue</a:t>
            </a:r>
            <a:r>
              <a:rPr lang="en-US" sz="1200" b="1" dirty="0"/>
              <a:t>;}</a:t>
            </a:r>
          </a:p>
          <a:p>
            <a:r>
              <a:rPr lang="en-US" sz="1200" dirty="0"/>
              <a:t>        &lt;/style&gt;</a:t>
            </a:r>
          </a:p>
          <a:p>
            <a:r>
              <a:rPr lang="en-US" sz="1200" dirty="0" smtClean="0"/>
              <a:t>&lt;</a:t>
            </a:r>
            <a:r>
              <a:rPr lang="en-US" sz="1200" dirty="0"/>
              <a:t>script&gt;</a:t>
            </a:r>
          </a:p>
          <a:p>
            <a:r>
              <a:rPr lang="en-US" sz="1200" dirty="0" smtClean="0"/>
              <a:t>function </a:t>
            </a:r>
            <a:r>
              <a:rPr lang="en-US" sz="1200" dirty="0" err="1"/>
              <a:t>showTable</a:t>
            </a:r>
            <a:r>
              <a:rPr lang="en-US" sz="1200" dirty="0"/>
              <a:t>(){</a:t>
            </a:r>
          </a:p>
          <a:p>
            <a:r>
              <a:rPr lang="en-US" sz="1200" dirty="0"/>
              <a:t>value=</a:t>
            </a:r>
            <a:r>
              <a:rPr lang="en-US" sz="1200" dirty="0" err="1"/>
              <a:t>parseFloat</a:t>
            </a:r>
            <a:r>
              <a:rPr lang="en-US" sz="1200" dirty="0"/>
              <a:t>(</a:t>
            </a:r>
            <a:r>
              <a:rPr lang="en-US" sz="1200" dirty="0" err="1"/>
              <a:t>document.getElementById</a:t>
            </a:r>
            <a:r>
              <a:rPr lang="en-US" sz="1200" dirty="0"/>
              <a:t>("</a:t>
            </a:r>
            <a:r>
              <a:rPr lang="en-US" sz="1200" dirty="0" err="1"/>
              <a:t>iPV</a:t>
            </a:r>
            <a:r>
              <a:rPr lang="en-US" sz="1200" dirty="0"/>
              <a:t>").value);</a:t>
            </a:r>
          </a:p>
          <a:p>
            <a:r>
              <a:rPr lang="en-US" sz="1200" dirty="0"/>
              <a:t>life=</a:t>
            </a:r>
            <a:r>
              <a:rPr lang="en-US" sz="1200" dirty="0" err="1"/>
              <a:t>parseFloat</a:t>
            </a:r>
            <a:r>
              <a:rPr lang="en-US" sz="1200" dirty="0"/>
              <a:t>(</a:t>
            </a:r>
            <a:r>
              <a:rPr lang="en-US" sz="1200" dirty="0" err="1"/>
              <a:t>document.getElementById</a:t>
            </a:r>
            <a:r>
              <a:rPr lang="en-US" sz="1200" dirty="0"/>
              <a:t>("</a:t>
            </a:r>
            <a:r>
              <a:rPr lang="en-US" sz="1200" dirty="0" err="1"/>
              <a:t>iLife</a:t>
            </a:r>
            <a:r>
              <a:rPr lang="en-US" sz="1200" dirty="0"/>
              <a:t>").value);</a:t>
            </a:r>
          </a:p>
          <a:p>
            <a:r>
              <a:rPr lang="en-US" sz="1200" dirty="0"/>
              <a:t>depreciation = value / life;</a:t>
            </a:r>
          </a:p>
          <a:p>
            <a:r>
              <a:rPr lang="en-US" sz="1200" dirty="0" err="1"/>
              <a:t>var</a:t>
            </a:r>
            <a:r>
              <a:rPr lang="en-US" sz="1200" dirty="0"/>
              <a:t> table = </a:t>
            </a:r>
            <a:r>
              <a:rPr lang="en-US" sz="1200" dirty="0" err="1"/>
              <a:t>document.getElementById</a:t>
            </a:r>
            <a:r>
              <a:rPr lang="en-US" sz="1200" dirty="0"/>
              <a:t>("</a:t>
            </a:r>
            <a:r>
              <a:rPr lang="en-US" sz="1200" dirty="0" err="1"/>
              <a:t>depTable</a:t>
            </a:r>
            <a:r>
              <a:rPr lang="en-US" sz="1200" dirty="0"/>
              <a:t>"); </a:t>
            </a:r>
          </a:p>
          <a:p>
            <a:r>
              <a:rPr lang="en-US" sz="1200" dirty="0" err="1"/>
              <a:t>var</a:t>
            </a:r>
            <a:r>
              <a:rPr lang="en-US" sz="1200" dirty="0"/>
              <a:t> </a:t>
            </a:r>
            <a:r>
              <a:rPr lang="en-US" sz="1200" dirty="0" err="1"/>
              <a:t>totalDepreciation</a:t>
            </a:r>
            <a:r>
              <a:rPr lang="en-US" sz="1200" dirty="0"/>
              <a:t>=0</a:t>
            </a:r>
            <a:r>
              <a:rPr lang="en-US" sz="1200" dirty="0" smtClean="0"/>
              <a:t>;</a:t>
            </a:r>
          </a:p>
          <a:p>
            <a:r>
              <a:rPr lang="en-US" sz="1200" dirty="0"/>
              <a:t>// </a:t>
            </a:r>
            <a:r>
              <a:rPr lang="en-US" sz="1200" dirty="0" err="1"/>
              <a:t>document.getElementById</a:t>
            </a:r>
            <a:r>
              <a:rPr lang="en-US" sz="1200" dirty="0"/>
              <a:t>("</a:t>
            </a:r>
            <a:r>
              <a:rPr lang="en-US" sz="1200" dirty="0" err="1"/>
              <a:t>tbody</a:t>
            </a:r>
            <a:r>
              <a:rPr lang="en-US" sz="1200" dirty="0"/>
              <a:t>").</a:t>
            </a:r>
            <a:r>
              <a:rPr lang="en-US" sz="1200" dirty="0" err="1"/>
              <a:t>innerHTML</a:t>
            </a:r>
            <a:r>
              <a:rPr lang="en-US" sz="1200" dirty="0" smtClean="0"/>
              <a:t>="";</a:t>
            </a:r>
            <a:endParaRPr lang="en-US" sz="1200" dirty="0"/>
          </a:p>
          <a:p>
            <a:r>
              <a:rPr lang="en-US" sz="1200" dirty="0" smtClean="0"/>
              <a:t>for(</a:t>
            </a:r>
            <a:r>
              <a:rPr lang="en-US" sz="1200" dirty="0" err="1" smtClean="0"/>
              <a:t>var</a:t>
            </a:r>
            <a:r>
              <a:rPr lang="en-US" sz="1200" dirty="0" smtClean="0"/>
              <a:t> </a:t>
            </a:r>
            <a:r>
              <a:rPr lang="en-US" sz="1200" dirty="0" err="1"/>
              <a:t>i</a:t>
            </a:r>
            <a:r>
              <a:rPr lang="en-US" sz="1200" dirty="0"/>
              <a:t> = </a:t>
            </a:r>
            <a:r>
              <a:rPr lang="en-US" sz="1200" dirty="0" err="1"/>
              <a:t>table.rows.length</a:t>
            </a:r>
            <a:r>
              <a:rPr lang="en-US" sz="1200" dirty="0"/>
              <a:t> - 1; </a:t>
            </a:r>
            <a:r>
              <a:rPr lang="en-US" sz="1200" dirty="0" err="1"/>
              <a:t>i</a:t>
            </a:r>
            <a:r>
              <a:rPr lang="en-US" sz="1200" dirty="0"/>
              <a:t> &gt; 0; </a:t>
            </a:r>
            <a:r>
              <a:rPr lang="en-US" sz="1200" dirty="0" err="1"/>
              <a:t>i</a:t>
            </a:r>
            <a:r>
              <a:rPr lang="en-US" sz="1200" dirty="0"/>
              <a:t>--)</a:t>
            </a:r>
          </a:p>
          <a:p>
            <a:r>
              <a:rPr lang="en-US" sz="1200" dirty="0"/>
              <a:t>{    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table.deleteRow</a:t>
            </a:r>
            <a:r>
              <a:rPr lang="en-US" sz="1200" dirty="0"/>
              <a:t>(</a:t>
            </a:r>
            <a:r>
              <a:rPr lang="en-US" sz="1200" dirty="0" err="1"/>
              <a:t>i</a:t>
            </a:r>
            <a:r>
              <a:rPr lang="en-US" sz="1200" dirty="0"/>
              <a:t>);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for (count = 1; count &lt;= life; count++)</a:t>
            </a:r>
          </a:p>
          <a:p>
            <a:r>
              <a:rPr lang="en-US" sz="1200" dirty="0"/>
              <a:t> {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var</a:t>
            </a:r>
            <a:r>
              <a:rPr lang="en-US" sz="1200" dirty="0"/>
              <a:t> </a:t>
            </a:r>
            <a:r>
              <a:rPr lang="en-US" sz="1200" dirty="0" err="1"/>
              <a:t>rowCount</a:t>
            </a:r>
            <a:r>
              <a:rPr lang="en-US" sz="1200" dirty="0"/>
              <a:t> = </a:t>
            </a:r>
            <a:r>
              <a:rPr lang="en-US" sz="1200" dirty="0" err="1"/>
              <a:t>table.rows.length</a:t>
            </a:r>
            <a:r>
              <a:rPr lang="en-US" sz="1200" dirty="0"/>
              <a:t>;            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var</a:t>
            </a:r>
            <a:r>
              <a:rPr lang="en-US" sz="1200" dirty="0"/>
              <a:t> row = </a:t>
            </a:r>
            <a:r>
              <a:rPr lang="en-US" sz="1200" dirty="0" err="1"/>
              <a:t>table.insertRow</a:t>
            </a:r>
            <a:r>
              <a:rPr lang="en-US" sz="1200" dirty="0"/>
              <a:t>(</a:t>
            </a:r>
            <a:r>
              <a:rPr lang="en-US" sz="1200" dirty="0" err="1"/>
              <a:t>rowCount</a:t>
            </a:r>
            <a:r>
              <a:rPr lang="en-US" sz="1200" dirty="0"/>
              <a:t>); /* declare variable representing an element */</a:t>
            </a:r>
          </a:p>
          <a:p>
            <a:r>
              <a:rPr lang="en-US" sz="1200" b="1" dirty="0"/>
              <a:t>     if(count % 2 == 0)</a:t>
            </a:r>
          </a:p>
          <a:p>
            <a:r>
              <a:rPr lang="en-US" sz="1200" b="1" dirty="0"/>
              <a:t>	{ </a:t>
            </a:r>
            <a:r>
              <a:rPr lang="en-US" sz="1200" b="1" dirty="0" err="1"/>
              <a:t>row.className</a:t>
            </a:r>
            <a:r>
              <a:rPr lang="en-US" sz="1200" b="1" dirty="0"/>
              <a:t> = "</a:t>
            </a:r>
            <a:r>
              <a:rPr lang="en-US" sz="1200" b="1" dirty="0" err="1"/>
              <a:t>evenColor</a:t>
            </a:r>
            <a:r>
              <a:rPr lang="en-US" sz="1200" b="1" dirty="0"/>
              <a:t>";     }</a:t>
            </a:r>
          </a:p>
          <a:p>
            <a:r>
              <a:rPr lang="en-US" sz="1200" b="1" dirty="0"/>
              <a:t>    else</a:t>
            </a:r>
          </a:p>
          <a:p>
            <a:r>
              <a:rPr lang="en-US" sz="1200" b="1" dirty="0"/>
              <a:t>	{  </a:t>
            </a:r>
            <a:r>
              <a:rPr lang="en-US" sz="1200" b="1" dirty="0" err="1"/>
              <a:t>row.className</a:t>
            </a:r>
            <a:r>
              <a:rPr lang="en-US" sz="1200" b="1" dirty="0"/>
              <a:t> = "</a:t>
            </a:r>
            <a:r>
              <a:rPr lang="en-US" sz="1200" b="1" dirty="0" err="1"/>
              <a:t>oddColor</a:t>
            </a:r>
            <a:r>
              <a:rPr lang="en-US" sz="1200" b="1" dirty="0"/>
              <a:t>";     }</a:t>
            </a:r>
          </a:p>
          <a:p>
            <a:r>
              <a:rPr lang="en-US" sz="1200" dirty="0" smtClean="0"/>
              <a:t>   </a:t>
            </a:r>
            <a:r>
              <a:rPr lang="en-US" sz="1200" dirty="0" err="1"/>
              <a:t>var</a:t>
            </a:r>
            <a:r>
              <a:rPr lang="en-US" sz="1200" dirty="0"/>
              <a:t> cell0 = </a:t>
            </a:r>
            <a:r>
              <a:rPr lang="en-US" sz="1200" dirty="0" err="1"/>
              <a:t>row.insertCell</a:t>
            </a:r>
            <a:r>
              <a:rPr lang="en-US" sz="1200" dirty="0"/>
              <a:t>(0);</a:t>
            </a:r>
          </a:p>
          <a:p>
            <a:r>
              <a:rPr lang="en-US" sz="1200" dirty="0"/>
              <a:t>    cell0.innerHTML=count;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var</a:t>
            </a:r>
            <a:r>
              <a:rPr lang="en-US" sz="1200" dirty="0"/>
              <a:t> cell1 = </a:t>
            </a:r>
            <a:r>
              <a:rPr lang="en-US" sz="1200" dirty="0" err="1"/>
              <a:t>row.insertCell</a:t>
            </a:r>
            <a:r>
              <a:rPr lang="en-US" sz="1200" dirty="0"/>
              <a:t>(1);</a:t>
            </a:r>
          </a:p>
          <a:p>
            <a:r>
              <a:rPr lang="en-US" sz="1200" dirty="0"/>
              <a:t>    cell1.innerHTML="$" + </a:t>
            </a:r>
            <a:r>
              <a:rPr lang="en-US" sz="1200" dirty="0" err="1"/>
              <a:t>value.toFixed</a:t>
            </a:r>
            <a:r>
              <a:rPr lang="en-US" sz="1200" dirty="0"/>
              <a:t>(2);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var</a:t>
            </a:r>
            <a:r>
              <a:rPr lang="en-US" sz="1200" dirty="0"/>
              <a:t> cell2 = </a:t>
            </a:r>
            <a:r>
              <a:rPr lang="en-US" sz="1200" dirty="0" err="1"/>
              <a:t>row.insertCell</a:t>
            </a:r>
            <a:r>
              <a:rPr lang="en-US" sz="1200" dirty="0"/>
              <a:t>(2);</a:t>
            </a:r>
          </a:p>
          <a:p>
            <a:r>
              <a:rPr lang="en-US" sz="1200" dirty="0"/>
              <a:t>    cell2.innerHTML="$" + </a:t>
            </a:r>
            <a:r>
              <a:rPr lang="en-US" sz="1200" dirty="0" err="1"/>
              <a:t>depreciation.toFixed</a:t>
            </a:r>
            <a:r>
              <a:rPr lang="en-US" sz="1200" dirty="0"/>
              <a:t>(2);   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totalDepreciation</a:t>
            </a:r>
            <a:r>
              <a:rPr lang="en-US" sz="1200" dirty="0"/>
              <a:t> += depreciation;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var</a:t>
            </a:r>
            <a:r>
              <a:rPr lang="en-US" sz="1200" dirty="0"/>
              <a:t> cell3 = </a:t>
            </a:r>
            <a:r>
              <a:rPr lang="en-US" sz="1200" dirty="0" err="1"/>
              <a:t>row.insertCell</a:t>
            </a:r>
            <a:r>
              <a:rPr lang="en-US" sz="1200" dirty="0"/>
              <a:t>(3);</a:t>
            </a:r>
          </a:p>
          <a:p>
            <a:r>
              <a:rPr lang="en-US" sz="1200" dirty="0"/>
              <a:t>    cell3.innerHTML="$" + </a:t>
            </a:r>
            <a:r>
              <a:rPr lang="en-US" sz="1200" dirty="0" err="1"/>
              <a:t>totalDepreciation.toFixed</a:t>
            </a:r>
            <a:r>
              <a:rPr lang="en-US" sz="1200" dirty="0"/>
              <a:t>(2);</a:t>
            </a:r>
          </a:p>
          <a:p>
            <a:r>
              <a:rPr lang="en-US" sz="1200" dirty="0"/>
              <a:t>    value -= depreciation;</a:t>
            </a:r>
          </a:p>
          <a:p>
            <a:r>
              <a:rPr lang="en-US" sz="1200" dirty="0"/>
              <a:t>} </a:t>
            </a:r>
            <a:r>
              <a:rPr lang="en-US" sz="1200" dirty="0" smtClean="0"/>
              <a:t>}   </a:t>
            </a:r>
            <a:r>
              <a:rPr lang="en-US" sz="12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268520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/>
              <a:t>A CSS declaration always ends with a semicolon, and declaration groups are surrounded by curly </a:t>
            </a:r>
            <a:r>
              <a:rPr lang="en-US" sz="3100" dirty="0" smtClean="0"/>
              <a:t>brackets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690336"/>
            <a:ext cx="502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400" dirty="0"/>
              <a:t> {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color:red</a:t>
            </a:r>
            <a:r>
              <a:rPr lang="en-US" sz="2400" dirty="0"/>
              <a:t>;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text-align:center</a:t>
            </a:r>
            <a:r>
              <a:rPr lang="en-US" sz="2400" dirty="0"/>
              <a:t>;</a:t>
            </a:r>
          </a:p>
          <a:p>
            <a:r>
              <a:rPr lang="en-US" sz="2400" dirty="0"/>
              <a:t> }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181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Note: Even the last rule ends with a semicolon.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160224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Alternating Row Color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0" y="2590800"/>
            <a:ext cx="6553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if(count % 2 == 0)</a:t>
            </a:r>
          </a:p>
          <a:p>
            <a:r>
              <a:rPr lang="en-US" sz="2800" dirty="0"/>
              <a:t>        </a:t>
            </a:r>
            <a:r>
              <a:rPr lang="en-US" sz="2800" dirty="0" err="1"/>
              <a:t>row.style.backgroundColor</a:t>
            </a:r>
            <a:r>
              <a:rPr lang="en-US" sz="2800" dirty="0"/>
              <a:t>="red";</a:t>
            </a:r>
          </a:p>
          <a:p>
            <a:r>
              <a:rPr lang="en-US" sz="2800" dirty="0" smtClean="0"/>
              <a:t>else</a:t>
            </a:r>
            <a:endParaRPr lang="en-US" sz="2800" dirty="0"/>
          </a:p>
          <a:p>
            <a:r>
              <a:rPr lang="en-US" sz="2800" dirty="0"/>
              <a:t>        </a:t>
            </a:r>
            <a:r>
              <a:rPr lang="en-US" sz="2800" dirty="0" err="1"/>
              <a:t>row.style.backgroundColor</a:t>
            </a:r>
            <a:r>
              <a:rPr lang="en-US" sz="2800" dirty="0"/>
              <a:t>="green";</a:t>
            </a:r>
          </a:p>
        </p:txBody>
      </p:sp>
    </p:spTree>
    <p:extLst>
      <p:ext uri="{BB962C8B-B14F-4D97-AF65-F5344CB8AC3E}">
        <p14:creationId xmlns:p14="http://schemas.microsoft.com/office/powerpoint/2010/main" val="13014311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Positioning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7399"/>
            <a:ext cx="8229600" cy="2946401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www.w3schools.com/css/css_positioning.asp</a:t>
            </a:r>
            <a:endParaRPr lang="en-US" sz="2800" dirty="0" smtClean="0"/>
          </a:p>
          <a:p>
            <a:r>
              <a:rPr lang="en-US" sz="2800" dirty="0"/>
              <a:t>Elements can be positioned using the top, bottom, left, and right properties. However, these properties will not work unless the position property is set first. </a:t>
            </a:r>
            <a:endParaRPr lang="en-US" sz="2800" dirty="0" smtClean="0"/>
          </a:p>
          <a:p>
            <a:pPr lvl="1"/>
            <a:r>
              <a:rPr lang="en-US" sz="2400" dirty="0" smtClean="0"/>
              <a:t>Static</a:t>
            </a:r>
            <a:r>
              <a:rPr lang="en-US" sz="2400" dirty="0"/>
              <a:t>: An element with position: static; is not positioned in any special way; it is always positioned according to the normal flow of the page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/>
              <a:t>Fixed: An fixed element will not move even if the window is </a:t>
            </a:r>
            <a:r>
              <a:rPr lang="en-US" sz="2400" dirty="0" smtClean="0"/>
              <a:t>scrolled</a:t>
            </a:r>
          </a:p>
          <a:p>
            <a:pPr lvl="1"/>
            <a:r>
              <a:rPr lang="en-US" sz="2400" dirty="0" smtClean="0"/>
              <a:t>Absolute</a:t>
            </a:r>
            <a:endParaRPr lang="en-US" sz="2400" dirty="0"/>
          </a:p>
          <a:p>
            <a:pPr lvl="1"/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3733800"/>
            <a:ext cx="5105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#</a:t>
            </a:r>
            <a:r>
              <a:rPr lang="en-US" sz="2000" dirty="0" err="1"/>
              <a:t>mycontent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r>
              <a:rPr lang="en-US" sz="2000" dirty="0" smtClean="0"/>
              <a:t>   position</a:t>
            </a:r>
            <a:r>
              <a:rPr lang="en-US" sz="2000" dirty="0"/>
              <a:t>: absolute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left:100px;</a:t>
            </a:r>
          </a:p>
          <a:p>
            <a:r>
              <a:rPr lang="en-US" sz="2000" dirty="0" smtClean="0"/>
              <a:t>top:100px</a:t>
            </a:r>
            <a:r>
              <a:rPr lang="en-US" sz="2000" dirty="0"/>
              <a:t>;</a:t>
            </a:r>
          </a:p>
          <a:p>
            <a:r>
              <a:rPr lang="en-US" sz="2000" dirty="0"/>
              <a:t>    width: 450px;</a:t>
            </a:r>
          </a:p>
          <a:p>
            <a:r>
              <a:rPr lang="en-US" sz="2000" dirty="0"/>
              <a:t>    margin: 0 auto;</a:t>
            </a:r>
          </a:p>
          <a:p>
            <a:r>
              <a:rPr lang="en-US" sz="2000" dirty="0"/>
              <a:t>    padding: 15px;</a:t>
            </a:r>
          </a:p>
          <a:p>
            <a:r>
              <a:rPr lang="en-US" sz="2000" dirty="0"/>
              <a:t>    background: white;</a:t>
            </a:r>
          </a:p>
          <a:p>
            <a:r>
              <a:rPr lang="en-US" sz="2000" dirty="0"/>
              <a:t>    border: 2px solid navy;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33502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Position Demo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3900" y="794471"/>
            <a:ext cx="78486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&lt;style&gt;    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400" dirty="0"/>
              <a:t>        #div1 {</a:t>
            </a:r>
          </a:p>
          <a:p>
            <a:r>
              <a:rPr lang="en-US" sz="1400" dirty="0"/>
              <a:t>            position: static;</a:t>
            </a:r>
          </a:p>
          <a:p>
            <a:r>
              <a:rPr lang="en-US" sz="1400" dirty="0"/>
              <a:t>            width: 100%;</a:t>
            </a:r>
          </a:p>
          <a:p>
            <a:r>
              <a:rPr lang="en-US" sz="1400" dirty="0"/>
              <a:t>            height:200px;</a:t>
            </a:r>
          </a:p>
          <a:p>
            <a:r>
              <a:rPr lang="en-US" sz="1400" dirty="0"/>
              <a:t>  background: green;</a:t>
            </a:r>
          </a:p>
          <a:p>
            <a:r>
              <a:rPr lang="en-US" sz="1400" dirty="0"/>
              <a:t>        }      </a:t>
            </a:r>
          </a:p>
          <a:p>
            <a:r>
              <a:rPr lang="en-US" sz="1400" dirty="0"/>
              <a:t>#div2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position:fixed</a:t>
            </a:r>
            <a:r>
              <a:rPr lang="en-US" sz="1400" dirty="0"/>
              <a:t>;</a:t>
            </a:r>
          </a:p>
          <a:p>
            <a:r>
              <a:rPr lang="en-US" sz="1400" dirty="0"/>
              <a:t>    width: 100%;</a:t>
            </a:r>
          </a:p>
          <a:p>
            <a:r>
              <a:rPr lang="en-US" sz="1400" dirty="0"/>
              <a:t>    top:200px;</a:t>
            </a:r>
          </a:p>
          <a:p>
            <a:r>
              <a:rPr lang="en-US" sz="1400" dirty="0"/>
              <a:t>    height:300px;</a:t>
            </a:r>
          </a:p>
          <a:p>
            <a:r>
              <a:rPr lang="en-US" sz="1400" dirty="0"/>
              <a:t>    background: red;</a:t>
            </a:r>
          </a:p>
          <a:p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/>
              <a:t>#div3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position:absolute</a:t>
            </a:r>
            <a:r>
              <a:rPr lang="en-US" sz="1400" dirty="0"/>
              <a:t>;</a:t>
            </a:r>
          </a:p>
          <a:p>
            <a:r>
              <a:rPr lang="en-US" sz="1400" dirty="0"/>
              <a:t>    top:500px;</a:t>
            </a:r>
          </a:p>
          <a:p>
            <a:r>
              <a:rPr lang="en-US" sz="1400" dirty="0"/>
              <a:t>    width: 100%;</a:t>
            </a:r>
          </a:p>
          <a:p>
            <a:r>
              <a:rPr lang="en-US" sz="1400" dirty="0"/>
              <a:t>    height:300px;</a:t>
            </a:r>
          </a:p>
          <a:p>
            <a:r>
              <a:rPr lang="en-US" sz="1400" dirty="0"/>
              <a:t>    background: blue;</a:t>
            </a:r>
          </a:p>
          <a:p>
            <a:r>
              <a:rPr lang="en-US" sz="1400" dirty="0"/>
              <a:t>   </a:t>
            </a:r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/>
              <a:t>&lt;/style&gt;</a:t>
            </a:r>
          </a:p>
          <a:p>
            <a:r>
              <a:rPr lang="en-US" sz="1400" dirty="0"/>
              <a:t>    &lt;/head&gt;</a:t>
            </a:r>
          </a:p>
          <a:p>
            <a:r>
              <a:rPr lang="en-US" sz="1400" dirty="0"/>
              <a:t>    &lt;body&gt;</a:t>
            </a:r>
          </a:p>
          <a:p>
            <a:r>
              <a:rPr lang="en-US" sz="1400" dirty="0"/>
              <a:t>        &lt;div id="div1"&gt;This is div 1, static position&lt;/div&gt;</a:t>
            </a:r>
          </a:p>
          <a:p>
            <a:r>
              <a:rPr lang="en-US" sz="1400" dirty="0"/>
              <a:t>        &lt;div id="div2"&gt;This is div 2, fixed position&lt;/div&gt;</a:t>
            </a:r>
          </a:p>
          <a:p>
            <a:r>
              <a:rPr lang="en-US" sz="1400" dirty="0"/>
              <a:t>        &lt;div id="div3"&gt;This is div 3, absolute position&lt;/div</a:t>
            </a:r>
            <a:r>
              <a:rPr lang="en-US" sz="1400" dirty="0" smtClean="0"/>
              <a:t>&gt;     </a:t>
            </a:r>
            <a:endParaRPr lang="en-US" sz="1400" dirty="0"/>
          </a:p>
          <a:p>
            <a:r>
              <a:rPr lang="en-US" sz="1400" dirty="0"/>
              <a:t>    &lt;/body&gt;</a:t>
            </a:r>
          </a:p>
        </p:txBody>
      </p:sp>
    </p:spTree>
    <p:extLst>
      <p:ext uri="{BB962C8B-B14F-4D97-AF65-F5344CB8AC3E}">
        <p14:creationId xmlns:p14="http://schemas.microsoft.com/office/powerpoint/2010/main" val="728137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Without Positioning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600" y="1981200"/>
            <a:ext cx="4148457" cy="29463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990600"/>
            <a:ext cx="4038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&lt;style&gt;         </a:t>
            </a:r>
          </a:p>
          <a:p>
            <a:r>
              <a:rPr lang="en-US" dirty="0"/>
              <a:t>#div1 {</a:t>
            </a:r>
          </a:p>
          <a:p>
            <a:r>
              <a:rPr lang="en-US" dirty="0"/>
              <a:t>    width: 100px;</a:t>
            </a:r>
          </a:p>
          <a:p>
            <a:r>
              <a:rPr lang="en-US" dirty="0"/>
              <a:t>    margin: 0 auto;</a:t>
            </a:r>
          </a:p>
          <a:p>
            <a:r>
              <a:rPr lang="en-US" dirty="0"/>
              <a:t>    padding: 15px;</a:t>
            </a:r>
          </a:p>
          <a:p>
            <a:r>
              <a:rPr lang="en-US" dirty="0"/>
              <a:t>    background: blue;</a:t>
            </a:r>
          </a:p>
          <a:p>
            <a:r>
              <a:rPr lang="en-US" dirty="0"/>
              <a:t>    border: 2px solid navy;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#div2 {</a:t>
            </a:r>
          </a:p>
          <a:p>
            <a:r>
              <a:rPr lang="en-US" dirty="0"/>
              <a:t>    width: 100px;</a:t>
            </a:r>
          </a:p>
          <a:p>
            <a:r>
              <a:rPr lang="en-US" dirty="0"/>
              <a:t>    margin: 0 auto;</a:t>
            </a:r>
          </a:p>
          <a:p>
            <a:r>
              <a:rPr lang="en-US" dirty="0"/>
              <a:t>    padding: 15px;</a:t>
            </a:r>
          </a:p>
          <a:p>
            <a:r>
              <a:rPr lang="en-US" dirty="0"/>
              <a:t>    background: red;</a:t>
            </a:r>
          </a:p>
          <a:p>
            <a:r>
              <a:rPr lang="en-US" dirty="0"/>
              <a:t>    border: 2px solid navy;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&lt;/style&gt;</a:t>
            </a:r>
          </a:p>
          <a:p>
            <a:r>
              <a:rPr lang="en-US" dirty="0"/>
              <a:t>    &lt;/head&gt;</a:t>
            </a:r>
          </a:p>
          <a:p>
            <a:r>
              <a:rPr lang="en-US" dirty="0"/>
              <a:t>    &lt;body&gt;</a:t>
            </a:r>
          </a:p>
          <a:p>
            <a:r>
              <a:rPr lang="en-US" dirty="0"/>
              <a:t>        &lt;div id="div1"&gt;This is div 1&lt;/div&gt;</a:t>
            </a:r>
          </a:p>
          <a:p>
            <a:r>
              <a:rPr lang="en-US" dirty="0"/>
              <a:t>        &lt;div id="div2"&gt;This is div 2&lt;/div&gt;</a:t>
            </a:r>
          </a:p>
          <a:p>
            <a:r>
              <a:rPr lang="en-US" dirty="0"/>
              <a:t>    &lt;/body&gt;</a:t>
            </a:r>
          </a:p>
        </p:txBody>
      </p:sp>
    </p:spTree>
    <p:extLst>
      <p:ext uri="{BB962C8B-B14F-4D97-AF65-F5344CB8AC3E}">
        <p14:creationId xmlns:p14="http://schemas.microsoft.com/office/powerpoint/2010/main" val="37611989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With positioning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512" y="1981200"/>
            <a:ext cx="3953588" cy="262683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002050"/>
            <a:ext cx="4343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&lt;style&gt;         </a:t>
            </a:r>
          </a:p>
          <a:p>
            <a:r>
              <a:rPr lang="en-US" sz="1600" dirty="0"/>
              <a:t>#div1 {</a:t>
            </a:r>
          </a:p>
          <a:p>
            <a:r>
              <a:rPr lang="en-US" sz="1600" dirty="0"/>
              <a:t>    position: absolute;left:100px;top:100px;</a:t>
            </a:r>
          </a:p>
          <a:p>
            <a:r>
              <a:rPr lang="en-US" sz="1600" dirty="0"/>
              <a:t>   width: 100px;</a:t>
            </a:r>
          </a:p>
          <a:p>
            <a:r>
              <a:rPr lang="en-US" sz="1600" dirty="0"/>
              <a:t>    margin: 0 auto;</a:t>
            </a:r>
          </a:p>
          <a:p>
            <a:r>
              <a:rPr lang="en-US" sz="1600" dirty="0"/>
              <a:t>    padding: 15px;</a:t>
            </a:r>
          </a:p>
          <a:p>
            <a:r>
              <a:rPr lang="en-US" sz="1600" dirty="0"/>
              <a:t>    background: blue;</a:t>
            </a:r>
          </a:p>
          <a:p>
            <a:r>
              <a:rPr lang="en-US" sz="1600" dirty="0"/>
              <a:t>    border: 2px solid navy;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#div2 {</a:t>
            </a:r>
          </a:p>
          <a:p>
            <a:r>
              <a:rPr lang="en-US" sz="1600" dirty="0"/>
              <a:t>    position: absolute;left:200px;top:100px;</a:t>
            </a:r>
          </a:p>
          <a:p>
            <a:r>
              <a:rPr lang="en-US" sz="1600" dirty="0"/>
              <a:t>    width: 100px;</a:t>
            </a:r>
          </a:p>
          <a:p>
            <a:r>
              <a:rPr lang="en-US" sz="1600" dirty="0"/>
              <a:t>    margin: 0 auto;</a:t>
            </a:r>
          </a:p>
          <a:p>
            <a:r>
              <a:rPr lang="en-US" sz="1600" dirty="0"/>
              <a:t>    padding: 15px;</a:t>
            </a:r>
          </a:p>
          <a:p>
            <a:r>
              <a:rPr lang="en-US" sz="1600" dirty="0"/>
              <a:t>    background: red;</a:t>
            </a:r>
          </a:p>
          <a:p>
            <a:r>
              <a:rPr lang="en-US" sz="1600" dirty="0"/>
              <a:t>    border: 2px solid navy;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&lt;/style&gt;</a:t>
            </a:r>
          </a:p>
          <a:p>
            <a:r>
              <a:rPr lang="en-US" sz="1600" dirty="0"/>
              <a:t>    &lt;/head&gt;</a:t>
            </a:r>
          </a:p>
          <a:p>
            <a:r>
              <a:rPr lang="en-US" sz="1600" dirty="0"/>
              <a:t>    &lt;body&gt;</a:t>
            </a:r>
          </a:p>
          <a:p>
            <a:r>
              <a:rPr lang="en-US" sz="1600" dirty="0"/>
              <a:t>        &lt;div id="div1"&gt;This is div 1&lt;/div&gt;</a:t>
            </a:r>
          </a:p>
          <a:p>
            <a:r>
              <a:rPr lang="en-US" sz="1600" dirty="0"/>
              <a:t>        &lt;div id="div2"&gt;This is div 2&lt;/div&gt;</a:t>
            </a:r>
          </a:p>
          <a:p>
            <a:r>
              <a:rPr lang="en-US" sz="1600" dirty="0"/>
              <a:t>    &lt;/body&gt;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5029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Change the div2 left to 234.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879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document.getElementsByTagName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return a collection of tags with same tag name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https://www.w3schools.com/jsref/met_document_getelementsbytagname.asp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362200"/>
            <a:ext cx="3581400" cy="408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478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index to access collection members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1524000"/>
            <a:ext cx="6477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&lt;style&gt;</a:t>
            </a:r>
          </a:p>
          <a:p>
            <a:r>
              <a:rPr lang="en-US" dirty="0"/>
              <a:t>          .</a:t>
            </a:r>
            <a:r>
              <a:rPr lang="en-US" dirty="0" err="1"/>
              <a:t>blueColor</a:t>
            </a:r>
            <a:r>
              <a:rPr lang="en-US" dirty="0"/>
              <a:t> {color: blue; }</a:t>
            </a:r>
          </a:p>
          <a:p>
            <a:r>
              <a:rPr lang="en-US" dirty="0"/>
              <a:t>          .</a:t>
            </a:r>
            <a:r>
              <a:rPr lang="en-US" dirty="0" err="1"/>
              <a:t>redColor</a:t>
            </a:r>
            <a:r>
              <a:rPr lang="en-US" dirty="0"/>
              <a:t> {color: red;}</a:t>
            </a:r>
          </a:p>
          <a:p>
            <a:r>
              <a:rPr lang="en-US" dirty="0"/>
              <a:t> &lt;/style&gt;</a:t>
            </a:r>
          </a:p>
          <a:p>
            <a:r>
              <a:rPr lang="en-US" dirty="0"/>
              <a:t>&lt;script&gt;</a:t>
            </a:r>
          </a:p>
          <a:p>
            <a:r>
              <a:rPr lang="en-US" dirty="0"/>
              <a:t>function changeH1Red(){</a:t>
            </a:r>
          </a:p>
          <a:p>
            <a:r>
              <a:rPr lang="en-US" dirty="0"/>
              <a:t>collection = </a:t>
            </a:r>
            <a:r>
              <a:rPr lang="en-US" dirty="0" err="1"/>
              <a:t>document.getElementsByTagName</a:t>
            </a:r>
            <a:r>
              <a:rPr lang="en-US" dirty="0"/>
              <a:t>("h1");</a:t>
            </a:r>
          </a:p>
          <a:p>
            <a:r>
              <a:rPr lang="en-US" dirty="0"/>
              <a:t>for (let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collection.length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collection[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className</a:t>
            </a:r>
            <a:r>
              <a:rPr lang="en-US" dirty="0"/>
              <a:t>="</a:t>
            </a:r>
            <a:r>
              <a:rPr lang="en-US" dirty="0" err="1"/>
              <a:t>redColor</a:t>
            </a:r>
            <a:r>
              <a:rPr lang="en-US" dirty="0"/>
              <a:t>";</a:t>
            </a:r>
          </a:p>
          <a:p>
            <a:r>
              <a:rPr lang="en-US" dirty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function changeH1Blue(){</a:t>
            </a:r>
          </a:p>
          <a:p>
            <a:r>
              <a:rPr lang="en-US" dirty="0"/>
              <a:t>collection = </a:t>
            </a:r>
            <a:r>
              <a:rPr lang="en-US" dirty="0" err="1"/>
              <a:t>document.getElementsByTagName</a:t>
            </a:r>
            <a:r>
              <a:rPr lang="en-US" dirty="0"/>
              <a:t>("h1");</a:t>
            </a:r>
          </a:p>
          <a:p>
            <a:r>
              <a:rPr lang="en-US" dirty="0"/>
              <a:t>for (let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collection.length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collection[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className</a:t>
            </a:r>
            <a:r>
              <a:rPr lang="en-US" dirty="0"/>
              <a:t>="</a:t>
            </a:r>
            <a:r>
              <a:rPr lang="en-US" dirty="0" err="1"/>
              <a:t>blueColor</a:t>
            </a:r>
            <a:r>
              <a:rPr lang="en-US" dirty="0"/>
              <a:t>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9636029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00200" y="1828800"/>
            <a:ext cx="502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&lt;body&gt;</a:t>
            </a:r>
          </a:p>
          <a:p>
            <a:r>
              <a:rPr lang="en-US" dirty="0"/>
              <a:t>        &lt;div&gt;</a:t>
            </a:r>
          </a:p>
          <a:p>
            <a:r>
              <a:rPr lang="en-US" dirty="0"/>
              <a:t>            &lt;h1&gt; This is h1 text&lt;/h1&gt;</a:t>
            </a:r>
          </a:p>
          <a:p>
            <a:r>
              <a:rPr lang="en-US" dirty="0"/>
              <a:t>            &lt;h3&gt; This is h3 text&lt;/h3&gt;</a:t>
            </a:r>
          </a:p>
          <a:p>
            <a:r>
              <a:rPr lang="en-US" dirty="0"/>
              <a:t>            &lt;h6&gt; This is h6 text&lt;/h6&gt;</a:t>
            </a:r>
          </a:p>
          <a:p>
            <a:r>
              <a:rPr lang="en-US" dirty="0"/>
              <a:t>            &lt;h1&gt; This is h1 text again&lt;/h1&gt;</a:t>
            </a:r>
          </a:p>
          <a:p>
            <a:r>
              <a:rPr lang="en-US" dirty="0"/>
              <a:t>            &lt;h3&gt; This is h3 text again&lt;/h3&gt;</a:t>
            </a:r>
          </a:p>
          <a:p>
            <a:r>
              <a:rPr lang="en-US" dirty="0"/>
              <a:t>            &lt;h6&gt; This is h6 text again&lt;/h6&gt;&lt;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&lt;/div&gt;</a:t>
            </a:r>
          </a:p>
          <a:p>
            <a:r>
              <a:rPr lang="en-US" dirty="0"/>
              <a:t>         &lt;input type="button" value="Change H1 Red" name="</a:t>
            </a:r>
            <a:r>
              <a:rPr lang="en-US" dirty="0" err="1"/>
              <a:t>btnCompute</a:t>
            </a:r>
            <a:r>
              <a:rPr lang="en-US" dirty="0"/>
              <a:t>" </a:t>
            </a:r>
            <a:r>
              <a:rPr lang="en-US" dirty="0" err="1"/>
              <a:t>onclick</a:t>
            </a:r>
            <a:r>
              <a:rPr lang="en-US" dirty="0"/>
              <a:t>="changeH1Red()" /&gt;</a:t>
            </a:r>
          </a:p>
          <a:p>
            <a:r>
              <a:rPr lang="en-US" dirty="0"/>
              <a:t>  &lt;input type="button" value="Change H1 Blue" name="</a:t>
            </a:r>
            <a:r>
              <a:rPr lang="en-US" dirty="0" err="1"/>
              <a:t>btnCompute</a:t>
            </a:r>
            <a:r>
              <a:rPr lang="en-US" dirty="0"/>
              <a:t>" </a:t>
            </a:r>
            <a:r>
              <a:rPr lang="en-US" dirty="0" err="1"/>
              <a:t>onclick</a:t>
            </a:r>
            <a:r>
              <a:rPr lang="en-US" dirty="0"/>
              <a:t>="changeH1Blue()" /&gt;</a:t>
            </a:r>
          </a:p>
          <a:p>
            <a:endParaRPr lang="en-US" dirty="0"/>
          </a:p>
          <a:p>
            <a:r>
              <a:rPr lang="en-US" dirty="0"/>
              <a:t>    &lt;/body&gt;</a:t>
            </a:r>
          </a:p>
        </p:txBody>
      </p:sp>
    </p:spTree>
    <p:extLst>
      <p:ext uri="{BB962C8B-B14F-4D97-AF65-F5344CB8AC3E}">
        <p14:creationId xmlns:p14="http://schemas.microsoft.com/office/powerpoint/2010/main" val="38389242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Using JS </a:t>
            </a:r>
            <a:r>
              <a:rPr lang="en-US" sz="4000" i="1" dirty="0" smtClean="0"/>
              <a:t>for of </a:t>
            </a:r>
            <a:r>
              <a:rPr lang="en-US" sz="4000" dirty="0"/>
              <a:t>loop (JS equivalent of for each) to </a:t>
            </a:r>
            <a:r>
              <a:rPr lang="en-US" sz="4000" dirty="0" smtClean="0"/>
              <a:t>access </a:t>
            </a:r>
            <a:r>
              <a:rPr lang="en-US" sz="4000" dirty="0"/>
              <a:t>collection members</a:t>
            </a:r>
            <a:br>
              <a:rPr lang="en-US" sz="4000" dirty="0"/>
            </a:br>
            <a:r>
              <a:rPr lang="en-US" sz="3100" dirty="0"/>
              <a:t>https://www.w3schools.com/js/js_loop_forof.asp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3500" y="18288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</a:rPr>
              <a:t>&lt;</a:t>
            </a:r>
            <a:r>
              <a:rPr lang="en-US" sz="2000" dirty="0">
                <a:solidFill>
                  <a:prstClr val="black"/>
                </a:solidFill>
              </a:rPr>
              <a:t>script&gt;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function changeH1Red(){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collection = </a:t>
            </a:r>
            <a:r>
              <a:rPr lang="en-US" sz="2000" dirty="0" err="1">
                <a:solidFill>
                  <a:prstClr val="black"/>
                </a:solidFill>
              </a:rPr>
              <a:t>document.getElementsByTagName</a:t>
            </a:r>
            <a:r>
              <a:rPr lang="en-US" sz="2000" dirty="0">
                <a:solidFill>
                  <a:prstClr val="black"/>
                </a:solidFill>
              </a:rPr>
              <a:t>("h1");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for (let x of collection) {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x.className</a:t>
            </a:r>
            <a:r>
              <a:rPr lang="en-US" sz="2000" dirty="0">
                <a:solidFill>
                  <a:prstClr val="black"/>
                </a:solidFill>
              </a:rPr>
              <a:t>="</a:t>
            </a:r>
            <a:r>
              <a:rPr lang="en-US" sz="2000" dirty="0" err="1">
                <a:solidFill>
                  <a:prstClr val="black"/>
                </a:solidFill>
              </a:rPr>
              <a:t>redColor</a:t>
            </a:r>
            <a:r>
              <a:rPr lang="en-US" sz="2000" dirty="0">
                <a:solidFill>
                  <a:prstClr val="black"/>
                </a:solidFill>
              </a:rPr>
              <a:t>";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}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}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function changeH1Blue(){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collection = </a:t>
            </a:r>
            <a:r>
              <a:rPr lang="en-US" sz="2000" dirty="0" err="1">
                <a:solidFill>
                  <a:prstClr val="black"/>
                </a:solidFill>
              </a:rPr>
              <a:t>document.getElementsByTagName</a:t>
            </a:r>
            <a:r>
              <a:rPr lang="en-US" sz="2000" dirty="0">
                <a:solidFill>
                  <a:prstClr val="black"/>
                </a:solidFill>
              </a:rPr>
              <a:t>("h1");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for (let x of collection) {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x.className</a:t>
            </a:r>
            <a:r>
              <a:rPr lang="en-US" sz="2000" dirty="0">
                <a:solidFill>
                  <a:prstClr val="black"/>
                </a:solidFill>
              </a:rPr>
              <a:t>="</a:t>
            </a:r>
            <a:r>
              <a:rPr lang="en-US" sz="2000" dirty="0" err="1">
                <a:solidFill>
                  <a:prstClr val="black"/>
                </a:solidFill>
              </a:rPr>
              <a:t>blueColor</a:t>
            </a:r>
            <a:r>
              <a:rPr lang="en-US" sz="2000" dirty="0">
                <a:solidFill>
                  <a:prstClr val="black"/>
                </a:solidFill>
              </a:rPr>
              <a:t>";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}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}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&lt;/script&gt;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99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Properties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background-color</a:t>
            </a:r>
          </a:p>
          <a:p>
            <a:pPr lvl="1"/>
            <a:r>
              <a:rPr lang="en-US" dirty="0" err="1" smtClean="0"/>
              <a:t>background-color:lightgrey</a:t>
            </a:r>
            <a:r>
              <a:rPr lang="en-US" dirty="0" smtClean="0"/>
              <a:t>"</a:t>
            </a:r>
          </a:p>
          <a:p>
            <a:r>
              <a:rPr lang="en-US" dirty="0" smtClean="0"/>
              <a:t>Color</a:t>
            </a:r>
          </a:p>
          <a:p>
            <a:pPr lvl="1"/>
            <a:r>
              <a:rPr lang="en-US" dirty="0" err="1"/>
              <a:t>color:red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ont</a:t>
            </a:r>
          </a:p>
          <a:p>
            <a:pPr lvl="1"/>
            <a:r>
              <a:rPr lang="en-US" dirty="0" err="1" smtClean="0"/>
              <a:t>font-family:courier</a:t>
            </a:r>
            <a:endParaRPr lang="en-US" dirty="0" smtClean="0"/>
          </a:p>
          <a:p>
            <a:r>
              <a:rPr lang="en-US" dirty="0" smtClean="0"/>
              <a:t>Font-size</a:t>
            </a:r>
          </a:p>
          <a:p>
            <a:pPr lvl="1"/>
            <a:r>
              <a:rPr lang="en-US" dirty="0"/>
              <a:t>font-size:300</a:t>
            </a:r>
            <a:r>
              <a:rPr lang="en-US" dirty="0" smtClean="0"/>
              <a:t>%</a:t>
            </a:r>
          </a:p>
          <a:p>
            <a:r>
              <a:rPr lang="en-US" dirty="0"/>
              <a:t>t</a:t>
            </a:r>
            <a:r>
              <a:rPr lang="en-US" dirty="0" smtClean="0"/>
              <a:t>ext-align</a:t>
            </a:r>
          </a:p>
          <a:p>
            <a:pPr lvl="1"/>
            <a:r>
              <a:rPr lang="en-US" dirty="0" err="1"/>
              <a:t>text-align:center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6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</a:t>
            </a:r>
            <a:r>
              <a:rPr lang="en-US" dirty="0" smtClean="0"/>
              <a:t>Store the Style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</a:t>
            </a:r>
            <a:r>
              <a:rPr lang="en-US" dirty="0"/>
              <a:t>style sheet</a:t>
            </a:r>
          </a:p>
          <a:p>
            <a:r>
              <a:rPr lang="en-US" dirty="0" smtClean="0"/>
              <a:t>Internal </a:t>
            </a:r>
            <a:r>
              <a:rPr lang="en-US" dirty="0"/>
              <a:t>style sheet</a:t>
            </a:r>
          </a:p>
          <a:p>
            <a:r>
              <a:rPr lang="en-US" dirty="0" smtClean="0"/>
              <a:t>Inline </a:t>
            </a:r>
            <a:r>
              <a:rPr lang="en-US" dirty="0"/>
              <a:t>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2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External Style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3505200"/>
          </a:xfrm>
        </p:spPr>
        <p:txBody>
          <a:bodyPr>
            <a:normAutofit fontScale="92500"/>
          </a:bodyPr>
          <a:lstStyle/>
          <a:p>
            <a:r>
              <a:rPr lang="en-US" dirty="0"/>
              <a:t>An external style sheet can be written in any text editor. </a:t>
            </a:r>
            <a:r>
              <a:rPr lang="en-US" dirty="0" smtClean="0"/>
              <a:t> It should </a:t>
            </a:r>
            <a:r>
              <a:rPr lang="en-US" dirty="0"/>
              <a:t>be saved with a .</a:t>
            </a:r>
            <a:r>
              <a:rPr lang="en-US" dirty="0" err="1"/>
              <a:t>css</a:t>
            </a:r>
            <a:r>
              <a:rPr lang="en-US" dirty="0"/>
              <a:t> extension.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external style sheet is ideal when the style is applied to many pages. </a:t>
            </a:r>
            <a:endParaRPr lang="en-US" dirty="0" smtClean="0"/>
          </a:p>
          <a:p>
            <a:r>
              <a:rPr lang="en-US" dirty="0" smtClean="0"/>
              <a:t>A web </a:t>
            </a:r>
            <a:r>
              <a:rPr lang="en-US" dirty="0"/>
              <a:t>page must link to the style sheet using the &lt;link&gt; tag. The &lt;link&gt; tag goes inside the head section: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5029200"/>
            <a:ext cx="746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&lt;head&gt;</a:t>
            </a:r>
          </a:p>
          <a:p>
            <a:r>
              <a:rPr lang="en-US" sz="2000" dirty="0"/>
              <a:t> &lt;link </a:t>
            </a:r>
            <a:r>
              <a:rPr lang="en-US" sz="2000" dirty="0" err="1"/>
              <a:t>rel</a:t>
            </a:r>
            <a:r>
              <a:rPr lang="en-US" sz="2000" dirty="0"/>
              <a:t>="</a:t>
            </a:r>
            <a:r>
              <a:rPr lang="en-US" sz="2000" dirty="0" err="1"/>
              <a:t>stylesheet</a:t>
            </a:r>
            <a:r>
              <a:rPr lang="en-US" sz="2000" dirty="0"/>
              <a:t>" type="text/</a:t>
            </a:r>
            <a:r>
              <a:rPr lang="en-US" sz="2000" dirty="0" err="1"/>
              <a:t>css</a:t>
            </a:r>
            <a:r>
              <a:rPr lang="en-US" sz="2000" dirty="0"/>
              <a:t>" </a:t>
            </a:r>
            <a:r>
              <a:rPr lang="en-US" sz="2000" dirty="0" err="1"/>
              <a:t>href</a:t>
            </a:r>
            <a:r>
              <a:rPr lang="en-US" sz="2000" dirty="0"/>
              <a:t>="mystyle.css"&gt;</a:t>
            </a:r>
          </a:p>
          <a:p>
            <a:r>
              <a:rPr lang="en-US" sz="2000" dirty="0"/>
              <a:t> &lt;/head&gt;</a:t>
            </a:r>
          </a:p>
        </p:txBody>
      </p:sp>
    </p:spTree>
    <p:extLst>
      <p:ext uri="{BB962C8B-B14F-4D97-AF65-F5344CB8AC3E}">
        <p14:creationId xmlns:p14="http://schemas.microsoft.com/office/powerpoint/2010/main" val="314133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 Style sheet Example: </a:t>
            </a:r>
            <a:br>
              <a:rPr lang="en-US" dirty="0" smtClean="0"/>
            </a:br>
            <a:r>
              <a:rPr lang="en-US" dirty="0" smtClean="0"/>
              <a:t>mystyle.css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2133600"/>
            <a:ext cx="510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/* </a:t>
            </a:r>
          </a:p>
          <a:p>
            <a:r>
              <a:rPr lang="en-US" dirty="0" smtClean="0"/>
              <a:t>	Author     </a:t>
            </a:r>
            <a:r>
              <a:rPr lang="en-US" dirty="0"/>
              <a:t>: David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H1 { color: blue; }</a:t>
            </a:r>
          </a:p>
          <a:p>
            <a:r>
              <a:rPr lang="en-US" dirty="0"/>
              <a:t>H3 {</a:t>
            </a:r>
            <a:r>
              <a:rPr lang="en-US" dirty="0" err="1"/>
              <a:t>color:green</a:t>
            </a:r>
            <a:r>
              <a:rPr lang="en-US" dirty="0"/>
              <a:t>;}</a:t>
            </a:r>
          </a:p>
          <a:p>
            <a:r>
              <a:rPr lang="en-US" dirty="0"/>
              <a:t>H6 {</a:t>
            </a:r>
            <a:r>
              <a:rPr lang="en-US" dirty="0" err="1"/>
              <a:t>color:red</a:t>
            </a:r>
            <a:r>
              <a:rPr lang="en-US" dirty="0"/>
              <a:t>;}</a:t>
            </a:r>
          </a:p>
          <a:p>
            <a:r>
              <a:rPr lang="en-US" dirty="0"/>
              <a:t>p {</a:t>
            </a:r>
            <a:r>
              <a:rPr lang="en-US" dirty="0" err="1"/>
              <a:t>color:red;text-align:center</a:t>
            </a:r>
            <a:r>
              <a:rPr lang="en-US" dirty="0"/>
              <a:t>;}</a:t>
            </a:r>
          </a:p>
          <a:p>
            <a:r>
              <a:rPr lang="en-US" dirty="0"/>
              <a:t>body {</a:t>
            </a:r>
            <a:r>
              <a:rPr lang="en-US" dirty="0" err="1"/>
              <a:t>background-color:aqua</a:t>
            </a:r>
            <a:r>
              <a:rPr lang="en-US" dirty="0"/>
              <a:t>;}</a:t>
            </a:r>
          </a:p>
        </p:txBody>
      </p:sp>
    </p:spTree>
    <p:extLst>
      <p:ext uri="{BB962C8B-B14F-4D97-AF65-F5344CB8AC3E}">
        <p14:creationId xmlns:p14="http://schemas.microsoft.com/office/powerpoint/2010/main" val="129588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MIME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/>
          <a:lstStyle/>
          <a:p>
            <a:r>
              <a:rPr lang="en-US" dirty="0" smtClean="0"/>
              <a:t>Multipurpose Internet Mail Extensions (MIME) is an Internet standard of content type system.</a:t>
            </a:r>
          </a:p>
          <a:p>
            <a:r>
              <a:rPr lang="en-US" dirty="0" smtClean="0"/>
              <a:t>CSS MIME type:</a:t>
            </a:r>
          </a:p>
          <a:p>
            <a:pPr lvl="1"/>
            <a:r>
              <a:rPr lang="en-US" dirty="0" smtClean="0"/>
              <a:t>text/</a:t>
            </a:r>
            <a:r>
              <a:rPr lang="en-US" dirty="0" err="1" smtClean="0"/>
              <a:t>css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Example: referencing a CSS file using the &lt;link&gt; element inside the head section</a:t>
            </a:r>
          </a:p>
          <a:p>
            <a:pPr marL="457200" lvl="1" indent="0">
              <a:buNone/>
            </a:pPr>
            <a:r>
              <a:rPr lang="en-US" sz="2400" dirty="0" smtClean="0"/>
              <a:t>&lt;link </a:t>
            </a:r>
            <a:r>
              <a:rPr lang="en-US" sz="2400" dirty="0" err="1" smtClean="0"/>
              <a:t>rel</a:t>
            </a:r>
            <a:r>
              <a:rPr lang="en-US" sz="2400" dirty="0" smtClean="0"/>
              <a:t>="stylesheet" type="text/</a:t>
            </a:r>
            <a:r>
              <a:rPr lang="en-US" sz="2400" dirty="0" err="1" smtClean="0"/>
              <a:t>css</a:t>
            </a:r>
            <a:r>
              <a:rPr lang="en-US" sz="2400" dirty="0" smtClean="0"/>
              <a:t>" </a:t>
            </a:r>
            <a:r>
              <a:rPr lang="en-US" sz="2400" dirty="0" err="1" smtClean="0"/>
              <a:t>href</a:t>
            </a:r>
            <a:r>
              <a:rPr lang="en-US" sz="2400" dirty="0" smtClean="0"/>
              <a:t>=“mystyle.css" /&gt;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73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10743</TotalTime>
  <Words>3775</Words>
  <Application>Microsoft Office PowerPoint</Application>
  <PresentationFormat>On-screen Show (4:3)</PresentationFormat>
  <Paragraphs>546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Office Theme</vt:lpstr>
      <vt:lpstr>2_Office Theme</vt:lpstr>
      <vt:lpstr>Cascade Style Sheet Demo W3Schools.com: http://www.w3schools.com/css/default.asp</vt:lpstr>
      <vt:lpstr>Cascading Style Sheets </vt:lpstr>
      <vt:lpstr>CSS Rule Syntax</vt:lpstr>
      <vt:lpstr>A CSS declaration always ends with a semicolon, and declaration groups are surrounded by curly brackets. Example:</vt:lpstr>
      <vt:lpstr>Typical Properties of Style</vt:lpstr>
      <vt:lpstr>Three Ways to Store the Style Rules</vt:lpstr>
      <vt:lpstr>External Style Sheet</vt:lpstr>
      <vt:lpstr>External Style sheet Example:  mystyle.css</vt:lpstr>
      <vt:lpstr>CSS MIME Type</vt:lpstr>
      <vt:lpstr>External Stylesheet Example: mystyle.css stored in w3spaces.com</vt:lpstr>
      <vt:lpstr>External Stylesheet Example: mystyle.css stored in the same folder as the html file</vt:lpstr>
      <vt:lpstr>Internal Style Sheet</vt:lpstr>
      <vt:lpstr>Inline Styles</vt:lpstr>
      <vt:lpstr>Example: Internal stylesheet and inline style</vt:lpstr>
      <vt:lpstr>Three Types of Selector</vt:lpstr>
      <vt:lpstr>HTML Tag as Selector</vt:lpstr>
      <vt:lpstr>ID as a selector</vt:lpstr>
      <vt:lpstr>Class As Selector</vt:lpstr>
      <vt:lpstr>Examples of Class Selector</vt:lpstr>
      <vt:lpstr>HTML div tag</vt:lpstr>
      <vt:lpstr>Demo ID and Class</vt:lpstr>
      <vt:lpstr>Page Content</vt:lpstr>
      <vt:lpstr>The CSS Box Model</vt:lpstr>
      <vt:lpstr> box model</vt:lpstr>
      <vt:lpstr>Explanation of the different parts of a box</vt:lpstr>
      <vt:lpstr>Example</vt:lpstr>
      <vt:lpstr>Example: Define a box for a P tag:</vt:lpstr>
      <vt:lpstr>Define a box for a div tag</vt:lpstr>
      <vt:lpstr>HTML Code</vt:lpstr>
      <vt:lpstr>Style rules</vt:lpstr>
      <vt:lpstr>Assign Style Dynamically Using Code</vt:lpstr>
      <vt:lpstr>Loan Affordability Analysis</vt:lpstr>
      <vt:lpstr>Example of assigning className value dynamically using code:</vt:lpstr>
      <vt:lpstr>Example of assigning style property using code:</vt:lpstr>
      <vt:lpstr>computePmt() using className</vt:lpstr>
      <vt:lpstr>computePmt() using style property</vt:lpstr>
      <vt:lpstr>Add an HTML page: depPageJS.html</vt:lpstr>
      <vt:lpstr>PowerPoint Presentation</vt:lpstr>
      <vt:lpstr>Show Table Function alternating row color</vt:lpstr>
      <vt:lpstr>Alternating Row Color</vt:lpstr>
      <vt:lpstr>Positioning</vt:lpstr>
      <vt:lpstr>Position Demo</vt:lpstr>
      <vt:lpstr>Without Positioning</vt:lpstr>
      <vt:lpstr>With positioning</vt:lpstr>
      <vt:lpstr>document.getElementsByTagName return a collection of tags with same tag name https://www.w3schools.com/jsref/met_document_getelementsbytagname.asp</vt:lpstr>
      <vt:lpstr>Using index to access collection members</vt:lpstr>
      <vt:lpstr>PowerPoint Presentation</vt:lpstr>
      <vt:lpstr>Using JS for of loop (JS equivalent of for each) to access collection members https://www.w3schools.com/js/js_loop_forof.asp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Cascade Style Sheet</dc:title>
  <dc:creator>David</dc:creator>
  <cp:lastModifiedBy>David D Chao</cp:lastModifiedBy>
  <cp:revision>136</cp:revision>
  <dcterms:created xsi:type="dcterms:W3CDTF">2013-04-19T00:39:37Z</dcterms:created>
  <dcterms:modified xsi:type="dcterms:W3CDTF">2022-05-03T01:40:40Z</dcterms:modified>
</cp:coreProperties>
</file>