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74" r:id="rId4"/>
    <p:sldId id="300" r:id="rId5"/>
    <p:sldId id="268" r:id="rId6"/>
    <p:sldId id="315" r:id="rId7"/>
    <p:sldId id="277" r:id="rId8"/>
    <p:sldId id="278" r:id="rId9"/>
    <p:sldId id="279" r:id="rId10"/>
    <p:sldId id="301" r:id="rId11"/>
    <p:sldId id="302" r:id="rId12"/>
    <p:sldId id="311" r:id="rId13"/>
    <p:sldId id="312" r:id="rId14"/>
    <p:sldId id="282" r:id="rId15"/>
    <p:sldId id="304" r:id="rId16"/>
    <p:sldId id="313" r:id="rId17"/>
    <p:sldId id="314" r:id="rId18"/>
    <p:sldId id="299" r:id="rId19"/>
    <p:sldId id="305" r:id="rId20"/>
    <p:sldId id="306" r:id="rId21"/>
    <p:sldId id="307" r:id="rId22"/>
    <p:sldId id="308" r:id="rId23"/>
    <p:sldId id="309" r:id="rId24"/>
    <p:sldId id="310"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929"/>
  </p:normalViewPr>
  <p:slideViewPr>
    <p:cSldViewPr>
      <p:cViewPr varScale="1">
        <p:scale>
          <a:sx n="61" d="100"/>
          <a:sy n="61" d="100"/>
        </p:scale>
        <p:origin x="146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4BBB8A9-E81F-496A-A5FA-88347FD07A0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A282D-2B8E-4B01-8C27-A2674CBCDBC2}" type="slidenum">
              <a:rPr lang="en-US" altLang="en-US"/>
              <a:pPr/>
              <a:t>1</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36AB3-07E8-4CA8-A2B7-0C0535D8DC2D}" type="slidenum">
              <a:rPr lang="en-US" altLang="en-US"/>
              <a:pPr/>
              <a:t>13</a:t>
            </a:fld>
            <a:endParaRPr lang="en-US"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find a situation</a:t>
            </a:r>
            <a:r>
              <a:rPr lang="en-US" baseline="0" dirty="0"/>
              <a:t> like this, it makes sense to do “specialization”. In this case, we created two subtypes of Part, one for manufactured parts and one for purchased part. All parts have part numbers, descriptions, locations, and quantity. But only manufactured parts have routing numbers, and only purchased parts have suppliers.</a:t>
            </a:r>
          </a:p>
          <a:p>
            <a:endParaRPr lang="en-US" baseline="0" dirty="0"/>
          </a:p>
          <a:p>
            <a:r>
              <a:rPr lang="en-US" baseline="0" dirty="0"/>
              <a:t>Note that unlike the previous slide, the concept of supplier is now represented as a separate entity, and an associative entity represents a M:N relationship between purchased part and supplier, with unit price being an attribute of the associative entity.</a:t>
            </a:r>
          </a:p>
          <a:p>
            <a:endParaRPr lang="en-US" baseline="0" dirty="0"/>
          </a:p>
          <a:p>
            <a:r>
              <a:rPr lang="en-US" baseline="0" dirty="0"/>
              <a:t>This provides information that was not explicit in the previous figure. A multivalued attribute does not explicitly describe a M:N relationship. It could also convey a 1:N relationship. But when you represent the supplier as a separate entity, you can explicitly show the cardinality of relationship.</a:t>
            </a:r>
          </a:p>
          <a:p>
            <a:endParaRPr lang="en-US" baseline="0" dirty="0"/>
          </a:p>
          <a:p>
            <a:r>
              <a:rPr lang="en-US" baseline="0" dirty="0"/>
              <a:t>For an example of a multivalued attribute that implies a 1:N relationship, refer to figure 2.19 from Chapter 2. Here we have time stamps of price history changes. For a given product, there may be many price history items, but each price history item belongs to only one product. That’s different from what we have here with parts and suppliers, where a part can have many suppliers and a supplier could supply many parts.</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14</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876971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6F396-891C-45FE-93CE-E29D51C58B42}" type="slidenum">
              <a:rPr lang="en-US" altLang="en-US"/>
              <a:pPr/>
              <a:t>17</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itchFamily="34" charset="0"/>
              </a:rPr>
              <a:t>There are two types of constraints in </a:t>
            </a:r>
            <a:r>
              <a:rPr lang="en-US" altLang="en-US" dirty="0" err="1">
                <a:cs typeface="Arial" pitchFamily="34" charset="0"/>
              </a:rPr>
              <a:t>supertype</a:t>
            </a:r>
            <a:r>
              <a:rPr lang="en-US" altLang="en-US" dirty="0">
                <a:cs typeface="Arial" pitchFamily="34" charset="0"/>
              </a:rPr>
              <a:t>/subtype relationships. One is called a completeness constraint, and indicates whether there</a:t>
            </a:r>
            <a:r>
              <a:rPr lang="en-US" altLang="en-US" baseline="0" dirty="0">
                <a:cs typeface="Arial" pitchFamily="34" charset="0"/>
              </a:rPr>
              <a:t> must be an explicit subtype for each possible instance of the supertype. The other is called a disjointness constraint, which indicates whether a particular instance of a supertype could also be more than one of the subtypes.</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18</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06390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a patient MUST</a:t>
            </a:r>
            <a:r>
              <a:rPr lang="en-US" baseline="0" dirty="0"/>
              <a:t> either be an outpatient or a resident patient. There is no other possibility. This particular completeness constraint is called total specialization, and is represented by double lines coming down from the supertype entity type.</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19</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91331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already saw this example from earlier. This is partial specialization, because some vehicles are motorcycles, which is not explicitly represented as a subtype</a:t>
            </a:r>
            <a:r>
              <a:rPr lang="en-US" baseline="0" dirty="0"/>
              <a:t> entity.</a:t>
            </a:r>
          </a:p>
          <a:p>
            <a:endParaRPr lang="en-US" baseline="0" dirty="0"/>
          </a:p>
          <a:p>
            <a:r>
              <a:rPr lang="en-US" baseline="0" dirty="0"/>
              <a:t>Question: Going back to figure 3-5, do you think the division of PART into manufactured vs. purchased parts implies total specialization or partial specialization ?</a:t>
            </a:r>
          </a:p>
          <a:p>
            <a:endParaRPr lang="en-US" baseline="0" dirty="0"/>
          </a:p>
          <a:p>
            <a:r>
              <a:rPr lang="en-US" baseline="0" dirty="0"/>
              <a:t>Answer: Probably total specialization. Either a part is manufactured in-house or purchased from an external supplier. There is probably no other option.</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20</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72173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cs typeface="Arial" pitchFamily="34" charset="0"/>
              </a:rPr>
              <a:t>There are two types of constraints in </a:t>
            </a:r>
            <a:r>
              <a:rPr lang="en-US" altLang="en-US" dirty="0" err="1">
                <a:cs typeface="Arial" pitchFamily="34" charset="0"/>
              </a:rPr>
              <a:t>supertype</a:t>
            </a:r>
            <a:r>
              <a:rPr lang="en-US" altLang="en-US" dirty="0">
                <a:cs typeface="Arial" pitchFamily="34" charset="0"/>
              </a:rPr>
              <a:t>/subtype relationships. One is called a completeness constraint, and indicates whether there</a:t>
            </a:r>
            <a:r>
              <a:rPr lang="en-US" altLang="en-US" baseline="0" dirty="0">
                <a:cs typeface="Arial" pitchFamily="34" charset="0"/>
              </a:rPr>
              <a:t> must be an explicit subtype for each possible instance of the supertype. The other is called a disjointness constraint, which indicates whether a particular instance of a supertype could also be more than one of the subtypes.</a:t>
            </a:r>
            <a:endParaRPr lang="en-US" altLang="en-US" dirty="0">
              <a:cs typeface="Arial" pitchFamily="34" charset="0"/>
            </a:endParaRPr>
          </a:p>
          <a:p>
            <a:pPr eaLnBrk="1" hangingPunct="1"/>
            <a:endParaRPr lang="en-US" altLang="en-US" dirty="0">
              <a:cs typeface="Arial" pitchFamily="34" charset="0"/>
            </a:endParaRPr>
          </a:p>
          <a:p>
            <a:pPr eaLnBrk="1" hangingPunct="1"/>
            <a:r>
              <a:rPr lang="en-US" altLang="en-US" dirty="0">
                <a:cs typeface="Arial" pitchFamily="34" charset="0"/>
              </a:rPr>
              <a:t>So, we can have four possibilities: total specialization with disjoint, total specialization with overlap, partial specialization with disjoint, or partial specialization with overlap.</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21</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852629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a disjoint</a:t>
            </a:r>
            <a:r>
              <a:rPr lang="en-US" baseline="0" dirty="0"/>
              <a:t> (not overlap) rule regarding patients. A patient can’t be both a resident and an outpatient, at least not at the same time. Of course it’s possible for a patient to be a resident for a period of time and then change to an outpatient (or vice versa), but the patient cannot be both simultaneously.</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22</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4044859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a:t>
            </a:r>
            <a:r>
              <a:rPr lang="en-US" baseline="0" dirty="0"/>
              <a:t> an overlap rule. Some kinds of parts could be manufactured in-house and also purchased from external suppliers. Note the total specialization rule, which we discussed earlier.</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23</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771812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46676-CE24-46E3-9A53-2E637297CA6A}" type="slidenum">
              <a:rPr lang="en-US" altLang="en-US"/>
              <a:pPr/>
              <a:t>2</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itchFamily="34" charset="0"/>
              </a:rPr>
              <a:t>It makes sense to model </a:t>
            </a:r>
            <a:r>
              <a:rPr lang="en-US" altLang="en-US" dirty="0" err="1">
                <a:cs typeface="Arial" pitchFamily="34" charset="0"/>
              </a:rPr>
              <a:t>supertypes</a:t>
            </a:r>
            <a:r>
              <a:rPr lang="en-US" altLang="en-US" dirty="0">
                <a:cs typeface="Arial" pitchFamily="34" charset="0"/>
              </a:rPr>
              <a:t> and subtypes if certain attributes or relationships apply only to a</a:t>
            </a:r>
            <a:r>
              <a:rPr lang="en-US" altLang="en-US" baseline="0" dirty="0">
                <a:cs typeface="Arial" pitchFamily="34" charset="0"/>
              </a:rPr>
              <a:t> subset of the total entity type whereas others are shared across the entire entity type. In this case, all employees have names, addresses, and hire dates. But only hourly employees have hourly rates, only salaried employees have salaries and stock options, and only consultants have contract numbers and billing rates. If we simply had an employee entity, then these special-purpose attributes would be irrelevant for many of the employees.</a:t>
            </a:r>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3</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87331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BCDE5-0E52-464D-86D6-04034668F4D4}" type="slidenum">
              <a:rPr lang="en-US" altLang="en-US"/>
              <a:pPr/>
              <a:t>4</a:t>
            </a:fld>
            <a:endParaRPr lang="en-US"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82C54-F937-484F-803C-E4B29A9E8D05}" type="slidenum">
              <a:rPr lang="en-US" altLang="en-US"/>
              <a:pPr/>
              <a:t>6</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5EF061-AED2-4D19-BF9F-279E0CD5EE80}" type="slidenum">
              <a:rPr lang="en-US" altLang="en-US"/>
              <a:pPr/>
              <a:t>7</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434D6-D798-4E7E-B852-B771357C403D}" type="slidenum">
              <a:rPr lang="en-US" altLang="en-US"/>
              <a:pPr/>
              <a:t>8</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cs typeface="Arial" pitchFamily="34" charset="0"/>
              </a:rPr>
              <a:t>Sometimes during the</a:t>
            </a:r>
            <a:r>
              <a:rPr lang="en-US" altLang="en-US" baseline="0" dirty="0">
                <a:cs typeface="Arial" pitchFamily="34" charset="0"/>
              </a:rPr>
              <a:t> conceptual modeling process, we begin to recognize common themes among several entity types. For instance, they may all share many of the same attributes, such as in this example. Here, cars, trucks, and motorcycles all have prices, engine displacements, and vehicle makes and models.</a:t>
            </a:r>
            <a:endParaRPr lang="en-US" altLang="en-US" dirty="0">
              <a:cs typeface="Arial" pitchFamily="34" charset="0"/>
            </a:endParaRPr>
          </a:p>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9</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875925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cs typeface="Arial" pitchFamily="34" charset="0"/>
              </a:rPr>
              <a:t>So, when this happens, we</a:t>
            </a:r>
            <a:r>
              <a:rPr lang="en-US" altLang="en-US" baseline="0" dirty="0">
                <a:cs typeface="Arial" pitchFamily="34" charset="0"/>
              </a:rPr>
              <a:t> can create a supertype and place the shared attributes in the supertype entity. This process is called “generalization”.</a:t>
            </a:r>
          </a:p>
          <a:p>
            <a:pPr eaLnBrk="1" hangingPunct="1"/>
            <a:endParaRPr lang="en-US" altLang="en-US" baseline="0" dirty="0">
              <a:cs typeface="Arial" pitchFamily="34" charset="0"/>
            </a:endParaRPr>
          </a:p>
          <a:p>
            <a:pPr eaLnBrk="1" hangingPunct="1"/>
            <a:r>
              <a:rPr lang="en-US" altLang="en-US" baseline="0" dirty="0">
                <a:cs typeface="Arial" pitchFamily="34" charset="0"/>
              </a:rPr>
              <a:t>The specialized attributes go into subtype entities. In the case of the motorcycle, there is no unique attribute, so there is no need for a specific “motorcycle” entity. </a:t>
            </a:r>
          </a:p>
          <a:p>
            <a:pPr eaLnBrk="1" hangingPunct="1"/>
            <a:endParaRPr lang="en-US" altLang="en-US" baseline="0" dirty="0">
              <a:cs typeface="Arial" pitchFamily="34" charset="0"/>
            </a:endParaRPr>
          </a:p>
          <a:p>
            <a:pPr eaLnBrk="1" hangingPunct="1"/>
            <a:r>
              <a:rPr lang="en-US" altLang="en-US" baseline="0" dirty="0">
                <a:cs typeface="Arial" pitchFamily="34" charset="0"/>
              </a:rPr>
              <a:t>Actually, it may be useful to have an indication that a vehicle is in fact a motorcycle. Later we will discuss the concept of a “subtype discriminator”, which is a special attribute at the supertype level that identifies the specific subtype.</a:t>
            </a:r>
            <a:endParaRPr lang="en-US" altLang="en-US" dirty="0">
              <a:cs typeface="Arial" pitchFamily="34" charset="0"/>
            </a:endParaRPr>
          </a:p>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10</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84892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1EADDEB-8A92-4428-8230-F85E206EACA2}" type="slidenum">
              <a:rPr lang="en-US" altLang="en-US"/>
              <a:pPr/>
              <a:t>‹#›</a:t>
            </a:fld>
            <a:endParaRPr lang="en-US" altLang="en-US"/>
          </a:p>
        </p:txBody>
      </p:sp>
    </p:spTree>
    <p:extLst>
      <p:ext uri="{BB962C8B-B14F-4D97-AF65-F5344CB8AC3E}">
        <p14:creationId xmlns:p14="http://schemas.microsoft.com/office/powerpoint/2010/main" val="251062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39FD8E-EFD0-425A-8067-A4844B0E472D}" type="slidenum">
              <a:rPr lang="en-US" altLang="en-US"/>
              <a:pPr/>
              <a:t>‹#›</a:t>
            </a:fld>
            <a:endParaRPr lang="en-US" altLang="en-US"/>
          </a:p>
        </p:txBody>
      </p:sp>
    </p:spTree>
    <p:extLst>
      <p:ext uri="{BB962C8B-B14F-4D97-AF65-F5344CB8AC3E}">
        <p14:creationId xmlns:p14="http://schemas.microsoft.com/office/powerpoint/2010/main" val="218458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A3B44EF-AC30-4DF8-B65C-F5337481168B}" type="slidenum">
              <a:rPr lang="en-US" altLang="en-US"/>
              <a:pPr/>
              <a:t>‹#›</a:t>
            </a:fld>
            <a:endParaRPr lang="en-US" altLang="en-US"/>
          </a:p>
        </p:txBody>
      </p:sp>
    </p:spTree>
    <p:extLst>
      <p:ext uri="{BB962C8B-B14F-4D97-AF65-F5344CB8AC3E}">
        <p14:creationId xmlns:p14="http://schemas.microsoft.com/office/powerpoint/2010/main" val="4169796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rgbClr val="3399B5"/>
                </a:solidFill>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9/10/2023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903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mn-lt"/>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19962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mn-lt"/>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7619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tabLst>
                <a:tab pos="176213" algn="l"/>
              </a:tabLst>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a:p>
            <a:pPr lvl="1"/>
            <a:endParaRPr lang="en-IN" dirty="0"/>
          </a:p>
          <a:p>
            <a:pPr lvl="2"/>
            <a:endParaRPr lang="en-IN" dirty="0"/>
          </a:p>
        </p:txBody>
      </p:sp>
    </p:spTree>
    <p:extLst>
      <p:ext uri="{BB962C8B-B14F-4D97-AF65-F5344CB8AC3E}">
        <p14:creationId xmlns:p14="http://schemas.microsoft.com/office/powerpoint/2010/main" val="674474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sz="1600">
                <a:latin typeface="+mn-lt"/>
              </a:defRPr>
            </a:lvl1pPr>
            <a:lvl2pPr indent="-283464">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51058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91425" tIns="91425" rIns="91425" bIns="91425" anchor="t" anchorCtr="0"/>
          <a:lstStyle>
            <a:lvl1pPr marL="255600" marR="0" lvl="0" indent="-255600" algn="l" rtl="0">
              <a:spcBef>
                <a:spcPts val="1500"/>
              </a:spcBef>
              <a:buClr>
                <a:srgbClr val="007FA3"/>
              </a:buClr>
              <a:buSzPct val="100000"/>
              <a:buFont typeface="Arial" panose="020B0604020202020204" pitchFamily="34" charset="0"/>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a:p>
        </p:txBody>
      </p:sp>
      <p:sp>
        <p:nvSpPr>
          <p:cNvPr id="3" name="Content Placeholder 2"/>
          <p:cNvSpPr>
            <a:spLocks noGrp="1"/>
          </p:cNvSpPr>
          <p:nvPr>
            <p:ph sz="quarter" idx="13"/>
          </p:nvPr>
        </p:nvSpPr>
        <p:spPr>
          <a:xfrm>
            <a:off x="457200" y="2278063"/>
            <a:ext cx="8229600" cy="5588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4"/>
          </p:nvPr>
        </p:nvSpPr>
        <p:spPr>
          <a:xfrm>
            <a:off x="457200" y="2954338"/>
            <a:ext cx="8232775" cy="609600"/>
          </a:xfrm>
        </p:spPr>
        <p:txBody>
          <a:bodyPr/>
          <a:lstStyle>
            <a:lvl1pPr indent="-255600">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5"/>
          </p:nvPr>
        </p:nvSpPr>
        <p:spPr>
          <a:xfrm>
            <a:off x="457200" y="3733800"/>
            <a:ext cx="8229600" cy="5508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6"/>
          </p:nvPr>
        </p:nvSpPr>
        <p:spPr>
          <a:xfrm>
            <a:off x="457200" y="4427538"/>
            <a:ext cx="8229600" cy="652462"/>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7"/>
          </p:nvPr>
        </p:nvSpPr>
        <p:spPr>
          <a:xfrm>
            <a:off x="457200" y="5181600"/>
            <a:ext cx="8229600" cy="500063"/>
          </a:xfrm>
        </p:spPr>
        <p:txBody>
          <a:bodyPr/>
          <a:lstStyle>
            <a:lvl1pPr marL="255588" indent="-255588">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Content Placeholder 3"/>
          <p:cNvSpPr>
            <a:spLocks noGrp="1"/>
          </p:cNvSpPr>
          <p:nvPr>
            <p:ph sz="quarter" idx="18"/>
          </p:nvPr>
        </p:nvSpPr>
        <p:spPr>
          <a:xfrm>
            <a:off x="457200" y="5811838"/>
            <a:ext cx="8229600" cy="457200"/>
          </a:xfrm>
        </p:spPr>
        <p:txBody>
          <a:bodyPr/>
          <a:lstStyle>
            <a:lvl1pPr>
              <a:defRPr>
                <a:latin typeface="+mn-lt"/>
              </a:defRPr>
            </a:lvl1pPr>
            <a:lvl2pPr indent="-283464">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9"/>
          </p:nvPr>
        </p:nvSpPr>
        <p:spPr>
          <a:xfrm>
            <a:off x="3657601" y="6418263"/>
            <a:ext cx="479834" cy="298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quarter" idx="20"/>
          </p:nvPr>
        </p:nvSpPr>
        <p:spPr>
          <a:xfrm>
            <a:off x="5503863" y="6418263"/>
            <a:ext cx="45331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21"/>
          </p:nvPr>
        </p:nvSpPr>
        <p:spPr>
          <a:xfrm>
            <a:off x="7200900" y="6418263"/>
            <a:ext cx="576027"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22"/>
          </p:nvPr>
        </p:nvSpPr>
        <p:spPr>
          <a:xfrm flipH="1">
            <a:off x="7976101" y="6418263"/>
            <a:ext cx="778599" cy="2984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810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249119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73705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4A5DF67-2DA9-483D-9D22-19138F0ED591}" type="slidenum">
              <a:rPr lang="en-US" altLang="en-US"/>
              <a:pPr/>
              <a:t>‹#›</a:t>
            </a:fld>
            <a:endParaRPr lang="en-US" altLang="en-US"/>
          </a:p>
        </p:txBody>
      </p:sp>
    </p:spTree>
    <p:extLst>
      <p:ext uri="{BB962C8B-B14F-4D97-AF65-F5344CB8AC3E}">
        <p14:creationId xmlns:p14="http://schemas.microsoft.com/office/powerpoint/2010/main" val="650688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452952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198322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16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16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a:p>
          <a:p>
            <a:pPr lvl="1"/>
            <a:endParaRPr lang="en-US" dirty="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776716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43476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E1E938D-0864-4F88-A3C4-7E559105BED7}" type="slidenum">
              <a:rPr lang="en-US" altLang="en-US"/>
              <a:pPr/>
              <a:t>‹#›</a:t>
            </a:fld>
            <a:endParaRPr lang="en-US" altLang="en-US"/>
          </a:p>
        </p:txBody>
      </p:sp>
    </p:spTree>
    <p:extLst>
      <p:ext uri="{BB962C8B-B14F-4D97-AF65-F5344CB8AC3E}">
        <p14:creationId xmlns:p14="http://schemas.microsoft.com/office/powerpoint/2010/main" val="3368731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47131C-C1C6-4331-A77A-610BCB3E0441}" type="slidenum">
              <a:rPr lang="en-US" altLang="en-US"/>
              <a:pPr/>
              <a:t>‹#›</a:t>
            </a:fld>
            <a:endParaRPr lang="en-US" altLang="en-US"/>
          </a:p>
        </p:txBody>
      </p:sp>
    </p:spTree>
    <p:extLst>
      <p:ext uri="{BB962C8B-B14F-4D97-AF65-F5344CB8AC3E}">
        <p14:creationId xmlns:p14="http://schemas.microsoft.com/office/powerpoint/2010/main" val="378518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62B37C2-125E-4413-BC5E-F61544646FC3}" type="slidenum">
              <a:rPr lang="en-US" altLang="en-US"/>
              <a:pPr/>
              <a:t>‹#›</a:t>
            </a:fld>
            <a:endParaRPr lang="en-US" altLang="en-US"/>
          </a:p>
        </p:txBody>
      </p:sp>
    </p:spTree>
    <p:extLst>
      <p:ext uri="{BB962C8B-B14F-4D97-AF65-F5344CB8AC3E}">
        <p14:creationId xmlns:p14="http://schemas.microsoft.com/office/powerpoint/2010/main" val="59223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39E8DE2-8962-40E4-A165-1E9513467DDD}" type="slidenum">
              <a:rPr lang="en-US" altLang="en-US"/>
              <a:pPr/>
              <a:t>‹#›</a:t>
            </a:fld>
            <a:endParaRPr lang="en-US" altLang="en-US"/>
          </a:p>
        </p:txBody>
      </p:sp>
    </p:spTree>
    <p:extLst>
      <p:ext uri="{BB962C8B-B14F-4D97-AF65-F5344CB8AC3E}">
        <p14:creationId xmlns:p14="http://schemas.microsoft.com/office/powerpoint/2010/main" val="44196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B6D0BFE-73F7-4FFA-94E1-D70865826332}" type="slidenum">
              <a:rPr lang="en-US" altLang="en-US"/>
              <a:pPr/>
              <a:t>‹#›</a:t>
            </a:fld>
            <a:endParaRPr lang="en-US" altLang="en-US"/>
          </a:p>
        </p:txBody>
      </p:sp>
    </p:spTree>
    <p:extLst>
      <p:ext uri="{BB962C8B-B14F-4D97-AF65-F5344CB8AC3E}">
        <p14:creationId xmlns:p14="http://schemas.microsoft.com/office/powerpoint/2010/main" val="234713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4BB7C95-10B0-4A8B-B6A5-49D540D9E2BF}" type="slidenum">
              <a:rPr lang="en-US" altLang="en-US"/>
              <a:pPr/>
              <a:t>‹#›</a:t>
            </a:fld>
            <a:endParaRPr lang="en-US" altLang="en-US"/>
          </a:p>
        </p:txBody>
      </p:sp>
    </p:spTree>
    <p:extLst>
      <p:ext uri="{BB962C8B-B14F-4D97-AF65-F5344CB8AC3E}">
        <p14:creationId xmlns:p14="http://schemas.microsoft.com/office/powerpoint/2010/main" val="75514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2CFA57-9ED8-4AE6-A9C3-E1F337130EAF}" type="slidenum">
              <a:rPr lang="en-US" altLang="en-US"/>
              <a:pPr/>
              <a:t>‹#›</a:t>
            </a:fld>
            <a:endParaRPr lang="en-US" altLang="en-US"/>
          </a:p>
        </p:txBody>
      </p:sp>
    </p:spTree>
    <p:extLst>
      <p:ext uri="{BB962C8B-B14F-4D97-AF65-F5344CB8AC3E}">
        <p14:creationId xmlns:p14="http://schemas.microsoft.com/office/powerpoint/2010/main" val="1394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48E8EDE-48E0-4305-AD42-B596439299A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7" name="Text Placeholder 5"/>
          <p:cNvSpPr txBox="1">
            <a:spLocks/>
          </p:cNvSpPr>
          <p:nvPr userDrawn="1"/>
        </p:nvSpPr>
        <p:spPr>
          <a:xfrm>
            <a:off x="2668249" y="6452413"/>
            <a:ext cx="6098022" cy="248192"/>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a:solidFill>
                  <a:schemeClr val="tx1"/>
                </a:solidFill>
                <a:latin typeface="Verdana"/>
                <a:ea typeface="Verdana" panose="020B0604030504040204" pitchFamily="34" charset="0"/>
                <a:cs typeface="Verdana" panose="020B0604030504040204" pitchFamily="34" charset="0"/>
              </a:rPr>
              <a:t>Copyright © 2019, 2016,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073343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chor="ctr"/>
          <a:lstStyle/>
          <a:p>
            <a:r>
              <a:rPr lang="en-US" altLang="en-US" sz="4400"/>
              <a:t>Enhanced Entity-Relationship Modeling</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zh-TW" sz="3200">
                <a:ea typeface="新細明體" charset="-120"/>
              </a:rPr>
              <a:t>ISYS 464</a:t>
            </a:r>
            <a:endParaRPr lang="en-US" alt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3-4 Example of Generalization </a:t>
            </a:r>
            <a:r>
              <a:rPr lang="en-US" sz="2000" b="0" dirty="0"/>
              <a:t>(2 of 2)</a:t>
            </a:r>
            <a:endParaRPr lang="en-US" sz="2000" dirty="0"/>
          </a:p>
        </p:txBody>
      </p:sp>
      <p:sp>
        <p:nvSpPr>
          <p:cNvPr id="3" name="Text Placeholder 2"/>
          <p:cNvSpPr>
            <a:spLocks noGrp="1"/>
          </p:cNvSpPr>
          <p:nvPr>
            <p:ph type="body" idx="1"/>
          </p:nvPr>
        </p:nvSpPr>
        <p:spPr>
          <a:xfrm>
            <a:off x="457200" y="1600201"/>
            <a:ext cx="8229600" cy="1160252"/>
          </a:xfrm>
        </p:spPr>
        <p:txBody>
          <a:bodyPr/>
          <a:lstStyle/>
          <a:p>
            <a:pPr marL="0" indent="0">
              <a:buNone/>
            </a:pPr>
            <a:r>
              <a:rPr lang="en-US" altLang="en-US" sz="2000" dirty="0">
                <a:solidFill>
                  <a:srgbClr val="000000"/>
                </a:solidFill>
              </a:rPr>
              <a:t>b) Generalization to VEHICLE supertype</a:t>
            </a:r>
            <a:endParaRPr lang="en-US" altLang="en-US" sz="2000" dirty="0">
              <a:solidFill>
                <a:schemeClr val="bg2"/>
              </a:solidFill>
            </a:endParaRPr>
          </a:p>
          <a:p>
            <a:pPr marL="0" indent="0">
              <a:spcBef>
                <a:spcPts val="1000"/>
              </a:spcBef>
              <a:buNone/>
            </a:pPr>
            <a:r>
              <a:rPr lang="en-US" altLang="en-US" sz="2000" dirty="0">
                <a:solidFill>
                  <a:schemeClr val="bg2"/>
                </a:solidFill>
              </a:rPr>
              <a:t>We put the shared attributes in a supertype. Note: no subtype for motorcycle, since it has no unique attributes</a:t>
            </a:r>
            <a:endParaRPr lang="en-US" sz="2000" dirty="0"/>
          </a:p>
        </p:txBody>
      </p:sp>
      <p:pic>
        <p:nvPicPr>
          <p:cNvPr id="4" name="Picture 3" descr="An E E R drawing shows an example of generalization. The figure &#10;shows generalization where a VEHICLE super type is defined with the following attributes. Vehicle ID, Price, Engine displacement, Vehicle Name left parenthesis Make, Model right parenthesis. These attributes define vehicles of all types including Motorcycles which have no unique attributes or relationships. Two subtypes are defined with their own unique attributes as follows. CAR, No of Passengers. TRUCK, Capacity and Cab Type.&#10;">
            <a:extLst>
              <a:ext uri="{FF2B5EF4-FFF2-40B4-BE49-F238E27FC236}">
                <a16:creationId xmlns:a16="http://schemas.microsoft.com/office/drawing/2014/main" id="{A89D89FD-9003-4439-BE4C-8FE80C5E97EE}"/>
              </a:ext>
            </a:extLst>
          </p:cNvPr>
          <p:cNvPicPr>
            <a:picLocks noChangeAspect="1"/>
          </p:cNvPicPr>
          <p:nvPr/>
        </p:nvPicPr>
        <p:blipFill>
          <a:blip r:embed="rId3"/>
          <a:stretch>
            <a:fillRect/>
          </a:stretch>
        </p:blipFill>
        <p:spPr>
          <a:xfrm>
            <a:off x="1753052" y="2875778"/>
            <a:ext cx="5637897" cy="3434947"/>
          </a:xfrm>
          <a:prstGeom prst="rect">
            <a:avLst/>
          </a:prstGeom>
        </p:spPr>
      </p:pic>
    </p:spTree>
    <p:extLst>
      <p:ext uri="{BB962C8B-B14F-4D97-AF65-F5344CB8AC3E}">
        <p14:creationId xmlns:p14="http://schemas.microsoft.com/office/powerpoint/2010/main" val="42833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228600"/>
            <a:ext cx="8769530" cy="990600"/>
          </a:xfrm>
        </p:spPr>
        <p:txBody>
          <a:bodyPr/>
          <a:lstStyle/>
          <a:p>
            <a:r>
              <a:rPr lang="en-US" sz="3600" dirty="0"/>
              <a:t>From resident student, out-of-state student and foreign student to Student with 3 subtypes</a:t>
            </a:r>
          </a:p>
        </p:txBody>
      </p:sp>
      <p:sp>
        <p:nvSpPr>
          <p:cNvPr id="3" name="Content Placeholder 2"/>
          <p:cNvSpPr>
            <a:spLocks noGrp="1"/>
          </p:cNvSpPr>
          <p:nvPr>
            <p:ph idx="1"/>
          </p:nvPr>
        </p:nvSpPr>
        <p:spPr>
          <a:xfrm>
            <a:off x="616131" y="1524000"/>
            <a:ext cx="8229600" cy="4114800"/>
          </a:xfrm>
        </p:spPr>
        <p:txBody>
          <a:bodyPr/>
          <a:lstStyle/>
          <a:p>
            <a:r>
              <a:rPr lang="en-US" dirty="0"/>
              <a:t>Resident Student:</a:t>
            </a:r>
          </a:p>
          <a:p>
            <a:pPr lvl="1"/>
            <a:r>
              <a:rPr lang="en-US" dirty="0" err="1"/>
              <a:t>StudentID</a:t>
            </a:r>
            <a:r>
              <a:rPr lang="en-US" dirty="0"/>
              <a:t>, Name, Address, Email, </a:t>
            </a:r>
            <a:r>
              <a:rPr lang="en-US" dirty="0" err="1"/>
              <a:t>YearsInState</a:t>
            </a:r>
            <a:endParaRPr lang="en-US" dirty="0"/>
          </a:p>
          <a:p>
            <a:r>
              <a:rPr lang="en-US" dirty="0"/>
              <a:t>Out-of-state student:</a:t>
            </a:r>
          </a:p>
          <a:p>
            <a:pPr lvl="1"/>
            <a:r>
              <a:rPr lang="en-US" dirty="0" err="1"/>
              <a:t>StudentID</a:t>
            </a:r>
            <a:r>
              <a:rPr lang="en-US" dirty="0"/>
              <a:t>, Name, Address, Email, </a:t>
            </a:r>
            <a:r>
              <a:rPr lang="en-US" dirty="0" err="1"/>
              <a:t>StateResidency</a:t>
            </a:r>
            <a:endParaRPr lang="en-US" dirty="0"/>
          </a:p>
          <a:p>
            <a:r>
              <a:rPr lang="en-US" dirty="0"/>
              <a:t>Foreign Student:</a:t>
            </a:r>
          </a:p>
          <a:p>
            <a:pPr lvl="1"/>
            <a:r>
              <a:rPr lang="en-US" dirty="0" err="1"/>
              <a:t>StudentID</a:t>
            </a:r>
            <a:r>
              <a:rPr lang="en-US" dirty="0"/>
              <a:t>, Name, Address, Email, </a:t>
            </a:r>
            <a:r>
              <a:rPr lang="en-US" dirty="0" err="1"/>
              <a:t>VisaType</a:t>
            </a:r>
            <a:r>
              <a:rPr lang="en-US" dirty="0"/>
              <a:t>, </a:t>
            </a:r>
            <a:r>
              <a:rPr lang="en-US" dirty="0" err="1"/>
              <a:t>VisaNumber</a:t>
            </a:r>
            <a:r>
              <a:rPr lang="en-US" dirty="0"/>
              <a:t>, </a:t>
            </a:r>
            <a:r>
              <a:rPr lang="en-US" dirty="0" err="1"/>
              <a:t>VisaExpirationDate</a:t>
            </a:r>
            <a:endParaRPr lang="en-US" dirty="0"/>
          </a:p>
        </p:txBody>
      </p:sp>
    </p:spTree>
    <p:extLst>
      <p:ext uri="{BB962C8B-B14F-4D97-AF65-F5344CB8AC3E}">
        <p14:creationId xmlns:p14="http://schemas.microsoft.com/office/powerpoint/2010/main" val="305037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Super/Sub types</a:t>
            </a:r>
          </a:p>
        </p:txBody>
      </p:sp>
      <p:pic>
        <p:nvPicPr>
          <p:cNvPr id="4" name="Picture 3"/>
          <p:cNvPicPr>
            <a:picLocks noChangeAspect="1"/>
          </p:cNvPicPr>
          <p:nvPr/>
        </p:nvPicPr>
        <p:blipFill>
          <a:blip r:embed="rId2"/>
          <a:stretch>
            <a:fillRect/>
          </a:stretch>
        </p:blipFill>
        <p:spPr>
          <a:xfrm>
            <a:off x="1630799" y="1754777"/>
            <a:ext cx="5882401" cy="4765934"/>
          </a:xfrm>
          <a:prstGeom prst="rect">
            <a:avLst/>
          </a:prstGeom>
        </p:spPr>
      </p:pic>
    </p:spTree>
    <p:extLst>
      <p:ext uri="{BB962C8B-B14F-4D97-AF65-F5344CB8AC3E}">
        <p14:creationId xmlns:p14="http://schemas.microsoft.com/office/powerpoint/2010/main" val="279062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A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4419600" cy="3935413"/>
          </a:xfrm>
          <a:prstGeom prst="rect">
            <a:avLst/>
          </a:prstGeom>
          <a:noFill/>
          <a:extLst>
            <a:ext uri="{909E8E84-426E-40DD-AFC4-6F175D3DCCD1}">
              <a14:hiddenFill xmlns:a14="http://schemas.microsoft.com/office/drawing/2010/main">
                <a:solidFill>
                  <a:srgbClr val="FFFFFF"/>
                </a:solidFill>
              </a14:hiddenFill>
            </a:ext>
          </a:extLst>
        </p:spPr>
      </p:pic>
      <p:sp>
        <p:nvSpPr>
          <p:cNvPr id="30723" name="Text Box 3"/>
          <p:cNvSpPr txBox="1">
            <a:spLocks noChangeArrowheads="1"/>
          </p:cNvSpPr>
          <p:nvPr/>
        </p:nvSpPr>
        <p:spPr bwMode="auto">
          <a:xfrm>
            <a:off x="2362200" y="0"/>
            <a:ext cx="5102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dirty="0">
                <a:solidFill>
                  <a:srgbClr val="000000"/>
                </a:solidFill>
                <a:latin typeface="Arial" panose="020B0604020202020204" pitchFamily="34" charset="0"/>
              </a:rPr>
              <a:t>Figure 3-5 Example of specialization</a:t>
            </a:r>
          </a:p>
        </p:txBody>
      </p:sp>
      <p:sp>
        <p:nvSpPr>
          <p:cNvPr id="30724" name="Text Box 4"/>
          <p:cNvSpPr txBox="1">
            <a:spLocks noChangeArrowheads="1"/>
          </p:cNvSpPr>
          <p:nvPr/>
        </p:nvSpPr>
        <p:spPr bwMode="auto">
          <a:xfrm>
            <a:off x="3276600" y="609600"/>
            <a:ext cx="294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rgbClr val="000000"/>
                </a:solidFill>
                <a:latin typeface="Arial" panose="020B0604020202020204" pitchFamily="34" charset="0"/>
              </a:rPr>
              <a:t> a) Entity type PART</a:t>
            </a:r>
          </a:p>
        </p:txBody>
      </p:sp>
      <p:grpSp>
        <p:nvGrpSpPr>
          <p:cNvPr id="30725" name="Group 5"/>
          <p:cNvGrpSpPr>
            <a:grpSpLocks/>
          </p:cNvGrpSpPr>
          <p:nvPr/>
        </p:nvGrpSpPr>
        <p:grpSpPr bwMode="auto">
          <a:xfrm>
            <a:off x="1296988" y="2863850"/>
            <a:ext cx="7085012" cy="1101725"/>
            <a:chOff x="817" y="1804"/>
            <a:chExt cx="4463" cy="694"/>
          </a:xfrm>
        </p:grpSpPr>
        <p:sp>
          <p:nvSpPr>
            <p:cNvPr id="30726" name="Rectangle 6"/>
            <p:cNvSpPr>
              <a:spLocks noChangeArrowheads="1"/>
            </p:cNvSpPr>
            <p:nvPr/>
          </p:nvSpPr>
          <p:spPr bwMode="auto">
            <a:xfrm>
              <a:off x="3456" y="1804"/>
              <a:ext cx="18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a:solidFill>
                    <a:srgbClr val="990000"/>
                  </a:solidFill>
                  <a:latin typeface="Tahoma" panose="020B0604030504040204" pitchFamily="34" charset="0"/>
                  <a:cs typeface="Arial" panose="020B0604020202020204" pitchFamily="34" charset="0"/>
                </a:rPr>
                <a:t>Only applies to manufactured parts</a:t>
              </a:r>
            </a:p>
          </p:txBody>
        </p:sp>
        <p:sp>
          <p:nvSpPr>
            <p:cNvPr id="30727" name="Rectangle 7"/>
            <p:cNvSpPr>
              <a:spLocks noChangeArrowheads="1"/>
            </p:cNvSpPr>
            <p:nvPr/>
          </p:nvSpPr>
          <p:spPr bwMode="auto">
            <a:xfrm>
              <a:off x="817" y="2304"/>
              <a:ext cx="1393" cy="194"/>
            </a:xfrm>
            <a:prstGeom prst="rect">
              <a:avLst/>
            </a:prstGeom>
            <a:noFill/>
            <a:ln w="12700">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p:cNvSpPr>
              <a:spLocks noChangeShapeType="1"/>
            </p:cNvSpPr>
            <p:nvPr/>
          </p:nvSpPr>
          <p:spPr bwMode="auto">
            <a:xfrm flipH="1">
              <a:off x="2256" y="2064"/>
              <a:ext cx="1200" cy="288"/>
            </a:xfrm>
            <a:prstGeom prst="line">
              <a:avLst/>
            </a:prstGeom>
            <a:noFill/>
            <a:ln w="12700">
              <a:solidFill>
                <a:srgbClr val="99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30729" name="Group 9"/>
          <p:cNvGrpSpPr>
            <a:grpSpLocks/>
          </p:cNvGrpSpPr>
          <p:nvPr/>
        </p:nvGrpSpPr>
        <p:grpSpPr bwMode="auto">
          <a:xfrm>
            <a:off x="1295400" y="4038600"/>
            <a:ext cx="7542213" cy="762000"/>
            <a:chOff x="816" y="2544"/>
            <a:chExt cx="4751" cy="480"/>
          </a:xfrm>
        </p:grpSpPr>
        <p:sp>
          <p:nvSpPr>
            <p:cNvPr id="30730" name="Rectangle 10"/>
            <p:cNvSpPr>
              <a:spLocks noChangeArrowheads="1"/>
            </p:cNvSpPr>
            <p:nvPr/>
          </p:nvSpPr>
          <p:spPr bwMode="auto">
            <a:xfrm>
              <a:off x="3456" y="2688"/>
              <a:ext cx="211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800">
                  <a:solidFill>
                    <a:srgbClr val="990000"/>
                  </a:solidFill>
                  <a:latin typeface="Tahoma" panose="020B0604030504040204" pitchFamily="34" charset="0"/>
                  <a:cs typeface="Arial" panose="020B0604020202020204" pitchFamily="34" charset="0"/>
                </a:rPr>
                <a:t>Applies only to purchased parts</a:t>
              </a:r>
            </a:p>
          </p:txBody>
        </p:sp>
        <p:sp>
          <p:nvSpPr>
            <p:cNvPr id="30731" name="Rectangle 11"/>
            <p:cNvSpPr>
              <a:spLocks noChangeArrowheads="1"/>
            </p:cNvSpPr>
            <p:nvPr/>
          </p:nvSpPr>
          <p:spPr bwMode="auto">
            <a:xfrm>
              <a:off x="816" y="2544"/>
              <a:ext cx="2160" cy="480"/>
            </a:xfrm>
            <a:prstGeom prst="rect">
              <a:avLst/>
            </a:prstGeom>
            <a:noFill/>
            <a:ln w="12700">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Line 12"/>
            <p:cNvSpPr>
              <a:spLocks noChangeShapeType="1"/>
            </p:cNvSpPr>
            <p:nvPr/>
          </p:nvSpPr>
          <p:spPr bwMode="auto">
            <a:xfrm flipH="1">
              <a:off x="2976" y="2784"/>
              <a:ext cx="480" cy="0"/>
            </a:xfrm>
            <a:prstGeom prst="line">
              <a:avLst/>
            </a:prstGeom>
            <a:noFill/>
            <a:ln w="12700">
              <a:solidFill>
                <a:srgbClr val="99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blinds(horizontal)">
                                      <p:cBhvr>
                                        <p:cTn id="7" dur="500"/>
                                        <p:tgtEl>
                                          <p:spTgt spid="307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9"/>
                                        </p:tgtEl>
                                        <p:attrNameLst>
                                          <p:attrName>style.visibility</p:attrName>
                                        </p:attrNameLst>
                                      </p:cBhvr>
                                      <p:to>
                                        <p:strVal val="visible"/>
                                      </p:to>
                                    </p:set>
                                    <p:animEffect transition="in" filter="blinds(horizontal)">
                                      <p:cBhvr>
                                        <p:cTn id="12"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3-5 Example of Specialization </a:t>
            </a:r>
            <a:r>
              <a:rPr lang="en-US" sz="2000" b="0" dirty="0"/>
              <a:t>(2 of 2)</a:t>
            </a:r>
            <a:endParaRPr lang="en-US" sz="2000" dirty="0"/>
          </a:p>
        </p:txBody>
      </p:sp>
      <p:sp>
        <p:nvSpPr>
          <p:cNvPr id="3" name="Text Placeholder 2"/>
          <p:cNvSpPr>
            <a:spLocks noGrp="1"/>
          </p:cNvSpPr>
          <p:nvPr>
            <p:ph type="body" idx="1"/>
          </p:nvPr>
        </p:nvSpPr>
        <p:spPr>
          <a:xfrm>
            <a:off x="457200" y="1600200"/>
            <a:ext cx="8229600" cy="1255143"/>
          </a:xfrm>
        </p:spPr>
        <p:txBody>
          <a:bodyPr/>
          <a:lstStyle/>
          <a:p>
            <a:pPr marL="0" indent="0">
              <a:buNone/>
            </a:pPr>
            <a:r>
              <a:rPr lang="en-US" altLang="en-US" sz="2000" dirty="0">
                <a:solidFill>
                  <a:srgbClr val="000000"/>
                </a:solidFill>
              </a:rPr>
              <a:t>b) Specialization to MANUFACTURED PART and PURCHASED PART</a:t>
            </a:r>
          </a:p>
          <a:p>
            <a:pPr marL="0" indent="0">
              <a:buNone/>
            </a:pPr>
            <a:r>
              <a:rPr lang="en-US" altLang="en-US" sz="2000" dirty="0">
                <a:solidFill>
                  <a:srgbClr val="000000"/>
                </a:solidFill>
              </a:rPr>
              <a:t>Multivalued composite attribute replaced by associative entity relationship to another entity</a:t>
            </a:r>
            <a:endParaRPr lang="en-US" sz="2000" dirty="0"/>
          </a:p>
        </p:txBody>
      </p:sp>
      <p:pic>
        <p:nvPicPr>
          <p:cNvPr id="4" name="Picture 3" descr="An E E R drawing shows an example of specialization. The figure shows this entity type divided into super types and subtypes. A PART super type is defined with two subtypes as MANUFACTURED PART and PURCHASED PART. The attributes of these entity types are as follows. PART, Part number, Description, Location, Quantity on hand.&#10;MANUFACTURED PART, Routing number. PURCHASED PART, no attributes. Two more entity types are defined as SUPPLIER with Supplier I D as the identifier attribute, and SUPPLIES with unit price as its attribute. SUPPLIER forms a mandatory single to optional many relationship with SUPPLIES. And PURCHASED PART subtype forms a mandatory single to mandatory many relationship with SUPPLIES.  This relationship has entity types, attributes, and relationships associated with only PURCHASED PART.&#10;">
            <a:extLst>
              <a:ext uri="{FF2B5EF4-FFF2-40B4-BE49-F238E27FC236}">
                <a16:creationId xmlns:a16="http://schemas.microsoft.com/office/drawing/2014/main" id="{F9FDB54A-D7EE-4FF2-98B8-62FBC02BD411}"/>
              </a:ext>
            </a:extLst>
          </p:cNvPr>
          <p:cNvPicPr>
            <a:picLocks noChangeAspect="1"/>
          </p:cNvPicPr>
          <p:nvPr/>
        </p:nvPicPr>
        <p:blipFill>
          <a:blip r:embed="rId3"/>
          <a:stretch>
            <a:fillRect/>
          </a:stretch>
        </p:blipFill>
        <p:spPr>
          <a:xfrm>
            <a:off x="1712943" y="2974336"/>
            <a:ext cx="5718114" cy="3301036"/>
          </a:xfrm>
          <a:prstGeom prst="rect">
            <a:avLst/>
          </a:prstGeom>
        </p:spPr>
      </p:pic>
    </p:spTree>
    <p:extLst>
      <p:ext uri="{BB962C8B-B14F-4D97-AF65-F5344CB8AC3E}">
        <p14:creationId xmlns:p14="http://schemas.microsoft.com/office/powerpoint/2010/main" val="373204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924800" cy="1143000"/>
          </a:xfrm>
        </p:spPr>
        <p:txBody>
          <a:bodyPr/>
          <a:lstStyle/>
          <a:p>
            <a:pPr algn="l"/>
            <a:r>
              <a:rPr lang="en-US" sz="2800" dirty="0"/>
              <a:t>Student: </a:t>
            </a:r>
            <a:r>
              <a:rPr lang="en-US" sz="2800" dirty="0" err="1"/>
              <a:t>StudentID</a:t>
            </a:r>
            <a:r>
              <a:rPr lang="en-US" sz="2800" dirty="0"/>
              <a:t>, Name, </a:t>
            </a:r>
            <a:r>
              <a:rPr lang="en-US" sz="2800" dirty="0" err="1"/>
              <a:t>Address,Email</a:t>
            </a:r>
            <a:r>
              <a:rPr lang="en-US" sz="2800" dirty="0"/>
              <a:t>, </a:t>
            </a:r>
            <a:r>
              <a:rPr lang="en-US" sz="2800" dirty="0" err="1"/>
              <a:t>YearsInState</a:t>
            </a:r>
            <a:r>
              <a:rPr lang="en-US" sz="2800" dirty="0"/>
              <a:t>, </a:t>
            </a:r>
            <a:r>
              <a:rPr lang="en-US" sz="2800" dirty="0" err="1"/>
              <a:t>StateResidency</a:t>
            </a:r>
            <a:r>
              <a:rPr lang="en-US" sz="2800" dirty="0"/>
              <a:t>, </a:t>
            </a:r>
            <a:r>
              <a:rPr lang="en-US" sz="2800" dirty="0" err="1"/>
              <a:t>VisaType</a:t>
            </a:r>
            <a:r>
              <a:rPr lang="en-US" sz="2800" dirty="0"/>
              <a:t>, </a:t>
            </a:r>
            <a:r>
              <a:rPr lang="en-US" sz="2800" dirty="0" err="1"/>
              <a:t>VisaNumber</a:t>
            </a:r>
            <a:r>
              <a:rPr lang="en-US" sz="2800" dirty="0"/>
              <a:t>, </a:t>
            </a:r>
            <a:r>
              <a:rPr lang="en-US" sz="2800" dirty="0" err="1"/>
              <a:t>ExpirationDate</a:t>
            </a:r>
            <a:endParaRPr lang="en-US" dirty="0"/>
          </a:p>
        </p:txBody>
      </p:sp>
      <p:sp>
        <p:nvSpPr>
          <p:cNvPr id="3" name="Content Placeholder 2"/>
          <p:cNvSpPr>
            <a:spLocks noGrp="1"/>
          </p:cNvSpPr>
          <p:nvPr>
            <p:ph idx="1"/>
          </p:nvPr>
        </p:nvSpPr>
        <p:spPr>
          <a:xfrm>
            <a:off x="655320" y="2286000"/>
            <a:ext cx="8305800" cy="3505200"/>
          </a:xfrm>
        </p:spPr>
        <p:txBody>
          <a:bodyPr/>
          <a:lstStyle/>
          <a:p>
            <a:r>
              <a:rPr lang="en-US" dirty="0"/>
              <a:t>Student: </a:t>
            </a:r>
            <a:r>
              <a:rPr lang="en-US" dirty="0" err="1"/>
              <a:t>StudentID</a:t>
            </a:r>
            <a:r>
              <a:rPr lang="en-US" dirty="0"/>
              <a:t>, Name, </a:t>
            </a:r>
            <a:r>
              <a:rPr lang="en-US" dirty="0" err="1"/>
              <a:t>Address,Email</a:t>
            </a:r>
            <a:endParaRPr lang="en-US" dirty="0"/>
          </a:p>
          <a:p>
            <a:r>
              <a:rPr lang="en-US" dirty="0" err="1"/>
              <a:t>ResidentStudent</a:t>
            </a:r>
            <a:r>
              <a:rPr lang="en-US" dirty="0"/>
              <a:t>: </a:t>
            </a:r>
            <a:r>
              <a:rPr lang="en-US" dirty="0" err="1"/>
              <a:t>YearsInState</a:t>
            </a:r>
            <a:endParaRPr lang="en-US" dirty="0"/>
          </a:p>
          <a:p>
            <a:r>
              <a:rPr lang="en-US" dirty="0"/>
              <a:t>Out-Of-</a:t>
            </a:r>
            <a:r>
              <a:rPr lang="en-US" dirty="0" err="1"/>
              <a:t>StateStudent</a:t>
            </a:r>
            <a:r>
              <a:rPr lang="en-US" dirty="0"/>
              <a:t>: </a:t>
            </a:r>
            <a:r>
              <a:rPr lang="en-US" dirty="0" err="1"/>
              <a:t>StateResidency</a:t>
            </a:r>
            <a:endParaRPr lang="en-US" dirty="0"/>
          </a:p>
          <a:p>
            <a:r>
              <a:rPr lang="en-US" dirty="0" err="1"/>
              <a:t>ForeignStudent</a:t>
            </a:r>
            <a:r>
              <a:rPr lang="en-US" dirty="0"/>
              <a:t>: </a:t>
            </a:r>
            <a:r>
              <a:rPr lang="en-US" dirty="0" err="1"/>
              <a:t>VisaType</a:t>
            </a:r>
            <a:r>
              <a:rPr lang="en-US" dirty="0"/>
              <a:t>, </a:t>
            </a:r>
            <a:r>
              <a:rPr lang="en-US" dirty="0" err="1"/>
              <a:t>VisaNumber</a:t>
            </a:r>
            <a:r>
              <a:rPr lang="en-US" dirty="0"/>
              <a:t>, </a:t>
            </a:r>
            <a:r>
              <a:rPr lang="en-US" dirty="0" err="1"/>
              <a:t>ExpirationDate</a:t>
            </a:r>
            <a:endParaRPr lang="en-US" dirty="0"/>
          </a:p>
        </p:txBody>
      </p:sp>
    </p:spTree>
    <p:extLst>
      <p:ext uri="{BB962C8B-B14F-4D97-AF65-F5344CB8AC3E}">
        <p14:creationId xmlns:p14="http://schemas.microsoft.com/office/powerpoint/2010/main" val="269944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8" y="152400"/>
            <a:ext cx="7772401" cy="762000"/>
          </a:xfrm>
        </p:spPr>
        <p:txBody>
          <a:bodyPr/>
          <a:lstStyle/>
          <a:p>
            <a:r>
              <a:rPr lang="en-US" dirty="0"/>
              <a:t>Student Super/Sub types</a:t>
            </a:r>
          </a:p>
        </p:txBody>
      </p:sp>
      <p:pic>
        <p:nvPicPr>
          <p:cNvPr id="4" name="Picture 3"/>
          <p:cNvPicPr>
            <a:picLocks noChangeAspect="1"/>
          </p:cNvPicPr>
          <p:nvPr/>
        </p:nvPicPr>
        <p:blipFill>
          <a:blip r:embed="rId2"/>
          <a:stretch>
            <a:fillRect/>
          </a:stretch>
        </p:blipFill>
        <p:spPr>
          <a:xfrm>
            <a:off x="957624" y="914400"/>
            <a:ext cx="7271976" cy="5891771"/>
          </a:xfrm>
          <a:prstGeom prst="rect">
            <a:avLst/>
          </a:prstGeom>
        </p:spPr>
      </p:pic>
    </p:spTree>
    <p:extLst>
      <p:ext uri="{BB962C8B-B14F-4D97-AF65-F5344CB8AC3E}">
        <p14:creationId xmlns:p14="http://schemas.microsoft.com/office/powerpoint/2010/main" val="1168101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zh-TW" dirty="0">
                <a:ea typeface="新細明體" charset="-120"/>
              </a:rPr>
              <a:t>Modified Assignment 1, Part 1</a:t>
            </a:r>
            <a:endParaRPr lang="en-US" altLang="en-US" dirty="0"/>
          </a:p>
        </p:txBody>
      </p:sp>
      <p:sp>
        <p:nvSpPr>
          <p:cNvPr id="82947" name="Rectangle 3"/>
          <p:cNvSpPr>
            <a:spLocks noGrp="1" noChangeArrowheads="1"/>
          </p:cNvSpPr>
          <p:nvPr>
            <p:ph type="body" idx="1"/>
          </p:nvPr>
        </p:nvSpPr>
        <p:spPr/>
        <p:txBody>
          <a:bodyPr/>
          <a:lstStyle/>
          <a:p>
            <a:r>
              <a:rPr lang="en-US" altLang="zh-TW" dirty="0">
                <a:ea typeface="新細明體" charset="-120"/>
              </a:rPr>
              <a:t>Two types of restaurants: </a:t>
            </a:r>
          </a:p>
          <a:p>
            <a:pPr lvl="1"/>
            <a:r>
              <a:rPr lang="en-US" altLang="zh-TW" dirty="0">
                <a:ea typeface="新細明體" charset="-120"/>
              </a:rPr>
              <a:t>Company owned restaurant:</a:t>
            </a:r>
          </a:p>
          <a:p>
            <a:pPr lvl="2"/>
            <a:r>
              <a:rPr lang="en-US" altLang="zh-TW" dirty="0">
                <a:ea typeface="新細明體" charset="-120"/>
              </a:rPr>
              <a:t>Attributes:  </a:t>
            </a:r>
            <a:r>
              <a:rPr lang="en-US" altLang="zh-TW" dirty="0" err="1">
                <a:ea typeface="新細明體" charset="-120"/>
              </a:rPr>
              <a:t>EmployeeID</a:t>
            </a:r>
            <a:r>
              <a:rPr lang="en-US" altLang="zh-TW" dirty="0">
                <a:ea typeface="新細明體" charset="-120"/>
              </a:rPr>
              <a:t>, </a:t>
            </a:r>
            <a:r>
              <a:rPr lang="en-US" altLang="zh-TW" dirty="0" err="1">
                <a:ea typeface="新細明體" charset="-120"/>
              </a:rPr>
              <a:t>ManagerFullName</a:t>
            </a:r>
            <a:r>
              <a:rPr lang="en-US" altLang="zh-TW" dirty="0">
                <a:ea typeface="新細明體" charset="-120"/>
              </a:rPr>
              <a:t>, </a:t>
            </a:r>
            <a:r>
              <a:rPr lang="en-US" altLang="zh-TW" dirty="0" err="1">
                <a:ea typeface="新細明體" charset="-120"/>
              </a:rPr>
              <a:t>CellPhone</a:t>
            </a:r>
            <a:r>
              <a:rPr lang="en-US" altLang="zh-TW" dirty="0">
                <a:ea typeface="新細明體" charset="-120"/>
              </a:rPr>
              <a:t>, Salary</a:t>
            </a:r>
          </a:p>
          <a:p>
            <a:pPr lvl="1"/>
            <a:r>
              <a:rPr lang="en-US" altLang="zh-TW" dirty="0">
                <a:ea typeface="新細明體" charset="-120"/>
              </a:rPr>
              <a:t>Franchised: </a:t>
            </a:r>
            <a:r>
              <a:rPr lang="en-US" altLang="zh-TW" dirty="0" err="1">
                <a:ea typeface="新細明體" charset="-120"/>
              </a:rPr>
              <a:t>StartingDate</a:t>
            </a:r>
            <a:endParaRPr lang="en-US" altLang="zh-TW" dirty="0">
              <a:ea typeface="新細明體" charset="-120"/>
            </a:endParaRPr>
          </a:p>
          <a:p>
            <a:r>
              <a:rPr lang="en-US" altLang="zh-TW" dirty="0">
                <a:ea typeface="新細明體" charset="-120"/>
              </a:rPr>
              <a:t>Franchised restaurants relationship</a:t>
            </a:r>
          </a:p>
          <a:p>
            <a:pPr lvl="2"/>
            <a:r>
              <a:rPr lang="en-US" altLang="zh-TW" dirty="0">
                <a:ea typeface="新細明體" charset="-120"/>
              </a:rPr>
              <a:t>Owner</a:t>
            </a:r>
          </a:p>
          <a:p>
            <a:pPr lvl="2"/>
            <a:r>
              <a:rPr lang="en-US" altLang="zh-TW" dirty="0">
                <a:ea typeface="新細明體" charset="-120"/>
              </a:rPr>
              <a:t>Contract</a:t>
            </a:r>
          </a:p>
          <a:p>
            <a:pPr lvl="1"/>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 in Supertype/Subtype Relationships</a:t>
            </a:r>
          </a:p>
        </p:txBody>
      </p:sp>
      <p:sp>
        <p:nvSpPr>
          <p:cNvPr id="4" name="Text Placeholder 3"/>
          <p:cNvSpPr>
            <a:spLocks noGrp="1"/>
          </p:cNvSpPr>
          <p:nvPr>
            <p:ph type="body" idx="1"/>
          </p:nvPr>
        </p:nvSpPr>
        <p:spPr/>
        <p:txBody>
          <a:bodyPr/>
          <a:lstStyle/>
          <a:p>
            <a:pPr>
              <a:defRPr/>
            </a:pPr>
            <a:r>
              <a:rPr lang="en-US" sz="2400" b="1" dirty="0">
                <a:solidFill>
                  <a:srgbClr val="000000"/>
                </a:solidFill>
              </a:rPr>
              <a:t>Completeness Constraints</a:t>
            </a:r>
            <a:r>
              <a:rPr lang="en-US" sz="2400" dirty="0">
                <a:solidFill>
                  <a:srgbClr val="000000"/>
                </a:solidFill>
              </a:rPr>
              <a:t>: Whether an instance of a supertype </a:t>
            </a:r>
            <a:r>
              <a:rPr lang="en-US" sz="2400" b="1" dirty="0">
                <a:solidFill>
                  <a:srgbClr val="000000"/>
                </a:solidFill>
              </a:rPr>
              <a:t>must</a:t>
            </a:r>
            <a:r>
              <a:rPr lang="en-US" sz="2400" dirty="0">
                <a:solidFill>
                  <a:srgbClr val="000000"/>
                </a:solidFill>
              </a:rPr>
              <a:t> also be a member of at least one subtype</a:t>
            </a:r>
          </a:p>
          <a:p>
            <a:pPr lvl="1">
              <a:defRPr/>
            </a:pPr>
            <a:r>
              <a:rPr lang="en-US" sz="2400" dirty="0">
                <a:solidFill>
                  <a:srgbClr val="000000"/>
                </a:solidFill>
              </a:rPr>
              <a:t>Total Specialization Rule: Yes (double line)</a:t>
            </a:r>
          </a:p>
          <a:p>
            <a:pPr lvl="1">
              <a:defRPr/>
            </a:pPr>
            <a:r>
              <a:rPr lang="en-US" sz="2400" dirty="0">
                <a:solidFill>
                  <a:srgbClr val="000000"/>
                </a:solidFill>
              </a:rPr>
              <a:t>Partial Specialization Rule: No (single line)</a:t>
            </a:r>
            <a:endParaRPr lang="en-US" sz="2400" dirty="0"/>
          </a:p>
        </p:txBody>
      </p:sp>
    </p:spTree>
    <p:extLst>
      <p:ext uri="{BB962C8B-B14F-4D97-AF65-F5344CB8AC3E}">
        <p14:creationId xmlns:p14="http://schemas.microsoft.com/office/powerpoint/2010/main" val="368708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3-6 Examples of Completeness Constraints </a:t>
            </a:r>
            <a:r>
              <a:rPr lang="en-US" sz="2000" b="0" dirty="0"/>
              <a:t>(1 of 2)</a:t>
            </a:r>
          </a:p>
        </p:txBody>
      </p:sp>
      <p:sp>
        <p:nvSpPr>
          <p:cNvPr id="4" name="Text Placeholder 3"/>
          <p:cNvSpPr>
            <a:spLocks noGrp="1"/>
          </p:cNvSpPr>
          <p:nvPr>
            <p:ph type="body" idx="1"/>
          </p:nvPr>
        </p:nvSpPr>
        <p:spPr>
          <a:xfrm>
            <a:off x="457200" y="1600200"/>
            <a:ext cx="8229600" cy="489857"/>
          </a:xfrm>
        </p:spPr>
        <p:txBody>
          <a:bodyPr/>
          <a:lstStyle/>
          <a:p>
            <a:pPr marL="0" indent="0">
              <a:buNone/>
            </a:pPr>
            <a:r>
              <a:rPr lang="en-US" altLang="en-US" sz="2200" dirty="0">
                <a:solidFill>
                  <a:srgbClr val="000000"/>
                </a:solidFill>
              </a:rPr>
              <a:t>a) Total specialization rule</a:t>
            </a:r>
            <a:endParaRPr lang="en-US" sz="2200" dirty="0"/>
          </a:p>
        </p:txBody>
      </p:sp>
      <p:pic>
        <p:nvPicPr>
          <p:cNvPr id="5" name="Picture 4" descr="An E E R drawing shows an example of total specialization rule. The drawing shows a PATIENT supertype with two subtypes defined as OUTPATIENT and RESIDENT PATIENT. A thick double line is drawn from PATIENT to the circle below. A callout pointing to this double line reads, Total specialization: A Patient has to be either an Outpatient or a Resident Patient. The super type has the following attributes, Patient I D, Patient Name, Admit Date. The subtypes have the following attributes. OUTPATIENT, Check back date. RESIDENT PATIENT, Date discharged. The super type PATIENT has an optional many to mandatory single Is Cared For relationship with another entity type, RESPONSIBLE PHYSICIAN whose identifier attribute is Physician I D. The subtype RESIDENT PATIENT has an optional single to mandatory single Is Assigned relationship with another entity type, BED whose identifier attribute is Bed I D.">
            <a:extLst>
              <a:ext uri="{FF2B5EF4-FFF2-40B4-BE49-F238E27FC236}">
                <a16:creationId xmlns:a16="http://schemas.microsoft.com/office/drawing/2014/main" id="{972F5C6F-5427-42DB-B470-3237745E46DE}"/>
              </a:ext>
            </a:extLst>
          </p:cNvPr>
          <p:cNvPicPr>
            <a:picLocks noChangeAspect="1"/>
          </p:cNvPicPr>
          <p:nvPr/>
        </p:nvPicPr>
        <p:blipFill>
          <a:blip r:embed="rId3"/>
          <a:stretch>
            <a:fillRect/>
          </a:stretch>
        </p:blipFill>
        <p:spPr>
          <a:xfrm>
            <a:off x="971243" y="2300293"/>
            <a:ext cx="7218767" cy="3900877"/>
          </a:xfrm>
          <a:prstGeom prst="rect">
            <a:avLst/>
          </a:prstGeom>
        </p:spPr>
      </p:pic>
    </p:spTree>
    <p:extLst>
      <p:ext uri="{BB962C8B-B14F-4D97-AF65-F5344CB8AC3E}">
        <p14:creationId xmlns:p14="http://schemas.microsoft.com/office/powerpoint/2010/main" val="317417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r>
              <a:rPr lang="en-US" altLang="en-US">
                <a:solidFill>
                  <a:srgbClr val="000000"/>
                </a:solidFill>
              </a:rPr>
              <a:t>Supertypes and Subtypes</a:t>
            </a:r>
          </a:p>
        </p:txBody>
      </p:sp>
      <p:sp>
        <p:nvSpPr>
          <p:cNvPr id="20483" name="Rectangle 3"/>
          <p:cNvSpPr>
            <a:spLocks noGrp="1" noChangeArrowheads="1"/>
          </p:cNvSpPr>
          <p:nvPr>
            <p:ph type="body" idx="1"/>
          </p:nvPr>
        </p:nvSpPr>
        <p:spPr>
          <a:xfrm>
            <a:off x="685800" y="1524000"/>
            <a:ext cx="8001000" cy="4572000"/>
          </a:xfrm>
        </p:spPr>
        <p:txBody>
          <a:bodyPr/>
          <a:lstStyle/>
          <a:p>
            <a:pPr>
              <a:lnSpc>
                <a:spcPct val="80000"/>
              </a:lnSpc>
            </a:pPr>
            <a:r>
              <a:rPr lang="en-US" altLang="en-US" dirty="0">
                <a:solidFill>
                  <a:srgbClr val="000000"/>
                </a:solidFill>
              </a:rPr>
              <a:t>Supertype: </a:t>
            </a:r>
            <a:r>
              <a:rPr lang="en-US" altLang="en-US" sz="2400" dirty="0"/>
              <a:t>An entity type that includes one or more distinct subgroups which require to be represented in a data model.</a:t>
            </a:r>
          </a:p>
          <a:p>
            <a:pPr>
              <a:lnSpc>
                <a:spcPct val="80000"/>
              </a:lnSpc>
            </a:pPr>
            <a:endParaRPr lang="en-US" altLang="en-US" sz="2000" dirty="0">
              <a:solidFill>
                <a:srgbClr val="000000"/>
              </a:solidFill>
            </a:endParaRPr>
          </a:p>
          <a:p>
            <a:pPr>
              <a:lnSpc>
                <a:spcPct val="80000"/>
              </a:lnSpc>
            </a:pPr>
            <a:r>
              <a:rPr lang="en-US" altLang="en-US" dirty="0">
                <a:solidFill>
                  <a:srgbClr val="000000"/>
                </a:solidFill>
              </a:rPr>
              <a:t>Subtype:</a:t>
            </a:r>
            <a:r>
              <a:rPr lang="en-US" altLang="en-US" sz="2800" dirty="0">
                <a:solidFill>
                  <a:srgbClr val="000000"/>
                </a:solidFill>
              </a:rPr>
              <a:t> </a:t>
            </a:r>
            <a:r>
              <a:rPr lang="en-US" altLang="en-US" sz="2400" dirty="0">
                <a:solidFill>
                  <a:srgbClr val="000000"/>
                </a:solidFill>
              </a:rPr>
              <a:t>A subgrouping of the entities in an entity type that has attributes distinct from those in other subgroupings</a:t>
            </a:r>
          </a:p>
          <a:p>
            <a:pPr>
              <a:lnSpc>
                <a:spcPct val="80000"/>
              </a:lnSpc>
            </a:pPr>
            <a:endParaRPr lang="en-US" altLang="en-US"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3-6 Examples of Completeness Constraints </a:t>
            </a:r>
            <a:r>
              <a:rPr lang="en-US" sz="2000" b="0" dirty="0"/>
              <a:t>(2 of 2)</a:t>
            </a:r>
            <a:endParaRPr lang="en-US" sz="2000" dirty="0"/>
          </a:p>
        </p:txBody>
      </p:sp>
      <p:sp>
        <p:nvSpPr>
          <p:cNvPr id="3" name="Text Placeholder 2"/>
          <p:cNvSpPr>
            <a:spLocks noGrp="1"/>
          </p:cNvSpPr>
          <p:nvPr>
            <p:ph type="body" idx="1"/>
          </p:nvPr>
        </p:nvSpPr>
        <p:spPr>
          <a:xfrm>
            <a:off x="457200" y="1376853"/>
            <a:ext cx="8229600" cy="435633"/>
          </a:xfrm>
        </p:spPr>
        <p:txBody>
          <a:bodyPr/>
          <a:lstStyle/>
          <a:p>
            <a:pPr marL="0" indent="0">
              <a:buNone/>
            </a:pPr>
            <a:r>
              <a:rPr lang="en-US" altLang="en-US" sz="2200" dirty="0">
                <a:solidFill>
                  <a:srgbClr val="000000"/>
                </a:solidFill>
              </a:rPr>
              <a:t>b) Partial specialization rule (Note: Motorcycle is not required to participate, see slide #8, 9)</a:t>
            </a:r>
            <a:endParaRPr lang="en-US" sz="2200" dirty="0"/>
          </a:p>
        </p:txBody>
      </p:sp>
      <p:pic>
        <p:nvPicPr>
          <p:cNvPr id="4" name="Picture 3" descr="An E E R drawing shows an example of partial specialization rule. The drawing shows a VEHICLE super type with two subtypes, defined as CAR and TRUCK. A thick single line is drawn from the super type to the circle below, with a callout pointing to it that reads, Partial specialization colon A Vehicle can be Car, or a Truck, but does not have to be either. VEHICLE has the following attributes. Vehicle I D, Price, Engine displacement, Vehicle Name left parenthesis Make, Model right parenthesis. The subtypes have these attributes. CAR, No of Passengers. TRUCK: Capacity and Cab Type.">
            <a:extLst>
              <a:ext uri="{FF2B5EF4-FFF2-40B4-BE49-F238E27FC236}">
                <a16:creationId xmlns:a16="http://schemas.microsoft.com/office/drawing/2014/main" id="{420CCB11-C48E-4B23-AA40-046D2AF4C207}"/>
              </a:ext>
            </a:extLst>
          </p:cNvPr>
          <p:cNvPicPr>
            <a:picLocks noChangeAspect="1"/>
          </p:cNvPicPr>
          <p:nvPr/>
        </p:nvPicPr>
        <p:blipFill>
          <a:blip r:embed="rId3"/>
          <a:stretch>
            <a:fillRect/>
          </a:stretch>
        </p:blipFill>
        <p:spPr>
          <a:xfrm>
            <a:off x="1275245" y="2312324"/>
            <a:ext cx="6373736" cy="3865411"/>
          </a:xfrm>
          <a:prstGeom prst="rect">
            <a:avLst/>
          </a:prstGeom>
        </p:spPr>
      </p:pic>
    </p:spTree>
    <p:extLst>
      <p:ext uri="{BB962C8B-B14F-4D97-AF65-F5344CB8AC3E}">
        <p14:creationId xmlns:p14="http://schemas.microsoft.com/office/powerpoint/2010/main" val="163348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 in Supertype/Subtype Relationships </a:t>
            </a:r>
            <a:r>
              <a:rPr lang="en-US" sz="2000" b="0" dirty="0"/>
              <a:t>(1 of 2)</a:t>
            </a:r>
          </a:p>
        </p:txBody>
      </p:sp>
      <p:sp>
        <p:nvSpPr>
          <p:cNvPr id="4" name="Text Placeholder 3"/>
          <p:cNvSpPr>
            <a:spLocks noGrp="1"/>
          </p:cNvSpPr>
          <p:nvPr>
            <p:ph type="body" idx="1"/>
          </p:nvPr>
        </p:nvSpPr>
        <p:spPr/>
        <p:txBody>
          <a:bodyPr/>
          <a:lstStyle/>
          <a:p>
            <a:pPr>
              <a:defRPr/>
            </a:pPr>
            <a:r>
              <a:rPr lang="en-US" sz="2400" b="1" dirty="0">
                <a:solidFill>
                  <a:srgbClr val="000000"/>
                </a:solidFill>
                <a:effectLst>
                  <a:outerShdw blurRad="38100" dist="38100" dir="2700000" algn="tl">
                    <a:srgbClr val="FFFFFF"/>
                  </a:outerShdw>
                </a:effectLst>
              </a:rPr>
              <a:t>Disjointness Constraints</a:t>
            </a:r>
            <a:r>
              <a:rPr lang="en-US" sz="2400" dirty="0">
                <a:solidFill>
                  <a:srgbClr val="000000"/>
                </a:solidFill>
                <a:effectLst>
                  <a:outerShdw blurRad="38100" dist="38100" dir="2700000" algn="tl">
                    <a:srgbClr val="FFFFFF"/>
                  </a:outerShdw>
                </a:effectLst>
              </a:rPr>
              <a:t>: Whether an instance of a supertype may </a:t>
            </a:r>
            <a:r>
              <a:rPr lang="en-US" sz="2400" b="1" dirty="0">
                <a:solidFill>
                  <a:srgbClr val="000000"/>
                </a:solidFill>
                <a:effectLst>
                  <a:outerShdw blurRad="38100" dist="38100" dir="2700000" algn="tl">
                    <a:srgbClr val="FFFFFF"/>
                  </a:outerShdw>
                </a:effectLst>
              </a:rPr>
              <a:t>simultaneously</a:t>
            </a:r>
            <a:r>
              <a:rPr lang="en-US" sz="2400" dirty="0">
                <a:solidFill>
                  <a:srgbClr val="000000"/>
                </a:solidFill>
                <a:effectLst>
                  <a:outerShdw blurRad="38100" dist="38100" dir="2700000" algn="tl">
                    <a:srgbClr val="FFFFFF"/>
                  </a:outerShdw>
                </a:effectLst>
              </a:rPr>
              <a:t> be a member of two (or more) subtypes</a:t>
            </a:r>
          </a:p>
          <a:p>
            <a:pPr lvl="1">
              <a:defRPr/>
            </a:pPr>
            <a:r>
              <a:rPr lang="en-US" sz="2400" dirty="0">
                <a:solidFill>
                  <a:srgbClr val="000000"/>
                </a:solidFill>
                <a:effectLst>
                  <a:outerShdw blurRad="38100" dist="38100" dir="2700000" algn="tl">
                    <a:srgbClr val="FFFFFF"/>
                  </a:outerShdw>
                </a:effectLst>
              </a:rPr>
              <a:t>Disjoint Rule: An instance of the supertype can be only ONE of the subtypes</a:t>
            </a:r>
          </a:p>
          <a:p>
            <a:pPr lvl="1">
              <a:defRPr/>
            </a:pPr>
            <a:r>
              <a:rPr lang="en-US" sz="2400" dirty="0">
                <a:solidFill>
                  <a:srgbClr val="000000"/>
                </a:solidFill>
                <a:effectLst>
                  <a:outerShdw blurRad="38100" dist="38100" dir="2700000" algn="tl">
                    <a:srgbClr val="FFFFFF"/>
                  </a:outerShdw>
                </a:effectLst>
              </a:rPr>
              <a:t>Overlap Rule: An instance of the supertype could be more than one of the subtypes</a:t>
            </a:r>
            <a:endParaRPr lang="en-US" sz="2400" dirty="0"/>
          </a:p>
        </p:txBody>
      </p:sp>
    </p:spTree>
    <p:extLst>
      <p:ext uri="{BB962C8B-B14F-4D97-AF65-F5344CB8AC3E}">
        <p14:creationId xmlns:p14="http://schemas.microsoft.com/office/powerpoint/2010/main" val="2054468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Figure 3-7 Examples of Disjointness Constraints </a:t>
            </a:r>
            <a:r>
              <a:rPr lang="en-US" sz="2000" b="0" dirty="0"/>
              <a:t>(1 of 2)</a:t>
            </a:r>
          </a:p>
        </p:txBody>
      </p:sp>
      <p:sp>
        <p:nvSpPr>
          <p:cNvPr id="5" name="Text Placeholder 4"/>
          <p:cNvSpPr>
            <a:spLocks noGrp="1"/>
          </p:cNvSpPr>
          <p:nvPr>
            <p:ph type="body" idx="1"/>
          </p:nvPr>
        </p:nvSpPr>
        <p:spPr>
          <a:xfrm>
            <a:off x="457200" y="1600200"/>
            <a:ext cx="8229600" cy="480527"/>
          </a:xfrm>
        </p:spPr>
        <p:txBody>
          <a:bodyPr/>
          <a:lstStyle/>
          <a:p>
            <a:pPr marL="0" indent="0">
              <a:buNone/>
            </a:pPr>
            <a:r>
              <a:rPr lang="en-US" altLang="en-US" sz="2200" dirty="0">
                <a:solidFill>
                  <a:srgbClr val="000000"/>
                </a:solidFill>
              </a:rPr>
              <a:t>a) Disjoint rule</a:t>
            </a:r>
            <a:endParaRPr lang="en-US" sz="2200" dirty="0"/>
          </a:p>
        </p:txBody>
      </p:sp>
      <p:pic>
        <p:nvPicPr>
          <p:cNvPr id="6" name="Picture 5" descr="An E E R drawing shows an example of disjoint rule. The drawing shows a PATIENT super type with two subtypes defined as OUTPATIENT and RESIDENT PATIENT. A double line is drawn from PATIENT to the circle below. The circle has a thick border with the letter d written inside. A callout pointing to the circle reads, Disjoint rule colon A Patient can be either an Outpatient or a Resident Patient, but not both at the same time. The super type has the following attributes. Patient ID, Patient Name, Admit Date. The subtypes have the following attributes. OUTPATIENT, Check back date. RESIDENT PATIENT, Date discharged. The super type PATIENT has an optional many to mandatory single Is Cared For relationship with another entity type, RESPONSIBLE PHYSICIAN whose identifier attribute is Physician I D. The subtype RESIDENT PATIENT has an optional single to mandatory single Is Assigned relationship with another entity type, BED whose identifier attribute is Bed I D.">
            <a:extLst>
              <a:ext uri="{FF2B5EF4-FFF2-40B4-BE49-F238E27FC236}">
                <a16:creationId xmlns:a16="http://schemas.microsoft.com/office/drawing/2014/main" id="{1757859F-D74E-44FF-8EB2-CAC98DB91921}"/>
              </a:ext>
            </a:extLst>
          </p:cNvPr>
          <p:cNvPicPr>
            <a:picLocks noChangeAspect="1"/>
          </p:cNvPicPr>
          <p:nvPr/>
        </p:nvPicPr>
        <p:blipFill>
          <a:blip r:embed="rId3"/>
          <a:stretch>
            <a:fillRect/>
          </a:stretch>
        </p:blipFill>
        <p:spPr>
          <a:xfrm>
            <a:off x="1050545" y="2248729"/>
            <a:ext cx="7042911" cy="3891250"/>
          </a:xfrm>
          <a:prstGeom prst="rect">
            <a:avLst/>
          </a:prstGeom>
        </p:spPr>
      </p:pic>
    </p:spTree>
    <p:extLst>
      <p:ext uri="{BB962C8B-B14F-4D97-AF65-F5344CB8AC3E}">
        <p14:creationId xmlns:p14="http://schemas.microsoft.com/office/powerpoint/2010/main" val="139622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3-7 Examples of Disjointness Constraints </a:t>
            </a:r>
            <a:r>
              <a:rPr lang="en-US" sz="2000" b="0" dirty="0"/>
              <a:t>(2 of 2)</a:t>
            </a:r>
            <a:endParaRPr lang="en-US" sz="2000" dirty="0"/>
          </a:p>
        </p:txBody>
      </p:sp>
      <p:sp>
        <p:nvSpPr>
          <p:cNvPr id="3" name="Text Placeholder 2"/>
          <p:cNvSpPr>
            <a:spLocks noGrp="1"/>
          </p:cNvSpPr>
          <p:nvPr>
            <p:ph type="body" idx="1"/>
          </p:nvPr>
        </p:nvSpPr>
        <p:spPr>
          <a:xfrm>
            <a:off x="457200" y="1600201"/>
            <a:ext cx="8229600" cy="444259"/>
          </a:xfrm>
        </p:spPr>
        <p:txBody>
          <a:bodyPr/>
          <a:lstStyle/>
          <a:p>
            <a:pPr marL="0" indent="0">
              <a:buNone/>
            </a:pPr>
            <a:r>
              <a:rPr lang="en-US" altLang="en-US" sz="2200" dirty="0">
                <a:solidFill>
                  <a:srgbClr val="000000"/>
                </a:solidFill>
              </a:rPr>
              <a:t>b) Overlap rule</a:t>
            </a:r>
            <a:endParaRPr lang="en-US" sz="2200" dirty="0"/>
          </a:p>
        </p:txBody>
      </p:sp>
      <p:pic>
        <p:nvPicPr>
          <p:cNvPr id="4" name="Picture 3" descr="An E E R drawing shows an example of overlap rule. The drawing shows a super type PART which is defined with two subtypes as MANUFACTURED PART and PURCHASED PART. A double line is drawn from PATIENT to the circle below. The circle has a thick border with the letter o written inside. A callout pointing to the circle reads, Overlap rule colon A Part may be both a Manufactured Part and a Purchased Part at the same time, but it must be one or the other due to Total Specialization double line. The attributes of these entity types are as follows, PART, Part number, Description, Location, Quantity on hand. MANUFACTURED PART, Routing number. PURCHASED PART, no attributes. Two more entity types are defined as SUPPLIER with Supplier I D as the identifier attribute, and SUPPLIES with unit price as its attribute. SUPPLIER forms a mandatory single to optional many relationship with SUPPLIES. And PURCHASED PART subtype forms a mandatory single to mandatory many relationship with SUPPLIES.">
            <a:extLst>
              <a:ext uri="{FF2B5EF4-FFF2-40B4-BE49-F238E27FC236}">
                <a16:creationId xmlns:a16="http://schemas.microsoft.com/office/drawing/2014/main" id="{05DCC89F-6079-4B7F-BAF2-11570FF51742}"/>
              </a:ext>
            </a:extLst>
          </p:cNvPr>
          <p:cNvPicPr>
            <a:picLocks noChangeAspect="1"/>
          </p:cNvPicPr>
          <p:nvPr/>
        </p:nvPicPr>
        <p:blipFill>
          <a:blip r:embed="rId3"/>
          <a:stretch>
            <a:fillRect/>
          </a:stretch>
        </p:blipFill>
        <p:spPr>
          <a:xfrm>
            <a:off x="651696" y="2410474"/>
            <a:ext cx="7840606" cy="3676720"/>
          </a:xfrm>
          <a:prstGeom prst="rect">
            <a:avLst/>
          </a:prstGeom>
        </p:spPr>
      </p:pic>
    </p:spTree>
    <p:extLst>
      <p:ext uri="{BB962C8B-B14F-4D97-AF65-F5344CB8AC3E}">
        <p14:creationId xmlns:p14="http://schemas.microsoft.com/office/powerpoint/2010/main" val="105156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lstStyle/>
          <a:p>
            <a:r>
              <a:rPr lang="en-US" sz="2800" dirty="0"/>
              <a:t>Figure 3-2 Employee Supertype with Three Subtypes</a:t>
            </a:r>
          </a:p>
        </p:txBody>
      </p:sp>
      <p:sp>
        <p:nvSpPr>
          <p:cNvPr id="6" name="Text Placeholder 5"/>
          <p:cNvSpPr>
            <a:spLocks noGrp="1"/>
          </p:cNvSpPr>
          <p:nvPr>
            <p:ph type="body" idx="1"/>
          </p:nvPr>
        </p:nvSpPr>
        <p:spPr>
          <a:xfrm>
            <a:off x="457200" y="990601"/>
            <a:ext cx="8305800" cy="914400"/>
          </a:xfrm>
        </p:spPr>
        <p:txBody>
          <a:bodyPr/>
          <a:lstStyle/>
          <a:p>
            <a:pPr marL="0" indent="0" eaLnBrk="1" hangingPunct="1">
              <a:buNone/>
            </a:pPr>
            <a:r>
              <a:rPr lang="en-US" altLang="en-US" sz="2000" dirty="0">
                <a:solidFill>
                  <a:schemeClr val="bg2"/>
                </a:solidFill>
              </a:rPr>
              <a:t>All employee subtypes will inherit employee number, name, address, and date hired.  Each employee subtype will also have its own attributes</a:t>
            </a:r>
            <a:endParaRPr lang="en-US" sz="2000" dirty="0"/>
          </a:p>
        </p:txBody>
      </p:sp>
      <p:pic>
        <p:nvPicPr>
          <p:cNvPr id="5" name="Picture 4" descr="An E E R drawing shows employee super type with three subtypes. The drawing shows an EMPLOYEE super type with the following attributes. Employee number, Employee name, Address, Date hired.&#10;Three subtypes are defined for this super type with the following respective attributes. HOURLY EMPLOYEE: Hourly rate. SALARIED EMPLOYEE: Annual Salary and Stock Option. CONSULTANT, Contract Number and Billing Rate.&#10;">
            <a:extLst>
              <a:ext uri="{FF2B5EF4-FFF2-40B4-BE49-F238E27FC236}">
                <a16:creationId xmlns:a16="http://schemas.microsoft.com/office/drawing/2014/main" id="{75DD6279-3A5B-4687-A278-433AECAF6868}"/>
              </a:ext>
            </a:extLst>
          </p:cNvPr>
          <p:cNvPicPr>
            <a:picLocks noChangeAspect="1"/>
          </p:cNvPicPr>
          <p:nvPr/>
        </p:nvPicPr>
        <p:blipFill>
          <a:blip r:embed="rId3"/>
          <a:stretch>
            <a:fillRect/>
          </a:stretch>
        </p:blipFill>
        <p:spPr>
          <a:xfrm>
            <a:off x="838199" y="1828800"/>
            <a:ext cx="7662867" cy="4572000"/>
          </a:xfrm>
          <a:prstGeom prst="rect">
            <a:avLst/>
          </a:prstGeom>
        </p:spPr>
      </p:pic>
    </p:spTree>
    <p:extLst>
      <p:ext uri="{BB962C8B-B14F-4D97-AF65-F5344CB8AC3E}">
        <p14:creationId xmlns:p14="http://schemas.microsoft.com/office/powerpoint/2010/main" val="74497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304800"/>
            <a:ext cx="8534400" cy="1981200"/>
          </a:xfrm>
        </p:spPr>
        <p:txBody>
          <a:bodyPr/>
          <a:lstStyle/>
          <a:p>
            <a:pPr marL="0" indent="0">
              <a:buNone/>
            </a:pPr>
            <a:r>
              <a:rPr lang="en-US" altLang="en-US" dirty="0"/>
              <a:t>Faculty: Assuming we have three types of faculty</a:t>
            </a:r>
          </a:p>
          <a:p>
            <a:pPr lvl="1"/>
            <a:r>
              <a:rPr lang="en-US" altLang="en-US" sz="2400" dirty="0"/>
              <a:t>Professor: </a:t>
            </a:r>
            <a:r>
              <a:rPr lang="en-US" altLang="en-US" sz="2400" dirty="0" err="1"/>
              <a:t>HighestDegreeEarned</a:t>
            </a:r>
            <a:endParaRPr lang="en-US" altLang="en-US" sz="2400" dirty="0"/>
          </a:p>
          <a:p>
            <a:pPr lvl="1"/>
            <a:r>
              <a:rPr lang="en-US" altLang="en-US" sz="2400" dirty="0"/>
              <a:t>Lecturer: </a:t>
            </a:r>
            <a:r>
              <a:rPr lang="en-US" altLang="en-US" sz="2400" dirty="0" err="1"/>
              <a:t>ProfessionalExperience</a:t>
            </a:r>
            <a:endParaRPr lang="en-US" altLang="en-US" sz="2400" dirty="0"/>
          </a:p>
          <a:p>
            <a:pPr lvl="1"/>
            <a:r>
              <a:rPr lang="en-US" altLang="en-US" sz="2400" dirty="0" err="1"/>
              <a:t>GraduateAssistant</a:t>
            </a:r>
            <a:r>
              <a:rPr lang="en-US" altLang="en-US" sz="2400" dirty="0"/>
              <a:t>: Major</a:t>
            </a:r>
          </a:p>
        </p:txBody>
      </p:sp>
      <p:pic>
        <p:nvPicPr>
          <p:cNvPr id="3" name="Picture 2"/>
          <p:cNvPicPr>
            <a:picLocks noChangeAspect="1"/>
          </p:cNvPicPr>
          <p:nvPr/>
        </p:nvPicPr>
        <p:blipFill>
          <a:blip r:embed="rId3"/>
          <a:stretch>
            <a:fillRect/>
          </a:stretch>
        </p:blipFill>
        <p:spPr>
          <a:xfrm>
            <a:off x="1600200" y="2253343"/>
            <a:ext cx="6400800" cy="48979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79BA8-9EF4-434C-83FA-CE92DA2D9D4F}"/>
              </a:ext>
            </a:extLst>
          </p:cNvPr>
          <p:cNvSpPr>
            <a:spLocks noGrp="1"/>
          </p:cNvSpPr>
          <p:nvPr>
            <p:ph type="title"/>
          </p:nvPr>
        </p:nvSpPr>
        <p:spPr/>
        <p:txBody>
          <a:bodyPr/>
          <a:lstStyle/>
          <a:p>
            <a:r>
              <a:rPr lang="en-US" dirty="0"/>
              <a:t>Attribute Inheritance</a:t>
            </a:r>
          </a:p>
        </p:txBody>
      </p:sp>
      <p:sp>
        <p:nvSpPr>
          <p:cNvPr id="3" name="Content Placeholder 2">
            <a:extLst>
              <a:ext uri="{FF2B5EF4-FFF2-40B4-BE49-F238E27FC236}">
                <a16:creationId xmlns:a16="http://schemas.microsoft.com/office/drawing/2014/main" id="{532343CC-F47B-4717-A1F7-29310CC3F8F9}"/>
              </a:ext>
            </a:extLst>
          </p:cNvPr>
          <p:cNvSpPr>
            <a:spLocks noGrp="1"/>
          </p:cNvSpPr>
          <p:nvPr>
            <p:ph idx="1"/>
          </p:nvPr>
        </p:nvSpPr>
        <p:spPr/>
        <p:txBody>
          <a:bodyPr/>
          <a:lstStyle/>
          <a:p>
            <a:r>
              <a:rPr lang="en-US" dirty="0"/>
              <a:t>Subtype entities inherit values of all attributes of the supertype</a:t>
            </a:r>
          </a:p>
          <a:p>
            <a:r>
              <a:rPr lang="en-US" dirty="0"/>
              <a:t>An instance of a subtype is also an instance of the supertype</a:t>
            </a:r>
          </a:p>
          <a:p>
            <a:r>
              <a:rPr lang="en-US" dirty="0"/>
              <a:t>Example:</a:t>
            </a:r>
          </a:p>
          <a:p>
            <a:pPr lvl="1"/>
            <a:r>
              <a:rPr lang="en-US" dirty="0"/>
              <a:t>An hourly employee is also an employee with attributes: Employee Number, Employee Name, Address, Date Hired, and Hourly Rate.</a:t>
            </a:r>
          </a:p>
          <a:p>
            <a:endParaRPr lang="en-US" dirty="0"/>
          </a:p>
        </p:txBody>
      </p:sp>
    </p:spTree>
    <p:extLst>
      <p:ext uri="{BB962C8B-B14F-4D97-AF65-F5344CB8AC3E}">
        <p14:creationId xmlns:p14="http://schemas.microsoft.com/office/powerpoint/2010/main" val="269302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solidFill>
                  <a:srgbClr val="000000"/>
                </a:solidFill>
              </a:rPr>
              <a:t>Relationships and Subtypes</a:t>
            </a:r>
          </a:p>
        </p:txBody>
      </p:sp>
      <p:sp>
        <p:nvSpPr>
          <p:cNvPr id="25603" name="Rectangle 3"/>
          <p:cNvSpPr>
            <a:spLocks noGrp="1" noChangeArrowheads="1"/>
          </p:cNvSpPr>
          <p:nvPr>
            <p:ph type="body" idx="1"/>
          </p:nvPr>
        </p:nvSpPr>
        <p:spPr/>
        <p:txBody>
          <a:bodyPr/>
          <a:lstStyle/>
          <a:p>
            <a:r>
              <a:rPr lang="en-US" altLang="en-US">
                <a:solidFill>
                  <a:srgbClr val="000000"/>
                </a:solidFill>
              </a:rPr>
              <a:t>Relationships at the </a:t>
            </a:r>
            <a:r>
              <a:rPr lang="en-US" altLang="en-US" b="1" i="1">
                <a:solidFill>
                  <a:srgbClr val="000000"/>
                </a:solidFill>
              </a:rPr>
              <a:t>supertype</a:t>
            </a:r>
            <a:r>
              <a:rPr lang="en-US" altLang="en-US">
                <a:solidFill>
                  <a:srgbClr val="000000"/>
                </a:solidFill>
              </a:rPr>
              <a:t> level indicate that all subtypes will participate in the relationship</a:t>
            </a:r>
          </a:p>
          <a:p>
            <a:r>
              <a:rPr lang="en-US" altLang="en-US">
                <a:solidFill>
                  <a:srgbClr val="000000"/>
                </a:solidFill>
              </a:rPr>
              <a:t>The instances of a </a:t>
            </a:r>
            <a:r>
              <a:rPr lang="en-US" altLang="en-US" b="1" i="1">
                <a:solidFill>
                  <a:srgbClr val="000000"/>
                </a:solidFill>
              </a:rPr>
              <a:t>subtype</a:t>
            </a:r>
            <a:r>
              <a:rPr lang="en-US" altLang="en-US">
                <a:solidFill>
                  <a:srgbClr val="000000"/>
                </a:solidFill>
              </a:rPr>
              <a:t> may participate in a relationship unique to that subtype.  In this situation, the relationship is shown at the subtype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A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85800"/>
            <a:ext cx="7772400" cy="5334000"/>
          </a:xfrm>
          <a:prstGeom prst="rect">
            <a:avLst/>
          </a:prstGeom>
          <a:noFill/>
          <a:extLst>
            <a:ext uri="{909E8E84-426E-40DD-AFC4-6F175D3DCCD1}">
              <a14:hiddenFill xmlns:a14="http://schemas.microsoft.com/office/drawing/2010/main">
                <a:solidFill>
                  <a:srgbClr val="FFFFFF"/>
                </a:solidFill>
              </a14:hiddenFill>
            </a:ext>
          </a:extLst>
        </p:spPr>
      </p:pic>
      <p:sp>
        <p:nvSpPr>
          <p:cNvPr id="26627" name="Text Box 3"/>
          <p:cNvSpPr txBox="1">
            <a:spLocks noChangeArrowheads="1"/>
          </p:cNvSpPr>
          <p:nvPr/>
        </p:nvSpPr>
        <p:spPr bwMode="auto">
          <a:xfrm>
            <a:off x="381000" y="0"/>
            <a:ext cx="778770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dirty="0">
                <a:solidFill>
                  <a:srgbClr val="000000"/>
                </a:solidFill>
                <a:latin typeface="Arial" panose="020B0604020202020204" pitchFamily="34" charset="0"/>
              </a:rPr>
              <a:t>Figure 3-3 </a:t>
            </a:r>
            <a:r>
              <a:rPr lang="en-US" altLang="en-US" dirty="0" err="1">
                <a:solidFill>
                  <a:srgbClr val="000000"/>
                </a:solidFill>
                <a:latin typeface="Arial" panose="020B0604020202020204" pitchFamily="34" charset="0"/>
              </a:rPr>
              <a:t>Supertype</a:t>
            </a:r>
            <a:r>
              <a:rPr lang="en-US" altLang="en-US" dirty="0">
                <a:solidFill>
                  <a:srgbClr val="000000"/>
                </a:solidFill>
                <a:latin typeface="Arial" panose="020B0604020202020204" pitchFamily="34" charset="0"/>
              </a:rPr>
              <a:t>/subtype relationships in a hospital</a:t>
            </a:r>
          </a:p>
          <a:p>
            <a:pPr eaLnBrk="0" hangingPunct="0"/>
            <a:endParaRPr lang="en-US" altLang="en-US" dirty="0">
              <a:solidFill>
                <a:srgbClr val="000000"/>
              </a:solidFill>
              <a:latin typeface="Arial" panose="020B0604020202020204" pitchFamily="34" charset="0"/>
            </a:endParaRPr>
          </a:p>
        </p:txBody>
      </p:sp>
      <p:sp>
        <p:nvSpPr>
          <p:cNvPr id="26628" name="Text Box 4"/>
          <p:cNvSpPr txBox="1">
            <a:spLocks noChangeArrowheads="1"/>
          </p:cNvSpPr>
          <p:nvPr/>
        </p:nvSpPr>
        <p:spPr bwMode="auto">
          <a:xfrm>
            <a:off x="6934200" y="762000"/>
            <a:ext cx="1524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rgbClr val="990000"/>
                </a:solidFill>
              </a:rPr>
              <a:t>Both outpatients and resident patients are cared for by a responsible physician</a:t>
            </a:r>
          </a:p>
        </p:txBody>
      </p:sp>
      <p:sp>
        <p:nvSpPr>
          <p:cNvPr id="26629" name="Text Box 5"/>
          <p:cNvSpPr txBox="1">
            <a:spLocks noChangeArrowheads="1"/>
          </p:cNvSpPr>
          <p:nvPr/>
        </p:nvSpPr>
        <p:spPr bwMode="auto">
          <a:xfrm>
            <a:off x="4648200" y="3505200"/>
            <a:ext cx="335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solidFill>
                  <a:srgbClr val="990000"/>
                </a:solidFill>
              </a:rPr>
              <a:t>Only resident patients are assigned to a bed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ppt_x"/>
                                          </p:val>
                                        </p:tav>
                                        <p:tav tm="100000">
                                          <p:val>
                                            <p:strVal val="#ppt_x"/>
                                          </p:val>
                                        </p:tav>
                                      </p:tavLst>
                                    </p:anim>
                                    <p:anim calcmode="lin" valueType="num">
                                      <p:cBhvr additive="base">
                                        <p:cTn id="8" dur="500" fill="hold"/>
                                        <p:tgtEl>
                                          <p:spTgt spid="2662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9"/>
                                        </p:tgtEl>
                                        <p:attrNameLst>
                                          <p:attrName>style.visibility</p:attrName>
                                        </p:attrNameLst>
                                      </p:cBhvr>
                                      <p:to>
                                        <p:strVal val="visible"/>
                                      </p:to>
                                    </p:set>
                                    <p:anim calcmode="lin" valueType="num">
                                      <p:cBhvr additive="base">
                                        <p:cTn id="13" dur="500" fill="hold"/>
                                        <p:tgtEl>
                                          <p:spTgt spid="26629"/>
                                        </p:tgtEl>
                                        <p:attrNameLst>
                                          <p:attrName>ppt_x</p:attrName>
                                        </p:attrNameLst>
                                      </p:cBhvr>
                                      <p:tavLst>
                                        <p:tav tm="0">
                                          <p:val>
                                            <p:strVal val="#ppt_x"/>
                                          </p:val>
                                        </p:tav>
                                        <p:tav tm="100000">
                                          <p:val>
                                            <p:strVal val="#ppt_x"/>
                                          </p:val>
                                        </p:tav>
                                      </p:tavLst>
                                    </p:anim>
                                    <p:anim calcmode="lin" valueType="num">
                                      <p:cBhvr additive="base">
                                        <p:cTn id="14"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P spid="2662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solidFill>
                  <a:srgbClr val="000000"/>
                </a:solidFill>
              </a:rPr>
              <a:t>Generalization and Specialization</a:t>
            </a:r>
          </a:p>
        </p:txBody>
      </p:sp>
      <p:sp>
        <p:nvSpPr>
          <p:cNvPr id="27651" name="Rectangle 3"/>
          <p:cNvSpPr>
            <a:spLocks noGrp="1" noChangeArrowheads="1"/>
          </p:cNvSpPr>
          <p:nvPr>
            <p:ph type="body" idx="1"/>
          </p:nvPr>
        </p:nvSpPr>
        <p:spPr/>
        <p:txBody>
          <a:bodyPr/>
          <a:lstStyle/>
          <a:p>
            <a:r>
              <a:rPr lang="en-US" altLang="en-US" sz="3600" b="1" i="1" dirty="0">
                <a:solidFill>
                  <a:srgbClr val="000000"/>
                </a:solidFill>
              </a:rPr>
              <a:t>Generalization:</a:t>
            </a:r>
            <a:r>
              <a:rPr lang="en-US" altLang="en-US" dirty="0">
                <a:solidFill>
                  <a:srgbClr val="000000"/>
                </a:solidFill>
              </a:rPr>
              <a:t> The process of defining a more general entity type from a set of more specialized entity types. BOTTOM-UP</a:t>
            </a:r>
          </a:p>
          <a:p>
            <a:r>
              <a:rPr lang="en-US" altLang="en-US" sz="3600" b="1" i="1" dirty="0">
                <a:solidFill>
                  <a:srgbClr val="000000"/>
                </a:solidFill>
              </a:rPr>
              <a:t>Specialization:</a:t>
            </a:r>
            <a:r>
              <a:rPr lang="en-US" altLang="en-US" dirty="0">
                <a:solidFill>
                  <a:srgbClr val="000000"/>
                </a:solidFill>
              </a:rPr>
              <a:t> The process of defining one or more subtypes of the </a:t>
            </a:r>
            <a:r>
              <a:rPr lang="en-US" altLang="en-US" dirty="0" err="1">
                <a:solidFill>
                  <a:srgbClr val="000000"/>
                </a:solidFill>
              </a:rPr>
              <a:t>supertype</a:t>
            </a:r>
            <a:r>
              <a:rPr lang="en-US" altLang="en-US" dirty="0">
                <a:solidFill>
                  <a:srgbClr val="000000"/>
                </a:solidFill>
              </a:rPr>
              <a:t> and forming </a:t>
            </a:r>
            <a:r>
              <a:rPr lang="en-US" altLang="en-US" dirty="0" err="1">
                <a:solidFill>
                  <a:srgbClr val="000000"/>
                </a:solidFill>
              </a:rPr>
              <a:t>supertype</a:t>
            </a:r>
            <a:r>
              <a:rPr lang="en-US" altLang="en-US" dirty="0">
                <a:solidFill>
                  <a:srgbClr val="000000"/>
                </a:solidFill>
              </a:rPr>
              <a:t>/subtype relationships. TOP-DOWN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subTnLst>
                                    <p:animClr clrSpc="rgb" dir="cw">
                                      <p:cBhvr override="childStyle">
                                        <p:cTn dur="1" fill="hold" display="0" masterRel="nextClick" afterEffect="1"/>
                                        <p:tgtEl>
                                          <p:spTgt spid="27651">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ox(in)">
                                      <p:cBhvr>
                                        <p:cTn id="12" dur="500"/>
                                        <p:tgtEl>
                                          <p:spTgt spid="27651">
                                            <p:txEl>
                                              <p:pRg st="1" end="1"/>
                                            </p:txEl>
                                          </p:spTgt>
                                        </p:tgtEl>
                                      </p:cBhvr>
                                    </p:animEffect>
                                  </p:childTnLst>
                                  <p:subTnLst>
                                    <p:animClr clrSpc="rgb" dir="cw">
                                      <p:cBhvr override="childStyle">
                                        <p:cTn dur="1" fill="hold" display="0" masterRel="nextClick" afterEffect="1"/>
                                        <p:tgtEl>
                                          <p:spTgt spid="27651">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3-4 Example of Generalization </a:t>
            </a:r>
            <a:r>
              <a:rPr lang="en-US" sz="2000" b="0" dirty="0"/>
              <a:t>(1 of 2)</a:t>
            </a:r>
          </a:p>
        </p:txBody>
      </p:sp>
      <p:sp>
        <p:nvSpPr>
          <p:cNvPr id="4" name="Text Placeholder 3"/>
          <p:cNvSpPr>
            <a:spLocks noGrp="1"/>
          </p:cNvSpPr>
          <p:nvPr>
            <p:ph type="body" idx="1"/>
          </p:nvPr>
        </p:nvSpPr>
        <p:spPr>
          <a:xfrm>
            <a:off x="457200" y="1600201"/>
            <a:ext cx="8229600" cy="761999"/>
          </a:xfrm>
        </p:spPr>
        <p:txBody>
          <a:bodyPr/>
          <a:lstStyle/>
          <a:p>
            <a:pPr marL="0" indent="0">
              <a:buNone/>
            </a:pPr>
            <a:r>
              <a:rPr lang="en-US" altLang="en-US" sz="2000" dirty="0">
                <a:solidFill>
                  <a:schemeClr val="bg2"/>
                </a:solidFill>
              </a:rPr>
              <a:t>a) Initially we may model three entity types: CAR, TRUCK, and MOTORCYCLE</a:t>
            </a:r>
          </a:p>
          <a:p>
            <a:pPr marL="0" indent="0">
              <a:buNone/>
            </a:pPr>
            <a:r>
              <a:rPr lang="en-US" altLang="en-US" sz="2000" dirty="0">
                <a:solidFill>
                  <a:schemeClr val="bg2"/>
                </a:solidFill>
              </a:rPr>
              <a:t>All these types of vehicles have common attributes</a:t>
            </a:r>
            <a:endParaRPr lang="en-US" sz="2000" dirty="0"/>
          </a:p>
        </p:txBody>
      </p:sp>
      <p:pic>
        <p:nvPicPr>
          <p:cNvPr id="5" name="Picture 4" descr="An E E R drawing shows an example of generalization. The figure shows three distinct entity types and their attributes as follows.&#10;CAR, Vehicle I D, Price, Engine displacement, Vehicle Name, left parenthesis Make, Model right parenthesis, Number of Passengers. TRUCK, Vehicle I D, Price, Engine displacement, Vehicle Name left parenthesis Make, Model right parenthesis, Capacity, Cab Type.&#10;MOTORCYCLE, Vehicle I D, Price, Engine displacement, Vehicle Name left parenthesis Make, Model right parenthesis.&#10;">
            <a:extLst>
              <a:ext uri="{FF2B5EF4-FFF2-40B4-BE49-F238E27FC236}">
                <a16:creationId xmlns:a16="http://schemas.microsoft.com/office/drawing/2014/main" id="{9E77F7C3-B18A-4062-A6AC-DF75F9D79E8E}"/>
              </a:ext>
            </a:extLst>
          </p:cNvPr>
          <p:cNvPicPr>
            <a:picLocks noChangeAspect="1"/>
          </p:cNvPicPr>
          <p:nvPr/>
        </p:nvPicPr>
        <p:blipFill>
          <a:blip r:embed="rId3"/>
          <a:stretch>
            <a:fillRect/>
          </a:stretch>
        </p:blipFill>
        <p:spPr>
          <a:xfrm>
            <a:off x="570765" y="2765896"/>
            <a:ext cx="8021133" cy="3438408"/>
          </a:xfrm>
          <a:prstGeom prst="rect">
            <a:avLst/>
          </a:prstGeom>
        </p:spPr>
      </p:pic>
    </p:spTree>
    <p:extLst>
      <p:ext uri="{BB962C8B-B14F-4D97-AF65-F5344CB8AC3E}">
        <p14:creationId xmlns:p14="http://schemas.microsoft.com/office/powerpoint/2010/main" val="295966790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3403</TotalTime>
  <Words>1626</Words>
  <Application>Microsoft Office PowerPoint</Application>
  <PresentationFormat>On-screen Show (4:3)</PresentationFormat>
  <Paragraphs>121</Paragraphs>
  <Slides>23</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Noto Sans Symbols</vt:lpstr>
      <vt:lpstr>新細明體</vt:lpstr>
      <vt:lpstr>Arial</vt:lpstr>
      <vt:lpstr>Tahoma</vt:lpstr>
      <vt:lpstr>Times New Roman</vt:lpstr>
      <vt:lpstr>Verdana</vt:lpstr>
      <vt:lpstr>Default Design</vt:lpstr>
      <vt:lpstr>508 Lecture</vt:lpstr>
      <vt:lpstr>Enhanced Entity-Relationship Modeling</vt:lpstr>
      <vt:lpstr>Supertypes and Subtypes</vt:lpstr>
      <vt:lpstr>Figure 3-2 Employee Supertype with Three Subtypes</vt:lpstr>
      <vt:lpstr>PowerPoint Presentation</vt:lpstr>
      <vt:lpstr>Attribute Inheritance</vt:lpstr>
      <vt:lpstr>Relationships and Subtypes</vt:lpstr>
      <vt:lpstr>PowerPoint Presentation</vt:lpstr>
      <vt:lpstr>Generalization and Specialization</vt:lpstr>
      <vt:lpstr>Figure 3-4 Example of Generalization (1 of 2)</vt:lpstr>
      <vt:lpstr>Figure 3-4 Example of Generalization (2 of 2)</vt:lpstr>
      <vt:lpstr>From resident student, out-of-state student and foreign student to Student with 3 subtypes</vt:lpstr>
      <vt:lpstr>Student Super/Sub types</vt:lpstr>
      <vt:lpstr>PowerPoint Presentation</vt:lpstr>
      <vt:lpstr>Figure 3-5 Example of Specialization (2 of 2)</vt:lpstr>
      <vt:lpstr>Student: StudentID, Name, Address,Email, YearsInState, StateResidency, VisaType, VisaNumber, ExpirationDate</vt:lpstr>
      <vt:lpstr>Student Super/Sub types</vt:lpstr>
      <vt:lpstr>Modified Assignment 1, Part 1</vt:lpstr>
      <vt:lpstr>Constraints in Supertype/Subtype Relationships</vt:lpstr>
      <vt:lpstr>Figure 3-6 Examples of Completeness Constraints (1 of 2)</vt:lpstr>
      <vt:lpstr>Figure 3-6 Examples of Completeness Constraints (2 of 2)</vt:lpstr>
      <vt:lpstr>Constraints in Supertype/Subtype Relationships (1 of 2)</vt:lpstr>
      <vt:lpstr>Figure 3-7 Examples of Disjointness Constraints (1 of 2)</vt:lpstr>
      <vt:lpstr>Figure 3-7 Examples of Disjointness Constraints (2 of 2)</vt:lpstr>
    </vt:vector>
  </TitlesOfParts>
  <Company>sfsu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Entity-Relationship Modeling</dc:title>
  <dc:creator>cob</dc:creator>
  <cp:lastModifiedBy>David D Chao</cp:lastModifiedBy>
  <cp:revision>43</cp:revision>
  <dcterms:created xsi:type="dcterms:W3CDTF">2004-09-06T17:03:15Z</dcterms:created>
  <dcterms:modified xsi:type="dcterms:W3CDTF">2023-09-11T06:46:32Z</dcterms:modified>
</cp:coreProperties>
</file>