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5"/>
  </p:notesMasterIdLst>
  <p:sldIdLst>
    <p:sldId id="256" r:id="rId3"/>
    <p:sldId id="324" r:id="rId4"/>
    <p:sldId id="327" r:id="rId5"/>
    <p:sldId id="259" r:id="rId6"/>
    <p:sldId id="265" r:id="rId7"/>
    <p:sldId id="300" r:id="rId8"/>
    <p:sldId id="303" r:id="rId9"/>
    <p:sldId id="304" r:id="rId10"/>
    <p:sldId id="305" r:id="rId11"/>
    <p:sldId id="268" r:id="rId12"/>
    <p:sldId id="269" r:id="rId13"/>
    <p:sldId id="270" r:id="rId14"/>
    <p:sldId id="278" r:id="rId15"/>
    <p:sldId id="279" r:id="rId16"/>
    <p:sldId id="307" r:id="rId17"/>
    <p:sldId id="306" r:id="rId18"/>
    <p:sldId id="310" r:id="rId19"/>
    <p:sldId id="328" r:id="rId20"/>
    <p:sldId id="290" r:id="rId21"/>
    <p:sldId id="291" r:id="rId22"/>
    <p:sldId id="329" r:id="rId23"/>
    <p:sldId id="293" r:id="rId24"/>
    <p:sldId id="313" r:id="rId25"/>
    <p:sldId id="378" r:id="rId26"/>
    <p:sldId id="379" r:id="rId27"/>
    <p:sldId id="331" r:id="rId28"/>
    <p:sldId id="332" r:id="rId29"/>
    <p:sldId id="333" r:id="rId30"/>
    <p:sldId id="330" r:id="rId31"/>
    <p:sldId id="336" r:id="rId32"/>
    <p:sldId id="334" r:id="rId33"/>
    <p:sldId id="335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78" autoAdjust="0"/>
    <p:restoredTop sz="93175" autoAdjust="0"/>
  </p:normalViewPr>
  <p:slideViewPr>
    <p:cSldViewPr>
      <p:cViewPr varScale="1">
        <p:scale>
          <a:sx n="61" d="100"/>
          <a:sy n="61" d="100"/>
        </p:scale>
        <p:origin x="146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0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13C549-606C-4548-A1AA-A4FB25EEAD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448A68-54EE-412B-A6EC-AC41EFECFD32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395C0F-67DC-4338-82B7-6C194C7C9CD3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9DAA38-1333-4153-B515-36DAEA9FAEF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F45ECA-48AB-47A4-B86D-FFFD8BF35B62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FB128F-4EC2-4204-B985-B426571E7568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62AE0C-BCB5-4CC5-B6AE-172F5150577E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74F2AF-B1B5-4A60-BC81-738320E51F30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FDEB7-45BA-4234-8DF0-1AD3B3BD7BC0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FFE161-F4D5-4BD0-A745-CE5E2F3658AB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F91CA3-53CA-4EAE-90AC-170DAEA4BDDB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6EBE0D-B085-41CA-A27B-6B97C3C323C2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AE0744-C607-4000-8372-E02E2503665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0ABA449B-20AD-4A66-89EA-E64F1DA046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324D532-C8D7-4E1E-92B9-B600AB0CAFD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183C2916-1674-46BA-A099-E193C160EE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4BBA4B31-1F4D-4D11-8F59-43F251C348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DBB231-E830-4334-929A-DC364474FDD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511764-C529-4E5D-9D68-D1EF5A5B5352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04F11B-0D92-4A7E-8455-6C1DC95D3D3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A49746-C1F6-4849-B35E-6BD55163F7C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CE4E50-089F-4D37-A0C9-19649D07412F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6D55D5-4087-41B7-9E5F-D5E5F2CD43CC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56731-A64A-4A4D-BAF6-CADB00811FBE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5BF22-0C00-494C-8889-EAB3604C8D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584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5FC5D-A000-4997-949E-8DA08C5B0E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1449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53D63-680F-4991-9143-22E5963ECB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1223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CEE117-AC12-4339-8E92-65D71E44BF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138E54-1529-42F3-9395-4A75E3249F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12E0C4-E404-417E-BD24-73D2DD032C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5C47A-1A3D-46ED-84D7-515BB134EE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053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002743-35CB-48A3-BB40-F5DDB0BBEA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88790A-011B-4016-9D47-2EBCDA6553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C8080E-4000-4FFF-A60E-45A7263139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CD7A4-E1BF-458C-A50F-65E7BDECAE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5123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A89E65-58A0-48A2-A2AD-CDDF846DB7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80A8EC-F148-4258-AA63-C764ABFB5E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F5A3C1-0FBB-4DD0-9496-D8A3398A0C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7B880-3AA5-46BA-A1DF-8D44F600FF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4379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719F56-2B18-4D68-80D2-3ACC77B450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61E4DE-D94B-4C47-A447-49AD358FD3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0BE403-2855-4365-9F1E-7AD558A401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940A1-BD87-41D2-85A8-D5BB4A0BF3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30649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118DB2F-FAA7-4D5E-9633-FEC8C5A6E0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49F299B-5D0D-40D3-96E1-D87219AB8F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610FF31-1D99-4B90-97F2-8E835D3DF9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820AE-2724-421E-9FFC-3867C8CA09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7642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1B43579-3D6D-461A-9B70-133F869546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61D7579-1ED0-4E21-9AEC-63CFBA12A7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C826561-CF36-4E21-B7ED-4AD9C4AA5C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F4F42-3997-4A42-ABFA-5ED5543AF8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95732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10DFF7D-BAA0-473D-9A66-100C5172D8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4A363F1-EBC8-4146-8BEE-99868530D1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053DD26-16E3-405D-AEB2-01917B715A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B5076-69D1-45FB-AB5F-6A584277A0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41191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99C1FC-5264-4324-A546-0D21347E6F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F8C7FF-B8CE-4368-98FD-583C395F48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7AE696-CA37-4EF5-8BE6-98B76AD31C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CCDC5-4B4C-4F0E-ABCE-B5B6A9E32E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834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EE48B-D6BB-4B36-8761-6036DE28C3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37640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8E48A6-732F-4675-8E73-23109BDA80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F5523E-7258-4753-A9C5-C5A35190BC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1261FD-C82C-4310-88D1-1E79C0074F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2593F-322B-4367-A4DC-F55C3029D4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87143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7484A0-9718-42F1-9B00-F7C8BC175D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937167-A507-4254-BBD3-4955D72237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068066-8322-489E-A570-B745BF035D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E9733-CD56-4807-AEB8-D991091281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81038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1CD84E-12F0-4819-AB25-F454E69489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7DBFC1-7B72-4B9C-A2C6-8AFE02888B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DE61E4-7C33-4E3D-A38A-7E9FF21F49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6A815-55A5-45EA-B3BE-E7AB61BB5D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5850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66199-0CC5-4339-BA8F-7B1BE94539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977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00759-9952-4D81-B1AC-65A853576E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5963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ACB68-E4F3-4927-BCA2-03D5DFAB22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1545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90882-AF10-4462-9E9B-57B2380A17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0550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A6F6F-1FF9-4844-B8B8-E860EE7914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007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5DA0C-8F31-46D8-9DA5-F37628BE42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1884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96F59-DB6B-4655-8EB6-577B857C14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131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93614A-05BE-4339-9689-28079CEA715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C5A85A1-0A42-44B7-BB80-B3EF2AF690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1164E73-D2BD-426B-B40D-1FC6E176EC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311E2C3-C19D-435F-A476-8E0630716FF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5538F09-C0B3-4B5F-9E15-7F74E23A5CE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58FD539-2691-408C-A687-19B69C9E992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50FA17D-AF45-4742-86AC-F6E8DA6E97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1112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8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/>
              <a:t>File Organizations and Indexes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en-US" sz="3200"/>
              <a:t>ISYS 464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143000" y="2133600"/>
            <a:ext cx="1143000" cy="2286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1143000" y="2362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1143000" y="2667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1143000" y="2971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1143000" y="3276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1143000" y="3581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1143000" y="3886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1143000" y="4191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343400" y="533400"/>
            <a:ext cx="1676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4343400" y="838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4343400" y="1295400"/>
            <a:ext cx="1676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4343400" y="1600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4343400" y="2057400"/>
            <a:ext cx="1676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343400" y="2362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4343400" y="2819400"/>
            <a:ext cx="1676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4343400" y="3124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4343400" y="3657600"/>
            <a:ext cx="1676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4343400" y="3962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343400" y="4495800"/>
            <a:ext cx="1676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4343400" y="48006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343400" y="5257800"/>
            <a:ext cx="1676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4343400" y="55626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343400" y="6019800"/>
            <a:ext cx="1676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>
            <a:off x="4343400" y="63246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4267200" y="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Disk blocks</a:t>
            </a:r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914400" y="1524000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Block Address</a:t>
            </a:r>
          </a:p>
        </p:txBody>
      </p:sp>
      <p:sp>
        <p:nvSpPr>
          <p:cNvPr id="14366" name="Freeform 30"/>
          <p:cNvSpPr>
            <a:spLocks/>
          </p:cNvSpPr>
          <p:nvPr/>
        </p:nvSpPr>
        <p:spPr bwMode="auto">
          <a:xfrm>
            <a:off x="2209800" y="762000"/>
            <a:ext cx="2133600" cy="1447800"/>
          </a:xfrm>
          <a:custGeom>
            <a:avLst/>
            <a:gdLst>
              <a:gd name="T0" fmla="*/ 0 w 1344"/>
              <a:gd name="T1" fmla="*/ 912 h 912"/>
              <a:gd name="T2" fmla="*/ 1344 w 1344"/>
              <a:gd name="T3" fmla="*/ 0 h 9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344" h="912">
                <a:moveTo>
                  <a:pt x="0" y="912"/>
                </a:moveTo>
                <a:cubicBezTo>
                  <a:pt x="560" y="532"/>
                  <a:pt x="1120" y="152"/>
                  <a:pt x="134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7" name="Freeform 31"/>
          <p:cNvSpPr>
            <a:spLocks/>
          </p:cNvSpPr>
          <p:nvPr/>
        </p:nvSpPr>
        <p:spPr bwMode="auto">
          <a:xfrm>
            <a:off x="2133600" y="1447800"/>
            <a:ext cx="2209800" cy="1066800"/>
          </a:xfrm>
          <a:custGeom>
            <a:avLst/>
            <a:gdLst>
              <a:gd name="T0" fmla="*/ 0 w 1392"/>
              <a:gd name="T1" fmla="*/ 672 h 672"/>
              <a:gd name="T2" fmla="*/ 1392 w 1392"/>
              <a:gd name="T3" fmla="*/ 0 h 67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392" h="672">
                <a:moveTo>
                  <a:pt x="0" y="672"/>
                </a:moveTo>
                <a:cubicBezTo>
                  <a:pt x="580" y="392"/>
                  <a:pt x="1160" y="112"/>
                  <a:pt x="139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8" name="Freeform 32"/>
          <p:cNvSpPr>
            <a:spLocks/>
          </p:cNvSpPr>
          <p:nvPr/>
        </p:nvSpPr>
        <p:spPr bwMode="auto">
          <a:xfrm>
            <a:off x="2133600" y="4267200"/>
            <a:ext cx="2565400" cy="2209800"/>
          </a:xfrm>
          <a:custGeom>
            <a:avLst/>
            <a:gdLst>
              <a:gd name="T0" fmla="*/ 0 w 1616"/>
              <a:gd name="T1" fmla="*/ 0 h 1392"/>
              <a:gd name="T2" fmla="*/ 1392 w 1616"/>
              <a:gd name="T3" fmla="*/ 1200 h 1392"/>
              <a:gd name="T4" fmla="*/ 1344 w 1616"/>
              <a:gd name="T5" fmla="*/ 1152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16" h="1392">
                <a:moveTo>
                  <a:pt x="0" y="0"/>
                </a:moveTo>
                <a:cubicBezTo>
                  <a:pt x="584" y="504"/>
                  <a:pt x="1168" y="1008"/>
                  <a:pt x="1392" y="1200"/>
                </a:cubicBezTo>
                <a:cubicBezTo>
                  <a:pt x="1616" y="1392"/>
                  <a:pt x="1480" y="1272"/>
                  <a:pt x="1344" y="11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3962400" y="609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3962400" y="13716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14371" name="Rectangle 35"/>
          <p:cNvSpPr>
            <a:spLocks noChangeArrowheads="1"/>
          </p:cNvSpPr>
          <p:nvPr/>
        </p:nvSpPr>
        <p:spPr bwMode="auto">
          <a:xfrm>
            <a:off x="3962400" y="2057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2</a:t>
            </a:r>
          </a:p>
        </p:txBody>
      </p:sp>
      <p:sp>
        <p:nvSpPr>
          <p:cNvPr id="14372" name="Rectangle 36"/>
          <p:cNvSpPr>
            <a:spLocks noChangeArrowheads="1"/>
          </p:cNvSpPr>
          <p:nvPr/>
        </p:nvSpPr>
        <p:spPr bwMode="auto">
          <a:xfrm flipH="1">
            <a:off x="3962400" y="2743200"/>
            <a:ext cx="365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3</a:t>
            </a:r>
          </a:p>
        </p:txBody>
      </p:sp>
      <p:sp>
        <p:nvSpPr>
          <p:cNvPr id="14373" name="Rectangle 37"/>
          <p:cNvSpPr>
            <a:spLocks noChangeArrowheads="1"/>
          </p:cNvSpPr>
          <p:nvPr/>
        </p:nvSpPr>
        <p:spPr bwMode="auto">
          <a:xfrm>
            <a:off x="3962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4</a:t>
            </a:r>
          </a:p>
        </p:txBody>
      </p:sp>
      <p:sp>
        <p:nvSpPr>
          <p:cNvPr id="14374" name="Rectangle 38"/>
          <p:cNvSpPr>
            <a:spLocks noChangeArrowheads="1"/>
          </p:cNvSpPr>
          <p:nvPr/>
        </p:nvSpPr>
        <p:spPr bwMode="auto">
          <a:xfrm>
            <a:off x="3962400" y="4495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5</a:t>
            </a:r>
          </a:p>
        </p:txBody>
      </p:sp>
      <p:sp>
        <p:nvSpPr>
          <p:cNvPr id="14375" name="Rectangle 39"/>
          <p:cNvSpPr>
            <a:spLocks noChangeArrowheads="1"/>
          </p:cNvSpPr>
          <p:nvPr/>
        </p:nvSpPr>
        <p:spPr bwMode="auto">
          <a:xfrm>
            <a:off x="3962400" y="5257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6</a:t>
            </a:r>
          </a:p>
        </p:txBody>
      </p:sp>
      <p:sp>
        <p:nvSpPr>
          <p:cNvPr id="14376" name="Rectangle 40"/>
          <p:cNvSpPr>
            <a:spLocks noChangeArrowheads="1"/>
          </p:cNvSpPr>
          <p:nvPr/>
        </p:nvSpPr>
        <p:spPr bwMode="auto">
          <a:xfrm>
            <a:off x="3962400" y="6019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7</a:t>
            </a:r>
          </a:p>
        </p:txBody>
      </p:sp>
      <p:sp>
        <p:nvSpPr>
          <p:cNvPr id="14377" name="Text Box 41"/>
          <p:cNvSpPr txBox="1">
            <a:spLocks noChangeArrowheads="1"/>
          </p:cNvSpPr>
          <p:nvPr/>
        </p:nvSpPr>
        <p:spPr bwMode="auto">
          <a:xfrm>
            <a:off x="838200" y="2057400"/>
            <a:ext cx="22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0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838200" y="2362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1</a:t>
            </a:r>
          </a:p>
        </p:txBody>
      </p:sp>
      <p:sp>
        <p:nvSpPr>
          <p:cNvPr id="14379" name="Rectangle 43"/>
          <p:cNvSpPr>
            <a:spLocks noChangeArrowheads="1"/>
          </p:cNvSpPr>
          <p:nvPr/>
        </p:nvSpPr>
        <p:spPr bwMode="auto">
          <a:xfrm>
            <a:off x="838200" y="2667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2</a:t>
            </a:r>
          </a:p>
        </p:txBody>
      </p:sp>
      <p:sp>
        <p:nvSpPr>
          <p:cNvPr id="14380" name="Rectangle 44"/>
          <p:cNvSpPr>
            <a:spLocks noChangeArrowheads="1"/>
          </p:cNvSpPr>
          <p:nvPr/>
        </p:nvSpPr>
        <p:spPr bwMode="auto">
          <a:xfrm>
            <a:off x="838200" y="2895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3</a:t>
            </a:r>
          </a:p>
        </p:txBody>
      </p:sp>
      <p:sp>
        <p:nvSpPr>
          <p:cNvPr id="14381" name="Rectangle 45"/>
          <p:cNvSpPr>
            <a:spLocks noChangeArrowheads="1"/>
          </p:cNvSpPr>
          <p:nvPr/>
        </p:nvSpPr>
        <p:spPr bwMode="auto">
          <a:xfrm>
            <a:off x="838200" y="3276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4</a:t>
            </a:r>
          </a:p>
        </p:txBody>
      </p:sp>
      <p:sp>
        <p:nvSpPr>
          <p:cNvPr id="14382" name="Rectangle 46"/>
          <p:cNvSpPr>
            <a:spLocks noChangeArrowheads="1"/>
          </p:cNvSpPr>
          <p:nvPr/>
        </p:nvSpPr>
        <p:spPr bwMode="auto">
          <a:xfrm>
            <a:off x="838200" y="3581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5</a:t>
            </a:r>
          </a:p>
        </p:txBody>
      </p:sp>
      <p:sp>
        <p:nvSpPr>
          <p:cNvPr id="14383" name="Rectangle 47"/>
          <p:cNvSpPr>
            <a:spLocks noChangeArrowheads="1"/>
          </p:cNvSpPr>
          <p:nvPr/>
        </p:nvSpPr>
        <p:spPr bwMode="auto">
          <a:xfrm>
            <a:off x="838200" y="3886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6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8382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7</a:t>
            </a:r>
          </a:p>
        </p:txBody>
      </p:sp>
      <p:sp>
        <p:nvSpPr>
          <p:cNvPr id="14385" name="Text Box 49"/>
          <p:cNvSpPr txBox="1">
            <a:spLocks noChangeArrowheads="1"/>
          </p:cNvSpPr>
          <p:nvPr/>
        </p:nvSpPr>
        <p:spPr bwMode="auto">
          <a:xfrm>
            <a:off x="228600" y="5257800"/>
            <a:ext cx="3733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H(K) -&gt; Block number</a:t>
            </a:r>
          </a:p>
          <a:p>
            <a:pPr>
              <a:spcBef>
                <a:spcPct val="50000"/>
              </a:spcBef>
            </a:pPr>
            <a:r>
              <a:rPr lang="en-US" altLang="en-US" sz="2000"/>
              <a:t>Block address: Physical address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Hash File Example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8 blocks, each block holds 2 records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Hash function: Key Mod 8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Record keys: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Key = 1821, Key Mod 8 = 5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7115, 	3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2428,	4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4750,	6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1620, 	4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4692,	4  ***** block four is full and unable to take this record</a:t>
            </a:r>
          </a:p>
          <a:p>
            <a:pPr lvl="1">
              <a:lnSpc>
                <a:spcPct val="90000"/>
              </a:lnSpc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Collision Resolution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Collision: When a record’s home block is full.</a:t>
            </a:r>
          </a:p>
          <a:p>
            <a:r>
              <a:rPr lang="en-US" altLang="en-US" dirty="0"/>
              <a:t>Open addressing (linear probing): Place the record in the first available block.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Index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 data structure that allows the DBMS to locate particular records in a file more quickly.</a:t>
            </a:r>
            <a:endParaRPr lang="en-US" altLang="zh-TW" dirty="0">
              <a:ea typeface="新細明體" charset="-120"/>
            </a:endParaRPr>
          </a:p>
          <a:p>
            <a:pPr lvl="1"/>
            <a:r>
              <a:rPr lang="en-US" altLang="zh-TW" dirty="0">
                <a:ea typeface="新細明體" charset="-120"/>
              </a:rPr>
              <a:t>Direct access</a:t>
            </a:r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696200" cy="533400"/>
          </a:xfrm>
        </p:spPr>
        <p:txBody>
          <a:bodyPr/>
          <a:lstStyle/>
          <a:p>
            <a:r>
              <a:rPr lang="en-US" altLang="en-US" sz="3600"/>
              <a:t>Types of Index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848600" cy="3352800"/>
          </a:xfrm>
        </p:spPr>
        <p:txBody>
          <a:bodyPr/>
          <a:lstStyle/>
          <a:p>
            <a:r>
              <a:rPr lang="en-US" altLang="en-US" dirty="0"/>
              <a:t>Primary index: </a:t>
            </a:r>
            <a:r>
              <a:rPr lang="en-US" altLang="zh-TW" dirty="0">
                <a:ea typeface="新細明體" charset="-120"/>
              </a:rPr>
              <a:t>Index on the primary key field- keep track the physical address of every record.</a:t>
            </a:r>
          </a:p>
          <a:p>
            <a:pPr lvl="1"/>
            <a:r>
              <a:rPr lang="en-US" altLang="en-US" dirty="0" err="1"/>
              <a:t>KeyField</a:t>
            </a:r>
            <a:r>
              <a:rPr lang="en-US" altLang="en-US" dirty="0"/>
              <a:t> + </a:t>
            </a:r>
            <a:r>
              <a:rPr lang="en-US" altLang="en-US" dirty="0" err="1"/>
              <a:t>RecordPointer</a:t>
            </a:r>
            <a:endParaRPr lang="en-US" altLang="en-US" dirty="0"/>
          </a:p>
          <a:p>
            <a:pPr lvl="1"/>
            <a:r>
              <a:rPr lang="en-US" altLang="en-US" dirty="0"/>
              <a:t>Index is a file ordered according to the indexing field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Secondary index: Index on a </a:t>
            </a:r>
            <a:r>
              <a:rPr lang="en-US" altLang="zh-TW" dirty="0">
                <a:ea typeface="新細明體" charset="-120"/>
              </a:rPr>
              <a:t>non-key field.</a:t>
            </a:r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01000" cy="889337"/>
          </a:xfrm>
        </p:spPr>
        <p:txBody>
          <a:bodyPr/>
          <a:lstStyle/>
          <a:p>
            <a:r>
              <a:rPr lang="en-US" altLang="en-US" sz="3200" dirty="0"/>
              <a:t>Primary Index on Non Ordered Sequential File</a:t>
            </a:r>
          </a:p>
        </p:txBody>
      </p:sp>
      <p:sp>
        <p:nvSpPr>
          <p:cNvPr id="105508" name="Rectangle 36"/>
          <p:cNvSpPr>
            <a:spLocks noChangeArrowheads="1"/>
          </p:cNvSpPr>
          <p:nvPr/>
        </p:nvSpPr>
        <p:spPr bwMode="auto">
          <a:xfrm>
            <a:off x="94663" y="5211401"/>
            <a:ext cx="904933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Note 1: The number of index entries equals the number of records.</a:t>
            </a:r>
          </a:p>
          <a:p>
            <a:pPr>
              <a:spcBef>
                <a:spcPct val="50000"/>
              </a:spcBef>
            </a:pPr>
            <a:r>
              <a:rPr lang="en-US" altLang="zh-TW" b="1" dirty="0">
                <a:ea typeface="新細明體" charset="-120"/>
              </a:rPr>
              <a:t>Note 2: Pointer is the physical address of the data block on the disk</a:t>
            </a:r>
            <a:r>
              <a:rPr lang="en-US" altLang="zh-TW" dirty="0">
                <a:ea typeface="新細明體" charset="-120"/>
              </a:rPr>
              <a:t>.</a:t>
            </a:r>
            <a:endParaRPr lang="en-US" alt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B2A0C94-F3DB-4C95-9A6D-E4131CA80D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1670946"/>
            <a:ext cx="4465825" cy="3434453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31595"/>
            <a:ext cx="7924800" cy="1143000"/>
          </a:xfrm>
        </p:spPr>
        <p:txBody>
          <a:bodyPr/>
          <a:lstStyle/>
          <a:p>
            <a:r>
              <a:rPr lang="en-US" altLang="en-US" sz="3600" dirty="0"/>
              <a:t>Primary index on a sequential file that is </a:t>
            </a:r>
            <a:r>
              <a:rPr lang="en-US" altLang="en-US" sz="4000" dirty="0"/>
              <a:t>ordered by the key field</a:t>
            </a:r>
          </a:p>
        </p:txBody>
      </p:sp>
      <p:sp>
        <p:nvSpPr>
          <p:cNvPr id="103458" name="Text Box 34"/>
          <p:cNvSpPr txBox="1">
            <a:spLocks noChangeArrowheads="1"/>
          </p:cNvSpPr>
          <p:nvPr/>
        </p:nvSpPr>
        <p:spPr bwMode="auto">
          <a:xfrm>
            <a:off x="685800" y="5132580"/>
            <a:ext cx="6858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Note: The number of index entries equals the number of file blocks.</a:t>
            </a:r>
            <a:endParaRPr lang="en-US" alt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E34BD03-6D5E-45B5-9977-774C7FAF32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799366"/>
            <a:ext cx="4343400" cy="3175579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599"/>
            <a:ext cx="8001000" cy="830997"/>
          </a:xfrm>
        </p:spPr>
        <p:txBody>
          <a:bodyPr/>
          <a:lstStyle/>
          <a:p>
            <a:r>
              <a:rPr lang="en-US" altLang="en-US" sz="3200" dirty="0"/>
              <a:t>Secondary Index on Non-Key Field Using Logical Pointer</a:t>
            </a:r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342900" y="1034781"/>
            <a:ext cx="7848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When primary key index is available, index on </a:t>
            </a:r>
            <a:r>
              <a:rPr lang="en-US" altLang="en-US" dirty="0" err="1"/>
              <a:t>nonkey</a:t>
            </a:r>
            <a:r>
              <a:rPr lang="en-US" altLang="en-US" dirty="0"/>
              <a:t> field can use record keys as logical pointers.  Example, index on the major field.</a:t>
            </a:r>
          </a:p>
        </p:txBody>
      </p:sp>
      <p:sp>
        <p:nvSpPr>
          <p:cNvPr id="111672" name="Text Box 56"/>
          <p:cNvSpPr txBox="1">
            <a:spLocks noChangeArrowheads="1"/>
          </p:cNvSpPr>
          <p:nvPr/>
        </p:nvSpPr>
        <p:spPr bwMode="auto">
          <a:xfrm>
            <a:off x="762000" y="5841508"/>
            <a:ext cx="6858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The location of S12 can be found by search the primary index.</a:t>
            </a:r>
            <a:endParaRPr lang="en-US" alt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1F15781-B6B3-4C1B-AA06-586F1180D9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286000"/>
            <a:ext cx="4875157" cy="33528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with 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search the index file to locate record’s physical address.</a:t>
            </a:r>
          </a:p>
          <a:p>
            <a:r>
              <a:rPr lang="en-US" dirty="0"/>
              <a:t>Then, directly access the record using the address.</a:t>
            </a:r>
          </a:p>
        </p:txBody>
      </p:sp>
    </p:spTree>
    <p:extLst>
      <p:ext uri="{BB962C8B-B14F-4D97-AF65-F5344CB8AC3E}">
        <p14:creationId xmlns:p14="http://schemas.microsoft.com/office/powerpoint/2010/main" val="14760551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B+ Tree: Indexed and Ordered Sequential File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B+ Tree is an advanced method of indexed sequential file organization. It uses the same concept of key-index, but in a tree like structure. B+ tree stores all the records only at the leaf node.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It is a balanced tree, the length from the root to every leaf node is the same.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Disk-based database: non-volatile</a:t>
            </a:r>
          </a:p>
          <a:p>
            <a:pPr lvl="1"/>
            <a:r>
              <a:rPr lang="en-US" dirty="0"/>
              <a:t>Hard disk drive (HDD)</a:t>
            </a:r>
          </a:p>
          <a:p>
            <a:r>
              <a:rPr lang="en-US" dirty="0"/>
              <a:t>In-memory database: </a:t>
            </a:r>
          </a:p>
          <a:p>
            <a:pPr lvl="1"/>
            <a:r>
              <a:rPr lang="en-US" dirty="0"/>
              <a:t>volatile, non-volatile RAM</a:t>
            </a:r>
          </a:p>
        </p:txBody>
      </p:sp>
    </p:spTree>
    <p:extLst>
      <p:ext uri="{BB962C8B-B14F-4D97-AF65-F5344CB8AC3E}">
        <p14:creationId xmlns:p14="http://schemas.microsoft.com/office/powerpoint/2010/main" val="10000704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B+ Tree Example</a:t>
            </a:r>
            <a:br>
              <a:rPr lang="en-US" altLang="en-US" dirty="0"/>
            </a:br>
            <a:r>
              <a:rPr lang="en-US" altLang="en-US" sz="2800" dirty="0"/>
              <a:t>https://www.tutorialcup.com/dbms/b-plus-tree.htm</a:t>
            </a:r>
            <a:endParaRPr lang="en-US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2438400"/>
            <a:ext cx="5334000" cy="3560767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924800" cy="609600"/>
          </a:xfrm>
        </p:spPr>
        <p:txBody>
          <a:bodyPr/>
          <a:lstStyle/>
          <a:p>
            <a:r>
              <a:rPr lang="en-US" dirty="0"/>
              <a:t>B+ Tree Index and File Example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18" y="1447800"/>
            <a:ext cx="9023551" cy="2832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5800" y="4514055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 1: Records are stored in the bottom nodes (leave node).</a:t>
            </a:r>
          </a:p>
          <a:p>
            <a:r>
              <a:rPr lang="en-US" dirty="0"/>
              <a:t>Note 2: The file is automatically in the sorted order.</a:t>
            </a:r>
          </a:p>
          <a:p>
            <a:r>
              <a:rPr lang="en-US" dirty="0"/>
              <a:t>Note 3: The tree’s height can grow higher or lower dynamically. </a:t>
            </a:r>
          </a:p>
        </p:txBody>
      </p:sp>
    </p:spTree>
    <p:extLst>
      <p:ext uri="{BB962C8B-B14F-4D97-AF65-F5344CB8AC3E}">
        <p14:creationId xmlns:p14="http://schemas.microsoft.com/office/powerpoint/2010/main" val="20703772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Too many indexes will slow down update operations.</a:t>
            </a:r>
          </a:p>
          <a:p>
            <a:endParaRPr lang="en-US" altLang="en-US" dirty="0"/>
          </a:p>
          <a:p>
            <a:r>
              <a:rPr lang="en-US" altLang="en-US" dirty="0"/>
              <a:t>Simple reason: DBMS must update indexes when a update occurred to a record.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457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4000" dirty="0">
                <a:solidFill>
                  <a:srgbClr val="000000"/>
                </a:solidFill>
              </a:rPr>
              <a:t>Rules for Using Indexes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7772400" cy="5943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609600" indent="-609600">
              <a:lnSpc>
                <a:spcPct val="80000"/>
              </a:lnSpc>
              <a:buSzPct val="95000"/>
              <a:buFont typeface="Wingdings" panose="05000000000000000000" pitchFamily="2" charset="2"/>
              <a:buAutoNum type="arabicPeriod"/>
            </a:pPr>
            <a:r>
              <a:rPr lang="en-US" altLang="en-US" sz="2800" dirty="0">
                <a:solidFill>
                  <a:srgbClr val="000000"/>
                </a:solidFill>
              </a:rPr>
              <a:t>Use on larger tables</a:t>
            </a:r>
          </a:p>
          <a:p>
            <a:pPr marL="609600" indent="-609600">
              <a:lnSpc>
                <a:spcPct val="80000"/>
              </a:lnSpc>
              <a:buSzPct val="95000"/>
              <a:buFont typeface="Wingdings" panose="05000000000000000000" pitchFamily="2" charset="2"/>
              <a:buAutoNum type="arabicPeriod"/>
            </a:pPr>
            <a:r>
              <a:rPr lang="en-US" altLang="en-US" sz="2800" dirty="0">
                <a:solidFill>
                  <a:srgbClr val="000000"/>
                </a:solidFill>
              </a:rPr>
              <a:t>Index the primary key of each table</a:t>
            </a:r>
          </a:p>
          <a:p>
            <a:pPr marL="609600" indent="-609600">
              <a:lnSpc>
                <a:spcPct val="80000"/>
              </a:lnSpc>
              <a:buSzPct val="95000"/>
              <a:buFont typeface="Wingdings" panose="05000000000000000000" pitchFamily="2" charset="2"/>
              <a:buAutoNum type="arabicPeriod"/>
            </a:pPr>
            <a:r>
              <a:rPr lang="en-US" altLang="zh-TW" sz="2800" dirty="0">
                <a:solidFill>
                  <a:srgbClr val="000000"/>
                </a:solidFill>
                <a:ea typeface="新細明體" charset="-120"/>
              </a:rPr>
              <a:t>Index the foreign key</a:t>
            </a:r>
            <a:endParaRPr lang="en-US" altLang="en-US" sz="2800" dirty="0">
              <a:solidFill>
                <a:srgbClr val="000000"/>
              </a:solidFill>
            </a:endParaRPr>
          </a:p>
          <a:p>
            <a:pPr marL="609600" indent="-609600">
              <a:lnSpc>
                <a:spcPct val="80000"/>
              </a:lnSpc>
              <a:buSzPct val="95000"/>
              <a:buFont typeface="Wingdings" panose="05000000000000000000" pitchFamily="2" charset="2"/>
              <a:buAutoNum type="arabicPeriod"/>
            </a:pPr>
            <a:r>
              <a:rPr lang="en-US" altLang="en-US" sz="2800" dirty="0">
                <a:solidFill>
                  <a:srgbClr val="000000"/>
                </a:solidFill>
              </a:rPr>
              <a:t>Index search fields (fields frequently in WHERE clause)</a:t>
            </a:r>
          </a:p>
          <a:p>
            <a:pPr marL="609600" indent="-609600">
              <a:lnSpc>
                <a:spcPct val="80000"/>
              </a:lnSpc>
              <a:buSzPct val="95000"/>
              <a:buFont typeface="Wingdings" panose="05000000000000000000" pitchFamily="2" charset="2"/>
              <a:buAutoNum type="arabicPeriod"/>
            </a:pPr>
            <a:r>
              <a:rPr lang="en-US" altLang="zh-TW" sz="2800" dirty="0">
                <a:solidFill>
                  <a:srgbClr val="000000"/>
                </a:solidFill>
                <a:ea typeface="新細明體" charset="-120"/>
              </a:rPr>
              <a:t>Index </a:t>
            </a:r>
            <a:r>
              <a:rPr lang="en-US" altLang="en-US" sz="2800" dirty="0">
                <a:solidFill>
                  <a:srgbClr val="000000"/>
                </a:solidFill>
              </a:rPr>
              <a:t>Fields in SQL ORDER BY and GROUP BY commands</a:t>
            </a:r>
            <a:endParaRPr lang="en-US" altLang="zh-TW" sz="2800" dirty="0">
              <a:solidFill>
                <a:srgbClr val="000000"/>
              </a:solidFill>
              <a:ea typeface="新細明體" charset="-120"/>
            </a:endParaRPr>
          </a:p>
          <a:p>
            <a:pPr marL="609600" indent="-609600">
              <a:lnSpc>
                <a:spcPct val="80000"/>
              </a:lnSpc>
              <a:buSzPct val="95000"/>
              <a:buFont typeface="Wingdings" panose="05000000000000000000" pitchFamily="2" charset="2"/>
              <a:buAutoNum type="arabicPeriod"/>
            </a:pPr>
            <a:r>
              <a:rPr lang="en-US" altLang="en-US" sz="2800" dirty="0">
                <a:solidFill>
                  <a:srgbClr val="000000"/>
                </a:solidFill>
              </a:rPr>
              <a:t>When </a:t>
            </a:r>
            <a:r>
              <a:rPr lang="en-US" altLang="zh-TW" sz="2800" dirty="0">
                <a:solidFill>
                  <a:srgbClr val="000000"/>
                </a:solidFill>
                <a:ea typeface="新細明體" charset="-120"/>
              </a:rPr>
              <a:t>a non-key field contains a large number of distinct values</a:t>
            </a:r>
          </a:p>
          <a:p>
            <a:pPr marL="990600" lvl="1" indent="-533400">
              <a:lnSpc>
                <a:spcPct val="80000"/>
              </a:lnSpc>
              <a:buSzPct val="95000"/>
              <a:buFont typeface="Wingdings" panose="05000000000000000000" pitchFamily="2" charset="2"/>
              <a:buNone/>
            </a:pPr>
            <a:r>
              <a:rPr lang="en-US" altLang="zh-TW" sz="2400" dirty="0">
                <a:solidFill>
                  <a:srgbClr val="000000"/>
                </a:solidFill>
                <a:ea typeface="新細明體" charset="-120"/>
              </a:rPr>
              <a:t>	. When </a:t>
            </a:r>
            <a:r>
              <a:rPr lang="en-US" altLang="en-US" sz="2400" dirty="0">
                <a:solidFill>
                  <a:srgbClr val="000000"/>
                </a:solidFill>
              </a:rPr>
              <a:t>there are &gt;100 values but not when there are &lt;30 values</a:t>
            </a:r>
            <a:endParaRPr lang="en-US" altLang="zh-TW" sz="2400" dirty="0">
              <a:solidFill>
                <a:srgbClr val="000000"/>
              </a:solidFill>
              <a:ea typeface="新細明體" charset="-120"/>
            </a:endParaRPr>
          </a:p>
          <a:p>
            <a:pPr marL="990600" lvl="1" indent="-533400">
              <a:lnSpc>
                <a:spcPct val="80000"/>
              </a:lnSpc>
              <a:buSzPct val="95000"/>
              <a:buFont typeface="Wingdings" panose="05000000000000000000" pitchFamily="2" charset="2"/>
              <a:buNone/>
            </a:pPr>
            <a:r>
              <a:rPr lang="en-US" altLang="zh-TW" sz="2400" dirty="0">
                <a:solidFill>
                  <a:srgbClr val="000000"/>
                </a:solidFill>
                <a:ea typeface="新細明體" charset="-120"/>
              </a:rPr>
              <a:t>	. Index the Sex field? Probably not.</a:t>
            </a:r>
          </a:p>
          <a:p>
            <a:pPr marL="609600" indent="-609600">
              <a:lnSpc>
                <a:spcPct val="80000"/>
              </a:lnSpc>
              <a:buSzPct val="95000"/>
              <a:buFont typeface="Wingdings" panose="05000000000000000000" pitchFamily="2" charset="2"/>
              <a:buNone/>
            </a:pPr>
            <a:r>
              <a:rPr lang="en-US" altLang="zh-TW" sz="2800" dirty="0">
                <a:solidFill>
                  <a:srgbClr val="000000"/>
                </a:solidFill>
                <a:ea typeface="新細明體" charset="-120"/>
              </a:rPr>
              <a:t>7.	</a:t>
            </a:r>
            <a:r>
              <a:rPr lang="en-US" altLang="en-US" sz="2800" dirty="0">
                <a:solidFill>
                  <a:srgbClr val="000000"/>
                </a:solidFill>
              </a:rPr>
              <a:t>Use indexes heavily for non-volatile databases; limit the use of indexes for volatile databases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</a:rPr>
              <a:t>	Why? Because modifications (e.g. inserts, deletes) require updating the index files</a:t>
            </a:r>
            <a:r>
              <a:rPr lang="en-US" altLang="zh-TW" sz="2000" dirty="0">
                <a:solidFill>
                  <a:srgbClr val="000000"/>
                </a:solidFill>
                <a:ea typeface="新細明體" charset="-12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2" dur="500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5" dur="500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6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8" dur="500"/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3" dur="500"/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4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6" dur="500"/>
                                        <p:tgtEl>
                                          <p:spTgt spid="117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55001763-9221-43AB-B345-EF315C8637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Index will speed up join</a:t>
            </a:r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10CCFEC3-5DC5-41CE-8DED-702C1DB26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2283" y="1368425"/>
            <a:ext cx="2667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Student File:</a:t>
            </a:r>
          </a:p>
        </p:txBody>
      </p:sp>
      <p:pic>
        <p:nvPicPr>
          <p:cNvPr id="87044" name="Picture 5">
            <a:extLst>
              <a:ext uri="{FF2B5EF4-FFF2-40B4-BE49-F238E27FC236}">
                <a16:creationId xmlns:a16="http://schemas.microsoft.com/office/drawing/2014/main" id="{BADEABB2-83C6-4DD5-9663-1A0C5C7DDE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06" y="2922587"/>
            <a:ext cx="25146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5" name="Rectangle 6">
            <a:extLst>
              <a:ext uri="{FF2B5EF4-FFF2-40B4-BE49-F238E27FC236}">
                <a16:creationId xmlns:a16="http://schemas.microsoft.com/office/drawing/2014/main" id="{54164BDD-0070-4F22-AFBB-ED8E82BDF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106" y="1319212"/>
            <a:ext cx="19288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Faculty File: </a:t>
            </a:r>
          </a:p>
        </p:txBody>
      </p:sp>
      <p:pic>
        <p:nvPicPr>
          <p:cNvPr id="87046" name="Picture 1">
            <a:extLst>
              <a:ext uri="{FF2B5EF4-FFF2-40B4-BE49-F238E27FC236}">
                <a16:creationId xmlns:a16="http://schemas.microsoft.com/office/drawing/2014/main" id="{DFB08357-18D3-471D-813E-8FE74409D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6258" y="2922587"/>
            <a:ext cx="4556125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A3F3F40-29A0-4A0C-AC89-0230CB3122BC}"/>
              </a:ext>
            </a:extLst>
          </p:cNvPr>
          <p:cNvSpPr txBox="1"/>
          <p:nvPr/>
        </p:nvSpPr>
        <p:spPr>
          <a:xfrm>
            <a:off x="890016" y="1924477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Primary index on fid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84F4C0-6D0C-450D-9B26-31379F34B9F7}"/>
              </a:ext>
            </a:extLst>
          </p:cNvPr>
          <p:cNvSpPr txBox="1"/>
          <p:nvPr/>
        </p:nvSpPr>
        <p:spPr>
          <a:xfrm>
            <a:off x="3853123" y="1924476"/>
            <a:ext cx="17340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Primary index on </a:t>
            </a:r>
            <a:r>
              <a:rPr lang="en-US" dirty="0" err="1"/>
              <a:t>sid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5B5EA4-C10F-424E-BB44-0482B7F04CCD}"/>
              </a:ext>
            </a:extLst>
          </p:cNvPr>
          <p:cNvSpPr txBox="1"/>
          <p:nvPr/>
        </p:nvSpPr>
        <p:spPr>
          <a:xfrm>
            <a:off x="6709283" y="1920141"/>
            <a:ext cx="2391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Secondary index on foreign key fid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9A9B2-8E8B-4F68-8D2C-31B925E36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index JSON document?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E55EA-CACF-4208-A429-40C432AA3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Encourage you to do a self-study</a:t>
            </a:r>
          </a:p>
        </p:txBody>
      </p:sp>
    </p:spTree>
    <p:extLst>
      <p:ext uri="{BB962C8B-B14F-4D97-AF65-F5344CB8AC3E}">
        <p14:creationId xmlns:p14="http://schemas.microsoft.com/office/powerpoint/2010/main" val="23676146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628" y="381000"/>
            <a:ext cx="8277772" cy="1524000"/>
          </a:xfrm>
        </p:spPr>
        <p:txBody>
          <a:bodyPr/>
          <a:lstStyle/>
          <a:p>
            <a:r>
              <a:rPr lang="en-US" sz="3600" dirty="0"/>
              <a:t>Column Oriented Databases </a:t>
            </a:r>
            <a:br>
              <a:rPr lang="en-US" sz="3600" dirty="0"/>
            </a:br>
            <a:r>
              <a:rPr lang="en-US" sz="3200" dirty="0"/>
              <a:t>(also known as columnar or C-store)</a:t>
            </a:r>
            <a:br>
              <a:rPr lang="en-US" sz="3200" dirty="0"/>
            </a:br>
            <a:r>
              <a:rPr lang="en-US" sz="2000" dirty="0"/>
              <a:t>https://dataschool.com/data-modeling-101/row-vs-column-oriented-databases</a:t>
            </a:r>
            <a:r>
              <a:rPr lang="en-US" sz="3600" dirty="0"/>
              <a:t>/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7400" y="2362200"/>
            <a:ext cx="7772400" cy="4114800"/>
          </a:xfrm>
        </p:spPr>
        <p:txBody>
          <a:bodyPr/>
          <a:lstStyle/>
          <a:p>
            <a:r>
              <a:rPr lang="en-US" dirty="0"/>
              <a:t>A table is stored one column at a time such that each row of a column will be next to other rows from that same column.</a:t>
            </a:r>
          </a:p>
          <a:p>
            <a:r>
              <a:rPr lang="en-US" dirty="0"/>
              <a:t>Support big data analysis.</a:t>
            </a:r>
          </a:p>
        </p:txBody>
      </p:sp>
    </p:spTree>
    <p:extLst>
      <p:ext uri="{BB962C8B-B14F-4D97-AF65-F5344CB8AC3E}">
        <p14:creationId xmlns:p14="http://schemas.microsoft.com/office/powerpoint/2010/main" val="17665851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213968"/>
            <a:ext cx="7696201" cy="575134"/>
          </a:xfrm>
        </p:spPr>
        <p:txBody>
          <a:bodyPr/>
          <a:lstStyle/>
          <a:p>
            <a:r>
              <a:rPr lang="en-US" sz="4000" dirty="0"/>
              <a:t>Example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5235" y="1209941"/>
            <a:ext cx="5493529" cy="23229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292" y="5560884"/>
            <a:ext cx="8427414" cy="5751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6957" y="3720612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Row oriented database: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3835" y="4902358"/>
            <a:ext cx="4543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Column oriented database: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69DB429-6501-4C79-9231-A876196DB4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986" y="4379138"/>
            <a:ext cx="8427414" cy="52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3372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 new record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204" y="1933701"/>
            <a:ext cx="3085846" cy="5892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854316"/>
            <a:ext cx="9099428" cy="58929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6DFA5F0-8B8A-4378-AF63-0F41739B11CA}"/>
              </a:ext>
            </a:extLst>
          </p:cNvPr>
          <p:cNvSpPr/>
          <p:nvPr/>
        </p:nvSpPr>
        <p:spPr>
          <a:xfrm>
            <a:off x="249470" y="3945166"/>
            <a:ext cx="87421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Frequently, data analyses are performed on computing one column. For example, compute the sum of the ages.  With C-Store, computer only needs to read blocks with age data.</a:t>
            </a:r>
          </a:p>
        </p:txBody>
      </p:sp>
    </p:spTree>
    <p:extLst>
      <p:ext uri="{BB962C8B-B14F-4D97-AF65-F5344CB8AC3E}">
        <p14:creationId xmlns:p14="http://schemas.microsoft.com/office/powerpoint/2010/main" val="8360116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dirty="0"/>
              <a:t>In-Memory Database</a:t>
            </a:r>
            <a:br>
              <a:rPr lang="en-US" dirty="0"/>
            </a:br>
            <a:r>
              <a:rPr lang="en-US" sz="2400" dirty="0"/>
              <a:t>https://www.ionos.com/digitalguide/hosting/technical-matters/in-memory-databases/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986" y="1638300"/>
            <a:ext cx="7888014" cy="4991100"/>
          </a:xfrm>
        </p:spPr>
        <p:txBody>
          <a:bodyPr/>
          <a:lstStyle/>
          <a:p>
            <a:r>
              <a:rPr lang="en-US" dirty="0"/>
              <a:t>A database management system that stores its data collections directly in computer’s RAM.</a:t>
            </a:r>
          </a:p>
          <a:p>
            <a:r>
              <a:rPr lang="en-US" dirty="0"/>
              <a:t>With today’s 64-bit main memory, the  maximum RAM capacity can reach Terabyte , power(2, 64), and big enough to load the whole database.</a:t>
            </a:r>
          </a:p>
          <a:p>
            <a:r>
              <a:rPr lang="en-US" dirty="0"/>
              <a:t>The key advantage:</a:t>
            </a:r>
          </a:p>
          <a:p>
            <a:pPr lvl="1"/>
            <a:r>
              <a:rPr lang="en-US" dirty="0"/>
              <a:t>significantly faster access speeds. Stored data is then available very quickly when needed.</a:t>
            </a:r>
          </a:p>
        </p:txBody>
      </p:sp>
    </p:spTree>
    <p:extLst>
      <p:ext uri="{BB962C8B-B14F-4D97-AF65-F5344CB8AC3E}">
        <p14:creationId xmlns:p14="http://schemas.microsoft.com/office/powerpoint/2010/main" val="3722763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696200" cy="914400"/>
          </a:xfrm>
        </p:spPr>
        <p:txBody>
          <a:bodyPr/>
          <a:lstStyle/>
          <a:p>
            <a:r>
              <a:rPr lang="en-US" dirty="0"/>
              <a:t>Hard Disk Drive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63" y="1295400"/>
            <a:ext cx="6577802" cy="5334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A2A5A5E-3264-465C-9F59-755DE723BF89}"/>
              </a:ext>
            </a:extLst>
          </p:cNvPr>
          <p:cNvSpPr txBox="1"/>
          <p:nvPr/>
        </p:nvSpPr>
        <p:spPr>
          <a:xfrm>
            <a:off x="6821214" y="2514600"/>
            <a:ext cx="1828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record’s physical address is identified by the cylinder, track and sector.</a:t>
            </a:r>
          </a:p>
        </p:txBody>
      </p:sp>
    </p:spTree>
    <p:extLst>
      <p:ext uri="{BB962C8B-B14F-4D97-AF65-F5344CB8AC3E}">
        <p14:creationId xmlns:p14="http://schemas.microsoft.com/office/powerpoint/2010/main" val="23726628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AFAD1-CD61-4242-BFE0-5961226E8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In-memory columnar 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78E62-EE4D-47B0-B661-C2A2C454E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Stores tables in memory using a columnar format optimized for rapid scans.</a:t>
            </a:r>
          </a:p>
          <a:p>
            <a:r>
              <a:rPr lang="en-US" dirty="0"/>
              <a:t>Improves performance for real-time analytics.</a:t>
            </a:r>
          </a:p>
        </p:txBody>
      </p:sp>
    </p:spTree>
    <p:extLst>
      <p:ext uri="{BB962C8B-B14F-4D97-AF65-F5344CB8AC3E}">
        <p14:creationId xmlns:p14="http://schemas.microsoft.com/office/powerpoint/2010/main" val="8727463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To prevent data loss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772400" cy="5105400"/>
          </a:xfrm>
        </p:spPr>
        <p:txBody>
          <a:bodyPr/>
          <a:lstStyle/>
          <a:p>
            <a:r>
              <a:rPr lang="en-US" dirty="0"/>
              <a:t>Snapshot files: A snapshot is a copy of the database consistent at a specific time. </a:t>
            </a:r>
          </a:p>
          <a:p>
            <a:r>
              <a:rPr lang="en-US" dirty="0"/>
              <a:t>Transaction log: Used in combination with the snapshots, the transaction protocol can help restore a system after a crash.</a:t>
            </a:r>
          </a:p>
          <a:p>
            <a:r>
              <a:rPr lang="en-US" dirty="0"/>
              <a:t>Replication: storing an exact copy of the database on a conventional hard disk. </a:t>
            </a:r>
          </a:p>
          <a:p>
            <a:r>
              <a:rPr lang="en-US" dirty="0"/>
              <a:t>Non-volatile RAM memory: a non-volatile RAM memory.</a:t>
            </a:r>
          </a:p>
        </p:txBody>
      </p:sp>
    </p:spTree>
    <p:extLst>
      <p:ext uri="{BB962C8B-B14F-4D97-AF65-F5344CB8AC3E}">
        <p14:creationId xmlns:p14="http://schemas.microsoft.com/office/powerpoint/2010/main" val="24032695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SAP HANA: high-performance in-memory analytic appliance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249" y="2133600"/>
            <a:ext cx="7372351" cy="4203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078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Major disadvantage: Slow</a:t>
            </a:r>
            <a:br>
              <a:rPr lang="en-US" altLang="en-US" dirty="0"/>
            </a:br>
            <a:endParaRPr lang="en-US" altLang="en-US" sz="36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Time Required to Read One Block</a:t>
            </a:r>
          </a:p>
          <a:p>
            <a:pPr lvl="1"/>
            <a:r>
              <a:rPr lang="en-US" altLang="en-US" dirty="0"/>
              <a:t>Seek time: mechanically moves the read/write head</a:t>
            </a:r>
          </a:p>
          <a:p>
            <a:pPr lvl="1"/>
            <a:r>
              <a:rPr lang="en-US" altLang="en-US" dirty="0"/>
              <a:t>Rotational delay</a:t>
            </a:r>
          </a:p>
          <a:p>
            <a:pPr lvl="1"/>
            <a:r>
              <a:rPr lang="en-US" altLang="en-US" dirty="0"/>
              <a:t>Half round</a:t>
            </a:r>
          </a:p>
          <a:p>
            <a:pPr lvl="1"/>
            <a:r>
              <a:rPr lang="en-US" altLang="en-US" dirty="0"/>
              <a:t>Block transfer time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Updating a Record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Read the block into main memory.</a:t>
            </a:r>
          </a:p>
          <a:p>
            <a:r>
              <a:rPr lang="en-US" altLang="en-US"/>
              <a:t>Change the record in main memory.</a:t>
            </a:r>
          </a:p>
          <a:p>
            <a:r>
              <a:rPr lang="en-US" altLang="en-US"/>
              <a:t>Write the block back to disk.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371600"/>
          </a:xfrm>
        </p:spPr>
        <p:txBody>
          <a:bodyPr/>
          <a:lstStyle/>
          <a:p>
            <a:r>
              <a:rPr lang="en-US" altLang="en-US">
                <a:solidFill>
                  <a:srgbClr val="000000"/>
                </a:solidFill>
              </a:rPr>
              <a:t>File Organizations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600" dirty="0">
                <a:solidFill>
                  <a:srgbClr val="000000"/>
                </a:solidFill>
              </a:rPr>
              <a:t>Technique for physically arranging records of a file on secondary storage</a:t>
            </a:r>
          </a:p>
          <a:p>
            <a:pPr>
              <a:lnSpc>
                <a:spcPct val="80000"/>
              </a:lnSpc>
            </a:pPr>
            <a:endParaRPr lang="en-US" altLang="en-US" sz="36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3600" dirty="0">
                <a:solidFill>
                  <a:srgbClr val="000000"/>
                </a:solidFill>
              </a:rPr>
              <a:t>Types of file organizations</a:t>
            </a:r>
          </a:p>
          <a:p>
            <a:pPr lvl="1">
              <a:lnSpc>
                <a:spcPct val="80000"/>
              </a:lnSpc>
            </a:pPr>
            <a:r>
              <a:rPr lang="en-US" altLang="en-US" sz="3200" dirty="0">
                <a:solidFill>
                  <a:srgbClr val="000000"/>
                </a:solidFill>
              </a:rPr>
              <a:t>Sequential file</a:t>
            </a:r>
          </a:p>
          <a:p>
            <a:pPr lvl="2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Heap file – unordered sequential file</a:t>
            </a:r>
          </a:p>
          <a:p>
            <a:pPr lvl="2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Ordered sequential</a:t>
            </a:r>
            <a:endParaRPr lang="en-US" altLang="en-US" sz="3200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altLang="en-US" sz="3200" dirty="0">
                <a:solidFill>
                  <a:srgbClr val="000000"/>
                </a:solidFill>
              </a:rPr>
              <a:t>Hashed</a:t>
            </a:r>
          </a:p>
          <a:p>
            <a:pPr lvl="1">
              <a:lnSpc>
                <a:spcPct val="80000"/>
              </a:lnSpc>
            </a:pPr>
            <a:r>
              <a:rPr lang="en-US" altLang="en-US" sz="3200" dirty="0">
                <a:solidFill>
                  <a:srgbClr val="000000"/>
                </a:solidFill>
              </a:rPr>
              <a:t>B+ Tree file</a:t>
            </a:r>
          </a:p>
          <a:p>
            <a:pPr lvl="1">
              <a:lnSpc>
                <a:spcPct val="80000"/>
              </a:lnSpc>
            </a:pPr>
            <a:endParaRPr lang="en-US" altLang="en-US" sz="32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altLang="en-US" dirty="0"/>
              <a:t>Unordered Files (Heap Files)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Records are placed in the file in the same order as they are inserted.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Searching: must do a linear search if index is not available.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Updating: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Insertion: Read the last page, append to the last page, then write the page back.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Modification: Search and read the block to main memory.</a:t>
            </a:r>
            <a:r>
              <a:rPr lang="en-US" altLang="zh-TW" sz="2400" dirty="0">
                <a:ea typeface="新細明體" charset="-120"/>
              </a:rPr>
              <a:t>  Write the block back after making changes.</a:t>
            </a:r>
            <a:endParaRPr lang="en-US" altLang="en-US" sz="2400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Deletion: Mark the record for deletion (deletion flag) and periodically reorganize the file.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Ordered Files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Enable faster searching</a:t>
            </a:r>
          </a:p>
          <a:p>
            <a:pPr lvl="1"/>
            <a:r>
              <a:rPr lang="en-US" altLang="en-US" dirty="0"/>
              <a:t>binary search</a:t>
            </a:r>
          </a:p>
          <a:p>
            <a:r>
              <a:rPr lang="en-US" altLang="en-US" dirty="0"/>
              <a:t>Insertion: May need a temporary overflow file and periodically the overflow file is merged with the ordered file.</a:t>
            </a:r>
          </a:p>
          <a:p>
            <a:r>
              <a:rPr lang="en-US" altLang="en-US" dirty="0"/>
              <a:t>Deletion: May need periodical reorganization.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Hash Files (Direct Files)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The page a record is to be stored is determined by a hash function.</a:t>
            </a:r>
          </a:p>
          <a:p>
            <a:r>
              <a:rPr lang="en-US" altLang="en-US" sz="2800" dirty="0"/>
              <a:t>Hash function calculates the address of the page based on the key field of the file:</a:t>
            </a:r>
          </a:p>
          <a:p>
            <a:pPr lvl="1"/>
            <a:r>
              <a:rPr lang="en-US" altLang="en-US" sz="2400" dirty="0"/>
              <a:t>Address = H(Key)</a:t>
            </a:r>
          </a:p>
          <a:p>
            <a:r>
              <a:rPr lang="en-US" altLang="en-US" sz="2800" dirty="0"/>
              <a:t>Typical hash function: division/remainder:</a:t>
            </a:r>
          </a:p>
          <a:p>
            <a:pPr lvl="1"/>
            <a:r>
              <a:rPr lang="en-US" altLang="en-US" sz="2400" dirty="0"/>
              <a:t>0 &lt;= Key Mod M &lt;= M-1</a:t>
            </a:r>
          </a:p>
          <a:p>
            <a:pPr lvl="1"/>
            <a:r>
              <a:rPr lang="en-US" altLang="en-US" sz="2400" dirty="0"/>
              <a:t>Where M is the number of blocks</a:t>
            </a:r>
            <a:r>
              <a:rPr lang="en-US" altLang="zh-TW" sz="2400" dirty="0">
                <a:ea typeface="新細明體" charset="-120"/>
              </a:rPr>
              <a:t> allocated to this file.</a:t>
            </a:r>
            <a:endParaRPr lang="en-US" alt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3182</TotalTime>
  <Words>1248</Words>
  <Application>Microsoft Office PowerPoint</Application>
  <PresentationFormat>On-screen Show (4:3)</PresentationFormat>
  <Paragraphs>172</Paragraphs>
  <Slides>32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新細明體</vt:lpstr>
      <vt:lpstr>Arial</vt:lpstr>
      <vt:lpstr>Times New Roman</vt:lpstr>
      <vt:lpstr>Wingdings</vt:lpstr>
      <vt:lpstr>Default Design</vt:lpstr>
      <vt:lpstr>1_Default Design</vt:lpstr>
      <vt:lpstr>File Organizations and Indexes</vt:lpstr>
      <vt:lpstr>Data Storage</vt:lpstr>
      <vt:lpstr>Hard Disk Drive </vt:lpstr>
      <vt:lpstr>Major disadvantage: Slow </vt:lpstr>
      <vt:lpstr>Updating a Record</vt:lpstr>
      <vt:lpstr>File Organizations</vt:lpstr>
      <vt:lpstr>Unordered Files (Heap Files)</vt:lpstr>
      <vt:lpstr>Ordered Files</vt:lpstr>
      <vt:lpstr>Hash Files (Direct Files)</vt:lpstr>
      <vt:lpstr>PowerPoint Presentation</vt:lpstr>
      <vt:lpstr>Hash File Example</vt:lpstr>
      <vt:lpstr>Collision Resolution</vt:lpstr>
      <vt:lpstr>Index</vt:lpstr>
      <vt:lpstr>Types of Index</vt:lpstr>
      <vt:lpstr>Primary Index on Non Ordered Sequential File</vt:lpstr>
      <vt:lpstr>Primary index on a sequential file that is ordered by the key field</vt:lpstr>
      <vt:lpstr>Secondary Index on Non-Key Field Using Logical Pointer</vt:lpstr>
      <vt:lpstr>Searching with Index</vt:lpstr>
      <vt:lpstr>B+ Tree: Indexed and Ordered Sequential File</vt:lpstr>
      <vt:lpstr>B+ Tree Example https://www.tutorialcup.com/dbms/b-plus-tree.htm</vt:lpstr>
      <vt:lpstr>B+ Tree Index and File Example</vt:lpstr>
      <vt:lpstr>PowerPoint Presentation</vt:lpstr>
      <vt:lpstr>Rules for Using Indexes</vt:lpstr>
      <vt:lpstr>Index will speed up join</vt:lpstr>
      <vt:lpstr>How to index JSON document?</vt:lpstr>
      <vt:lpstr>Column Oriented Databases  (also known as columnar or C-store) https://dataschool.com/data-modeling-101/row-vs-column-oriented-databases/</vt:lpstr>
      <vt:lpstr>Example</vt:lpstr>
      <vt:lpstr>Adding a new record</vt:lpstr>
      <vt:lpstr>In-Memory Database https://www.ionos.com/digitalguide/hosting/technical-matters/in-memory-databases/</vt:lpstr>
      <vt:lpstr>In-memory columnar database</vt:lpstr>
      <vt:lpstr>To prevent data loss</vt:lpstr>
      <vt:lpstr>SAP HANA: high-performance in-memory analytic appliance</vt:lpstr>
    </vt:vector>
  </TitlesOfParts>
  <Company>sfsu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 Organizations and Indexes</dc:title>
  <dc:creator>cob</dc:creator>
  <cp:lastModifiedBy>David D Chao</cp:lastModifiedBy>
  <cp:revision>65</cp:revision>
  <dcterms:created xsi:type="dcterms:W3CDTF">2004-09-13T04:21:15Z</dcterms:created>
  <dcterms:modified xsi:type="dcterms:W3CDTF">2023-11-23T06:34:17Z</dcterms:modified>
</cp:coreProperties>
</file>