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7" r:id="rId3"/>
    <p:sldMasterId id="2147483709" r:id="rId4"/>
  </p:sld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303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92" r:id="rId26"/>
    <p:sldId id="290" r:id="rId27"/>
    <p:sldId id="285" r:id="rId28"/>
    <p:sldId id="287" r:id="rId29"/>
    <p:sldId id="288" r:id="rId30"/>
    <p:sldId id="296" r:id="rId31"/>
    <p:sldId id="293" r:id="rId32"/>
    <p:sldId id="289" r:id="rId33"/>
    <p:sldId id="294" r:id="rId34"/>
    <p:sldId id="295" r:id="rId35"/>
    <p:sldId id="297" r:id="rId36"/>
    <p:sldId id="300" r:id="rId37"/>
    <p:sldId id="301" r:id="rId38"/>
    <p:sldId id="298" r:id="rId39"/>
    <p:sldId id="299" r:id="rId40"/>
    <p:sldId id="30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 userDrawn="1"/>
        </p:nvSpPr>
        <p:spPr bwMode="auto">
          <a:xfrm>
            <a:off x="406400" y="1905001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7DC4"/>
                </a:solidFill>
                <a:latin typeface="Tw Cen MT" pitchFamily="34" charset="0"/>
              </a:rPr>
              <a:t>C H A P T E R  6</a:t>
            </a:r>
          </a:p>
        </p:txBody>
      </p:sp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406400" y="2514600"/>
            <a:ext cx="406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latin typeface="Tw Cen MT" pitchFamily="34" charset="0"/>
              </a:rPr>
              <a:t>Files and Exceptions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180976"/>
            <a:ext cx="6411384" cy="59928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15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C14E-4FE5-46B1-9779-7874DD6EC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20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EDF41-B023-4F48-8063-B46A9031C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58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0479-9977-4F01-BB2F-ECAB068C4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672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243C4-FE6E-43EF-8538-ED5C7BCE3C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79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1A1CE-094C-4F65-91FB-E49CF0E90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409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D512-2AD5-4C99-894F-556D7C617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708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B1C9-A609-46C1-B28B-9FEE72F0E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0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1B2D-B6E6-4530-B574-59284D213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592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0963-A217-4C51-990D-A240B441F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038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050C2-063C-4FD2-8D05-2229C3D58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950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61F21-7BDB-42A1-BF5A-224ACA3E0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508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E876F-9DD6-4D54-9B6C-3BD084924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098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785BD-D1D4-40BF-8EAF-C328259C4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41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1221-7E1C-49BD-90D0-09CDA71CF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960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2920D-7D6A-4690-93DA-0A648ACD6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650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75DB7-609C-4C53-A92A-3707E8906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33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26F06-CD30-4BFE-9F10-28F199095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69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8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47D3D-AD02-405C-9287-412ED44D1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236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10538-B6F5-47F8-BCDA-FCC360786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474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6FFB8-E8E6-48C9-88F9-01243F871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970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8EC16-1524-4F21-A4AA-D70FA5CB93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319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4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75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25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1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01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3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63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687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9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463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6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9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FCF8-F864-4753-BBF9-51BE07F532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8D1E-4886-4A1E-90DF-5014F7125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3"/>
          <p:cNvSpPr>
            <a:spLocks noChangeArrowheads="1"/>
          </p:cNvSpPr>
          <p:nvPr userDrawn="1"/>
        </p:nvSpPr>
        <p:spPr bwMode="auto">
          <a:xfrm>
            <a:off x="2032000" y="6477000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dirty="0">
                <a:latin typeface="Century Gothic" pitchFamily="34" charset="0"/>
                <a:ea typeface="ヒラギノ角ゴ Pro W3" pitchFamily="1" charset="-128"/>
              </a:rPr>
              <a:t>Copyright © 2018 Pearson Education, Inc. 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5624F8-C373-44A4-8D68-CB9B247C0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4" y="6400801"/>
            <a:ext cx="1894416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17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B268EA-3FC9-40B1-86AA-6950A7CE2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39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4D6C-9A3A-441B-8022-FD14141268E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A98F-C087-4049-9411-C2B07307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 line by using the </a:t>
            </a:r>
            <a:r>
              <a:rPr lang="en-US" dirty="0" err="1" smtClean="0"/>
              <a:t>readline</a:t>
            </a:r>
            <a:r>
              <a:rPr lang="en-US" dirty="0" smtClean="0"/>
              <a:t>() method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37673" y="234859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fobj</a:t>
            </a:r>
            <a:r>
              <a:rPr lang="en-US" dirty="0" smtClean="0"/>
              <a:t> = open("fruits.txt", "r")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fobj.readline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fobj.readline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fobj.readline</a:t>
            </a:r>
            <a:r>
              <a:rPr lang="en-US" dirty="0" smtClean="0"/>
              <a:t>())</a:t>
            </a:r>
          </a:p>
          <a:p>
            <a:r>
              <a:rPr lang="en-US" dirty="0" err="1" smtClean="0"/>
              <a:t>fobj.close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1709" y="445448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Apple</a:t>
            </a:r>
          </a:p>
          <a:p>
            <a:endParaRPr lang="en-US" dirty="0"/>
          </a:p>
          <a:p>
            <a:r>
              <a:rPr lang="en-US" dirty="0"/>
              <a:t>Orange</a:t>
            </a:r>
          </a:p>
          <a:p>
            <a:endParaRPr lang="en-US" dirty="0"/>
          </a:p>
          <a:p>
            <a:r>
              <a:rPr lang="en-US" dirty="0"/>
              <a:t>Banana</a:t>
            </a:r>
          </a:p>
        </p:txBody>
      </p:sp>
    </p:spTree>
    <p:extLst>
      <p:ext uri="{BB962C8B-B14F-4D97-AF65-F5344CB8AC3E}">
        <p14:creationId xmlns:p14="http://schemas.microsoft.com/office/powerpoint/2010/main" val="147250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ooping through all the lines of the file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 smtClean="0"/>
              <a:t>fobj</a:t>
            </a:r>
            <a:r>
              <a:rPr lang="en-US" sz="2000" dirty="0" smtClean="0"/>
              <a:t> = open("fruits.txt", "r")</a:t>
            </a:r>
          </a:p>
          <a:p>
            <a:r>
              <a:rPr lang="en-US" sz="2000" dirty="0" smtClean="0"/>
              <a:t>for x in </a:t>
            </a:r>
            <a:r>
              <a:rPr lang="en-US" sz="2000" dirty="0" err="1" smtClean="0"/>
              <a:t>fobj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print(x)</a:t>
            </a:r>
          </a:p>
          <a:p>
            <a:r>
              <a:rPr lang="en-US" sz="2000" dirty="0" err="1" smtClean="0"/>
              <a:t>fobj.close</a:t>
            </a:r>
            <a:r>
              <a:rPr lang="en-US" sz="2000" dirty="0" smtClean="0"/>
              <a:t>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642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 file to add new text</a:t>
            </a:r>
            <a:br>
              <a:rPr lang="en-US" dirty="0" smtClean="0"/>
            </a:br>
            <a:r>
              <a:rPr lang="en-US" dirty="0" smtClean="0"/>
              <a:t>mode=“a”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48804" y="24595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fobj</a:t>
            </a:r>
            <a:r>
              <a:rPr lang="en-US" dirty="0"/>
              <a:t> = open("fruits.txt", "a")</a:t>
            </a:r>
          </a:p>
          <a:p>
            <a:r>
              <a:rPr lang="en-US" dirty="0" err="1"/>
              <a:t>fobj.write</a:t>
            </a:r>
            <a:r>
              <a:rPr lang="en-US" dirty="0"/>
              <a:t>("</a:t>
            </a:r>
            <a:r>
              <a:rPr lang="en-US" dirty="0" smtClean="0"/>
              <a:t>Kiwi\n")</a:t>
            </a:r>
            <a:endParaRPr lang="en-US" dirty="0"/>
          </a:p>
          <a:p>
            <a:r>
              <a:rPr lang="en-US" dirty="0" err="1"/>
              <a:t>fobj.write</a:t>
            </a:r>
            <a:r>
              <a:rPr lang="en-US" dirty="0"/>
              <a:t>("</a:t>
            </a:r>
            <a:r>
              <a:rPr lang="en-US" dirty="0" smtClean="0"/>
              <a:t>Strawberry\n")</a:t>
            </a:r>
            <a:endParaRPr lang="en-US" dirty="0"/>
          </a:p>
          <a:p>
            <a:r>
              <a:rPr lang="en-US" dirty="0" err="1"/>
              <a:t>fobj.close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7565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10991273" cy="729673"/>
          </a:xfrm>
        </p:spPr>
        <p:txBody>
          <a:bodyPr/>
          <a:lstStyle/>
          <a:p>
            <a:r>
              <a:rPr lang="en-US" dirty="0" smtClean="0"/>
              <a:t>Open a text file and search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84581" y="1447800"/>
            <a:ext cx="84512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#Text frequency analysis</a:t>
            </a:r>
          </a:p>
          <a:p>
            <a:r>
              <a:rPr lang="en-US" sz="2000" dirty="0" err="1"/>
              <a:t>fobj</a:t>
            </a:r>
            <a:r>
              <a:rPr lang="en-US" sz="2000" dirty="0"/>
              <a:t> = open("textFrequencyTxt.txt", "r")</a:t>
            </a:r>
          </a:p>
          <a:p>
            <a:r>
              <a:rPr lang="en-US" sz="2000" dirty="0"/>
              <a:t>paragraphs=</a:t>
            </a:r>
            <a:r>
              <a:rPr lang="en-US" sz="2000" dirty="0" err="1"/>
              <a:t>fobj.read</a:t>
            </a:r>
            <a:r>
              <a:rPr lang="en-US" sz="2000" dirty="0"/>
              <a:t>().lower()</a:t>
            </a:r>
          </a:p>
          <a:p>
            <a:r>
              <a:rPr lang="en-US" sz="2000" dirty="0"/>
              <a:t>#print(paragraphs)</a:t>
            </a:r>
          </a:p>
          <a:p>
            <a:r>
              <a:rPr lang="en-US" sz="2000" dirty="0" err="1"/>
              <a:t>continueFlag</a:t>
            </a:r>
            <a:r>
              <a:rPr lang="en-US" sz="2000" dirty="0"/>
              <a:t>=True</a:t>
            </a:r>
          </a:p>
          <a:p>
            <a:r>
              <a:rPr lang="en-US" sz="2000" dirty="0"/>
              <a:t>while </a:t>
            </a:r>
            <a:r>
              <a:rPr lang="en-US" sz="2000" dirty="0" err="1"/>
              <a:t>continueFlag</a:t>
            </a:r>
            <a:r>
              <a:rPr lang="en-US" sz="2000" dirty="0"/>
              <a:t>:</a:t>
            </a:r>
          </a:p>
          <a:p>
            <a:r>
              <a:rPr lang="en-US" sz="2000" dirty="0"/>
              <a:t>    text=input('Enter a word to analyze: ').lower()</a:t>
            </a:r>
          </a:p>
          <a:p>
            <a:r>
              <a:rPr lang="en-US" sz="2000" dirty="0"/>
              <a:t>    if text in paragraphs:</a:t>
            </a:r>
          </a:p>
          <a:p>
            <a:r>
              <a:rPr lang="en-US" sz="2000" dirty="0"/>
              <a:t>        count=</a:t>
            </a:r>
            <a:r>
              <a:rPr lang="en-US" sz="2000" dirty="0" err="1"/>
              <a:t>paragraphs.count</a:t>
            </a:r>
            <a:r>
              <a:rPr lang="en-US" sz="2000" dirty="0"/>
              <a:t>(text)</a:t>
            </a:r>
          </a:p>
          <a:p>
            <a:r>
              <a:rPr lang="en-US" sz="2000" dirty="0"/>
              <a:t>        print('There are {} {}'.format(</a:t>
            </a:r>
            <a:r>
              <a:rPr lang="en-US" sz="2000" dirty="0" err="1"/>
              <a:t>count,text</a:t>
            </a:r>
            <a:r>
              <a:rPr lang="en-US" sz="2000" dirty="0"/>
              <a:t>))</a:t>
            </a:r>
          </a:p>
          <a:p>
            <a:r>
              <a:rPr lang="en-US" sz="2000" dirty="0"/>
              <a:t>    else:</a:t>
            </a:r>
          </a:p>
          <a:p>
            <a:r>
              <a:rPr lang="en-US" sz="2000" dirty="0"/>
              <a:t>        print('{} is not found in the </a:t>
            </a:r>
            <a:r>
              <a:rPr lang="en-US" sz="2000" dirty="0" err="1"/>
              <a:t>paragraphs'.format</a:t>
            </a:r>
            <a:r>
              <a:rPr lang="en-US" sz="2000" dirty="0"/>
              <a:t>(text))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if(input('Do you want to enter another text?(y/n)').lower()=='n'):</a:t>
            </a:r>
          </a:p>
          <a:p>
            <a:r>
              <a:rPr lang="en-US" sz="2000" dirty="0"/>
              <a:t>             break</a:t>
            </a:r>
          </a:p>
        </p:txBody>
      </p:sp>
    </p:spTree>
    <p:extLst>
      <p:ext uri="{BB962C8B-B14F-4D97-AF65-F5344CB8AC3E}">
        <p14:creationId xmlns:p14="http://schemas.microsoft.com/office/powerpoint/2010/main" val="3796551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752600"/>
          </a:xfrm>
        </p:spPr>
        <p:txBody>
          <a:bodyPr/>
          <a:lstStyle/>
          <a:p>
            <a:r>
              <a:rPr lang="en-US" altLang="en-US"/>
              <a:t>File Concepts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5257800"/>
          </a:xfrm>
        </p:spPr>
        <p:txBody>
          <a:bodyPr/>
          <a:lstStyle/>
          <a:p>
            <a:r>
              <a:rPr lang="en-US" altLang="en-US"/>
              <a:t>File consists of a group of records.  Each record contains a group of fields.</a:t>
            </a:r>
          </a:p>
          <a:p>
            <a:r>
              <a:rPr lang="en-US" altLang="en-US"/>
              <a:t>Example: Student file</a:t>
            </a:r>
          </a:p>
          <a:p>
            <a:pPr lvl="1"/>
            <a:r>
              <a:rPr lang="en-US" altLang="en-US"/>
              <a:t>SID	Sname	Major		Sex	GPA</a:t>
            </a:r>
          </a:p>
          <a:p>
            <a:pPr lvl="1"/>
            <a:r>
              <a:rPr lang="en-US" altLang="en-US"/>
              <a:t>S1	Peter		CIS		M	3.0</a:t>
            </a:r>
          </a:p>
          <a:p>
            <a:pPr lvl="1"/>
            <a:r>
              <a:rPr lang="en-US" altLang="en-US"/>
              <a:t>S3	Paul		ACCT	M	2.7</a:t>
            </a:r>
          </a:p>
          <a:p>
            <a:pPr lvl="1"/>
            <a:r>
              <a:rPr lang="en-US" altLang="en-US"/>
              <a:t>S5	Mary		CIS		F	3.2</a:t>
            </a:r>
          </a:p>
        </p:txBody>
      </p:sp>
    </p:spTree>
    <p:extLst>
      <p:ext uri="{BB962C8B-B14F-4D97-AF65-F5344CB8AC3E}">
        <p14:creationId xmlns:p14="http://schemas.microsoft.com/office/powerpoint/2010/main" val="327229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File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2946" y="2126733"/>
            <a:ext cx="861966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EmpID</a:t>
            </a:r>
            <a:r>
              <a:rPr lang="en-US" sz="3200" dirty="0" smtClean="0"/>
              <a:t> 	</a:t>
            </a:r>
            <a:r>
              <a:rPr lang="en-US" sz="3200" dirty="0" err="1" smtClean="0"/>
              <a:t>Ename</a:t>
            </a:r>
            <a:r>
              <a:rPr lang="en-US" sz="3200" dirty="0" smtClean="0"/>
              <a:t>	Sex	</a:t>
            </a:r>
            <a:r>
              <a:rPr lang="en-US" sz="3200" dirty="0" err="1" smtClean="0"/>
              <a:t>HireDate</a:t>
            </a:r>
            <a:r>
              <a:rPr lang="en-US" sz="3200" dirty="0" smtClean="0"/>
              <a:t>		Salary</a:t>
            </a:r>
          </a:p>
          <a:p>
            <a:r>
              <a:rPr lang="en-US" sz="3200" dirty="0" smtClean="0"/>
              <a:t>E1		Peter		M	7/4/2020		7000</a:t>
            </a:r>
          </a:p>
          <a:p>
            <a:r>
              <a:rPr lang="en-US" sz="3200" dirty="0" smtClean="0"/>
              <a:t>E2		Paul		M	12/25/2020	9000</a:t>
            </a:r>
          </a:p>
          <a:p>
            <a:r>
              <a:rPr lang="en-US" sz="3200" dirty="0" smtClean="0"/>
              <a:t>E3		Mary		F	1/1/2019		8000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839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7019"/>
            <a:ext cx="10363200" cy="1143000"/>
          </a:xfrm>
        </p:spPr>
        <p:txBody>
          <a:bodyPr/>
          <a:lstStyle/>
          <a:p>
            <a:r>
              <a:rPr lang="en-US" dirty="0" smtClean="0"/>
              <a:t>CSV File</a:t>
            </a:r>
            <a:br>
              <a:rPr lang="en-US" dirty="0" smtClean="0"/>
            </a:br>
            <a:r>
              <a:rPr lang="en-US" sz="3600" dirty="0" smtClean="0"/>
              <a:t>Comma Separated Values with a csv extension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565563"/>
            <a:ext cx="10363200" cy="4114800"/>
          </a:xfrm>
        </p:spPr>
        <p:txBody>
          <a:bodyPr/>
          <a:lstStyle/>
          <a:p>
            <a:r>
              <a:rPr lang="en-US" dirty="0" smtClean="0"/>
              <a:t>A comma-separated values (CSV) file is a delimited text file that uses a comma to separate values. Each line of the file is a data record. Each record consists of one or more fields, separated by commas.</a:t>
            </a:r>
          </a:p>
          <a:p>
            <a:r>
              <a:rPr lang="en-US" dirty="0" smtClean="0"/>
              <a:t>CSV is a common data exchange format that is widely supported by consumer, business, and scientific applications.</a:t>
            </a:r>
          </a:p>
          <a:p>
            <a:r>
              <a:rPr lang="en-US" dirty="0" smtClean="0"/>
              <a:t>Very popular for data analytics and data science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3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CSV File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257" y="2337634"/>
            <a:ext cx="4951797" cy="346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79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Reading a CSV File</a:t>
            </a:r>
            <a:br>
              <a:rPr lang="en-US" dirty="0" smtClean="0"/>
            </a:br>
            <a:r>
              <a:rPr lang="en-US" sz="3600" dirty="0" smtClean="0"/>
              <a:t>https://realpython.com/python-csv/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 object: We can write to a CSV file using a writer object and the .</a:t>
            </a:r>
            <a:r>
              <a:rPr lang="en-US" dirty="0" err="1" smtClean="0"/>
              <a:t>write_row</a:t>
            </a:r>
            <a:r>
              <a:rPr lang="en-US" dirty="0" smtClean="0"/>
              <a:t>() method.</a:t>
            </a:r>
          </a:p>
          <a:p>
            <a:r>
              <a:rPr lang="en-US" dirty="0" smtClean="0"/>
              <a:t>Reader object: Reading from a CSV file is done using the reader object. The CSV file is opened as a text file with Python’s built-in open() function, which returns a file object.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3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emp.csv file with 3 records with </a:t>
            </a:r>
            <a:r>
              <a:rPr lang="en-US" dirty="0" err="1" smtClean="0"/>
              <a:t>fields:</a:t>
            </a:r>
            <a:r>
              <a:rPr lang="en-US" sz="2800" dirty="0" err="1" smtClean="0"/>
              <a:t>EmpID</a:t>
            </a:r>
            <a:r>
              <a:rPr lang="en-US" sz="2800" dirty="0" smtClean="0"/>
              <a:t>, </a:t>
            </a:r>
            <a:r>
              <a:rPr lang="en-US" sz="2800" dirty="0" err="1" smtClean="0"/>
              <a:t>Ename</a:t>
            </a:r>
            <a:r>
              <a:rPr lang="en-US" sz="2800" dirty="0" smtClean="0"/>
              <a:t>, Sex, </a:t>
            </a:r>
            <a:r>
              <a:rPr lang="en-US" sz="2800" dirty="0" err="1" smtClean="0"/>
              <a:t>HireDate</a:t>
            </a:r>
            <a:r>
              <a:rPr lang="en-US" sz="2800" dirty="0" smtClean="0"/>
              <a:t>, Salary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493818" y="232092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'e1</a:t>
            </a:r>
            <a:r>
              <a:rPr lang="en-US" sz="3200" dirty="0"/>
              <a:t>','peter','m','07/04/2020',</a:t>
            </a:r>
            <a:r>
              <a:rPr lang="en-US" sz="3200" dirty="0" smtClean="0"/>
              <a:t>7000.00</a:t>
            </a:r>
            <a:endParaRPr lang="en-US" sz="3200" dirty="0"/>
          </a:p>
          <a:p>
            <a:r>
              <a:rPr lang="en-US" sz="3200" dirty="0" smtClean="0"/>
              <a:t>'e2</a:t>
            </a:r>
            <a:r>
              <a:rPr lang="en-US" sz="3200" dirty="0"/>
              <a:t>','paul','m','12/25/2018',</a:t>
            </a:r>
            <a:r>
              <a:rPr lang="en-US" sz="3200" dirty="0" smtClean="0"/>
              <a:t>8000.00</a:t>
            </a:r>
            <a:endParaRPr lang="en-US" sz="3200" dirty="0"/>
          </a:p>
          <a:p>
            <a:r>
              <a:rPr lang="en-US" sz="3200" dirty="0" smtClean="0"/>
              <a:t>'e3</a:t>
            </a:r>
            <a:r>
              <a:rPr lang="en-US" sz="3200" dirty="0"/>
              <a:t>','mary','f','03/08/2018',</a:t>
            </a:r>
            <a:r>
              <a:rPr lang="en-US" sz="3200" dirty="0" smtClean="0"/>
              <a:t>7500.00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7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File Input and Output</a:t>
            </a:r>
            <a:endParaRPr lang="he-IL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mtClean="0"/>
              <a:t>For program to retain data between the times it is run, you must save the data</a:t>
            </a:r>
          </a:p>
          <a:p>
            <a:pPr lvl="1"/>
            <a:r>
              <a:rPr lang="en-US" altLang="en-US" smtClean="0"/>
              <a:t>Data is saved to a file, typically on computer disk</a:t>
            </a:r>
          </a:p>
          <a:p>
            <a:pPr lvl="1"/>
            <a:r>
              <a:rPr lang="en-US" altLang="en-US" smtClean="0"/>
              <a:t>Saved data can be retrieved and used at a later time</a:t>
            </a:r>
          </a:p>
          <a:p>
            <a:pPr>
              <a:buFontTx/>
              <a:buChar char="•"/>
            </a:pPr>
            <a:r>
              <a:rPr lang="en-US" altLang="en-US" smtClean="0"/>
              <a:t>“</a:t>
            </a:r>
            <a:r>
              <a:rPr lang="en-US" altLang="en-US" u="sng" smtClean="0"/>
              <a:t>Writing data to</a:t>
            </a:r>
            <a:r>
              <a:rPr lang="en-US" altLang="en-US" smtClean="0"/>
              <a:t>”: saving data on a file</a:t>
            </a:r>
          </a:p>
          <a:p>
            <a:pPr>
              <a:buFontTx/>
              <a:buChar char="•"/>
            </a:pPr>
            <a:r>
              <a:rPr lang="en-US" altLang="en-US" u="sng" smtClean="0"/>
              <a:t>Output file</a:t>
            </a:r>
            <a:r>
              <a:rPr lang="en-US" altLang="en-US" smtClean="0"/>
              <a:t>: a file that data is written to</a:t>
            </a:r>
          </a:p>
        </p:txBody>
      </p:sp>
    </p:spTree>
    <p:extLst>
      <p:ext uri="{BB962C8B-B14F-4D97-AF65-F5344CB8AC3E}">
        <p14:creationId xmlns:p14="http://schemas.microsoft.com/office/powerpoint/2010/main" val="38028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 csv to define a writer</a:t>
            </a:r>
            <a:br>
              <a:rPr lang="en-US" dirty="0" smtClean="0"/>
            </a:br>
            <a:r>
              <a:rPr lang="en-US" dirty="0" smtClean="0"/>
              <a:t>A record is represented as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7708" y="2108629"/>
            <a:ext cx="76477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csv</a:t>
            </a:r>
          </a:p>
          <a:p>
            <a:endParaRPr lang="en-US" sz="2400" dirty="0"/>
          </a:p>
          <a:p>
            <a:r>
              <a:rPr lang="en-US" sz="2400" dirty="0" err="1"/>
              <a:t>empfile</a:t>
            </a:r>
            <a:r>
              <a:rPr lang="en-US" sz="2400" dirty="0"/>
              <a:t>=open('emp.csv', mode='</a:t>
            </a:r>
            <a:r>
              <a:rPr lang="en-US" sz="2400" dirty="0" err="1"/>
              <a:t>w',</a:t>
            </a:r>
            <a:r>
              <a:rPr lang="en-US" sz="2400" b="1" dirty="0" err="1"/>
              <a:t>newline</a:t>
            </a:r>
            <a:r>
              <a:rPr lang="en-US" sz="2400" b="1" dirty="0"/>
              <a:t>=""</a:t>
            </a:r>
            <a:r>
              <a:rPr lang="en-US" sz="2400" dirty="0"/>
              <a:t>) </a:t>
            </a:r>
          </a:p>
          <a:p>
            <a:r>
              <a:rPr lang="en-US" sz="2400" dirty="0" err="1"/>
              <a:t>empwriter</a:t>
            </a:r>
            <a:r>
              <a:rPr lang="en-US" sz="2400" dirty="0"/>
              <a:t> = </a:t>
            </a:r>
            <a:r>
              <a:rPr lang="en-US" sz="2400" dirty="0" err="1"/>
              <a:t>csv.writer</a:t>
            </a:r>
            <a:r>
              <a:rPr lang="en-US" sz="2400" dirty="0"/>
              <a:t>(</a:t>
            </a:r>
            <a:r>
              <a:rPr lang="en-US" sz="2400" dirty="0" err="1"/>
              <a:t>empfile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empwriter.writerow</a:t>
            </a:r>
            <a:r>
              <a:rPr lang="en-US" sz="2400" dirty="0"/>
              <a:t>(['e1','peter','m','07/04/2020',7000.00])</a:t>
            </a:r>
          </a:p>
          <a:p>
            <a:r>
              <a:rPr lang="en-US" sz="2400" dirty="0" err="1"/>
              <a:t>empwriter.writerow</a:t>
            </a:r>
            <a:r>
              <a:rPr lang="en-US" sz="2400" dirty="0"/>
              <a:t>(['e2','paul','m','12/25/2018',8000.00])</a:t>
            </a:r>
          </a:p>
          <a:p>
            <a:r>
              <a:rPr lang="en-US" sz="2400" dirty="0" err="1"/>
              <a:t>empwriter.writerow</a:t>
            </a:r>
            <a:r>
              <a:rPr lang="en-US" sz="2400" dirty="0"/>
              <a:t>(['e3','mary','f','03/08/2018',7500.00])</a:t>
            </a:r>
          </a:p>
          <a:p>
            <a:r>
              <a:rPr lang="en-US" sz="2400" dirty="0"/>
              <a:t>print("File created.")</a:t>
            </a:r>
          </a:p>
          <a:p>
            <a:r>
              <a:rPr lang="en-US" sz="2400" dirty="0" err="1"/>
              <a:t>empfile.close</a:t>
            </a:r>
            <a:r>
              <a:rPr lang="en-US" sz="2400" dirty="0"/>
              <a:t>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4909" y="5781964"/>
            <a:ext cx="8460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 1: Without the newline=“”, the writer will add a blank line in the file.</a:t>
            </a:r>
          </a:p>
          <a:p>
            <a:r>
              <a:rPr lang="en-US" sz="2000" b="1" dirty="0" smtClean="0"/>
              <a:t>Note 2: import csv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35906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563" y="161254"/>
            <a:ext cx="10363200" cy="1143000"/>
          </a:xfrm>
        </p:spPr>
        <p:txBody>
          <a:bodyPr/>
          <a:lstStyle/>
          <a:p>
            <a:r>
              <a:rPr lang="en-US" dirty="0" smtClean="0"/>
              <a:t>Using a “with” statement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70910" y="1752600"/>
            <a:ext cx="69642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import csv</a:t>
            </a:r>
          </a:p>
          <a:p>
            <a:endParaRPr lang="en-US" sz="2000" dirty="0"/>
          </a:p>
          <a:p>
            <a:r>
              <a:rPr lang="en-US" sz="2000" dirty="0"/>
              <a:t>with open('emp.csv', mode='</a:t>
            </a:r>
            <a:r>
              <a:rPr lang="en-US" sz="2000" dirty="0" err="1"/>
              <a:t>w',newline</a:t>
            </a:r>
            <a:r>
              <a:rPr lang="en-US" sz="2000" dirty="0"/>
              <a:t>="") as </a:t>
            </a:r>
            <a:r>
              <a:rPr lang="en-US" sz="2000" dirty="0" err="1"/>
              <a:t>empfile</a:t>
            </a:r>
            <a:r>
              <a:rPr lang="en-US" sz="2000" dirty="0"/>
              <a:t>: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empwriter</a:t>
            </a:r>
            <a:r>
              <a:rPr lang="en-US" sz="2000" dirty="0"/>
              <a:t> = </a:t>
            </a:r>
            <a:r>
              <a:rPr lang="en-US" sz="2000" dirty="0" err="1"/>
              <a:t>csv.writer</a:t>
            </a:r>
            <a:r>
              <a:rPr lang="en-US" sz="2000" dirty="0"/>
              <a:t>(</a:t>
            </a:r>
            <a:r>
              <a:rPr lang="en-US" sz="2000" dirty="0" err="1"/>
              <a:t>empfile</a:t>
            </a:r>
            <a:r>
              <a:rPr lang="en-US" sz="2000" dirty="0"/>
              <a:t>)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empwriter.writerow</a:t>
            </a:r>
            <a:r>
              <a:rPr lang="en-US" sz="2000" dirty="0"/>
              <a:t>(['e1','peter','m','07/04/2020',7000.00])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empwriter.writerow</a:t>
            </a:r>
            <a:r>
              <a:rPr lang="en-US" sz="2000" dirty="0"/>
              <a:t>(['e2','paul','m','12/25/2018',8000.00])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empwriter.writerow</a:t>
            </a:r>
            <a:r>
              <a:rPr lang="en-US" sz="2000" dirty="0"/>
              <a:t>(['e3','mary','f','03/08/2018',7500.00])</a:t>
            </a:r>
          </a:p>
          <a:p>
            <a:r>
              <a:rPr lang="en-US" sz="2000" dirty="0"/>
              <a:t>print("File created.")</a:t>
            </a:r>
          </a:p>
          <a:p>
            <a:r>
              <a:rPr lang="en-US" sz="2000" dirty="0" err="1"/>
              <a:t>empfile.close</a:t>
            </a:r>
            <a:r>
              <a:rPr lang="en-US" sz="20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3738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quoting=</a:t>
            </a:r>
            <a:r>
              <a:rPr lang="en-US" dirty="0" err="1" smtClean="0"/>
              <a:t>csv.QUOTE_NONNUMERIC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4109" y="2404239"/>
            <a:ext cx="7832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import csv</a:t>
            </a:r>
          </a:p>
          <a:p>
            <a:endParaRPr lang="en-US" dirty="0"/>
          </a:p>
          <a:p>
            <a:r>
              <a:rPr lang="en-US" dirty="0"/>
              <a:t>with open('emp.csv', mode='</a:t>
            </a:r>
            <a:r>
              <a:rPr lang="en-US" dirty="0" err="1"/>
              <a:t>w',newline</a:t>
            </a:r>
            <a:r>
              <a:rPr lang="en-US" dirty="0"/>
              <a:t>="") as </a:t>
            </a:r>
            <a:r>
              <a:rPr lang="en-US" dirty="0" err="1"/>
              <a:t>empfile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empwriter</a:t>
            </a:r>
            <a:r>
              <a:rPr lang="en-US" dirty="0"/>
              <a:t> = </a:t>
            </a:r>
            <a:r>
              <a:rPr lang="en-US" dirty="0" err="1"/>
              <a:t>csv.writer</a:t>
            </a:r>
            <a:r>
              <a:rPr lang="en-US" dirty="0"/>
              <a:t>(</a:t>
            </a:r>
            <a:r>
              <a:rPr lang="en-US" dirty="0" err="1"/>
              <a:t>empfile,quoting</a:t>
            </a:r>
            <a:r>
              <a:rPr lang="en-US" dirty="0"/>
              <a:t>=</a:t>
            </a:r>
            <a:r>
              <a:rPr lang="en-US" dirty="0" err="1"/>
              <a:t>csv.QUOTE_NONNUMERIC</a:t>
            </a:r>
            <a:r>
              <a:rPr lang="en-US" dirty="0"/>
              <a:t>)</a:t>
            </a:r>
          </a:p>
          <a:p>
            <a:r>
              <a:rPr lang="en-US" dirty="0"/>
              <a:t>  </a:t>
            </a:r>
            <a:r>
              <a:rPr lang="en-US" dirty="0" err="1"/>
              <a:t>empwriter.writerow</a:t>
            </a:r>
            <a:r>
              <a:rPr lang="en-US" dirty="0"/>
              <a:t>(['e1','peter','m','07/04/2020',7000.00])</a:t>
            </a:r>
          </a:p>
          <a:p>
            <a:r>
              <a:rPr lang="en-US" dirty="0"/>
              <a:t>  </a:t>
            </a:r>
            <a:r>
              <a:rPr lang="en-US" dirty="0" err="1"/>
              <a:t>empwriter.writerow</a:t>
            </a:r>
            <a:r>
              <a:rPr lang="en-US" dirty="0"/>
              <a:t>(['e2','paul','m','12/25/2018',8000.00])</a:t>
            </a:r>
          </a:p>
          <a:p>
            <a:r>
              <a:rPr lang="en-US" dirty="0"/>
              <a:t>  </a:t>
            </a:r>
            <a:r>
              <a:rPr lang="en-US" dirty="0" err="1"/>
              <a:t>empwriter.writerow</a:t>
            </a:r>
            <a:r>
              <a:rPr lang="en-US" dirty="0"/>
              <a:t>(['e3','mary','f','03/08/2018',7500.00])</a:t>
            </a:r>
          </a:p>
          <a:p>
            <a:r>
              <a:rPr lang="en-US" dirty="0"/>
              <a:t>print("File created.")</a:t>
            </a:r>
          </a:p>
          <a:p>
            <a:r>
              <a:rPr lang="en-US" dirty="0" err="1"/>
              <a:t>empfile.close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55284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926" y="1502265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without </a:t>
            </a:r>
            <a:r>
              <a:rPr lang="en-US" sz="2000" dirty="0" smtClean="0"/>
              <a:t> </a:t>
            </a:r>
            <a:r>
              <a:rPr lang="en-US" sz="2000" dirty="0"/>
              <a:t>quoting=</a:t>
            </a:r>
            <a:r>
              <a:rPr lang="en-US" sz="2000" dirty="0" err="1"/>
              <a:t>csv.QUOTE_NONNUMERIC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e1,peter,m,07/04/2020,7000.0</a:t>
            </a:r>
            <a:endParaRPr lang="en-US" dirty="0"/>
          </a:p>
          <a:p>
            <a:r>
              <a:rPr lang="en-US" dirty="0"/>
              <a:t>e2,paul,m,12/25/2018,8000.0</a:t>
            </a:r>
          </a:p>
          <a:p>
            <a:r>
              <a:rPr lang="en-US" dirty="0"/>
              <a:t>e3,mary,f,03/08/2018,7500.0</a:t>
            </a:r>
          </a:p>
        </p:txBody>
      </p:sp>
      <p:sp>
        <p:nvSpPr>
          <p:cNvPr id="4" name="Rectangle 3"/>
          <p:cNvSpPr/>
          <p:nvPr/>
        </p:nvSpPr>
        <p:spPr>
          <a:xfrm>
            <a:off x="895926" y="4048173"/>
            <a:ext cx="6096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/>
              <a:t>with</a:t>
            </a:r>
            <a:r>
              <a:rPr lang="en-US" sz="2400" dirty="0"/>
              <a:t>  quoting=</a:t>
            </a:r>
            <a:r>
              <a:rPr lang="en-US" sz="2400" dirty="0" err="1"/>
              <a:t>csv.QUOTE_NONNUMERIC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"</a:t>
            </a:r>
            <a:r>
              <a:rPr lang="en-US" dirty="0"/>
              <a:t>e1","peter","m","07/04/2020",7000.0</a:t>
            </a:r>
          </a:p>
          <a:p>
            <a:r>
              <a:rPr lang="en-US" dirty="0"/>
              <a:t>"e2","paul","m","12/25/2018",8000.0</a:t>
            </a:r>
          </a:p>
          <a:p>
            <a:r>
              <a:rPr lang="en-US" dirty="0"/>
              <a:t>"e3","mary","f","03/08/2018",7500.0</a:t>
            </a:r>
          </a:p>
        </p:txBody>
      </p:sp>
    </p:spTree>
    <p:extLst>
      <p:ext uri="{BB962C8B-B14F-4D97-AF65-F5344CB8AC3E}">
        <p14:creationId xmlns:p14="http://schemas.microsoft.com/office/powerpoint/2010/main" val="428550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4" y="101600"/>
            <a:ext cx="10510982" cy="775855"/>
          </a:xfrm>
        </p:spPr>
        <p:txBody>
          <a:bodyPr/>
          <a:lstStyle/>
          <a:p>
            <a:r>
              <a:rPr lang="en-US" dirty="0" smtClean="0"/>
              <a:t>Define a reader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8581" y="1212612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import csv</a:t>
            </a:r>
          </a:p>
          <a:p>
            <a:endParaRPr lang="en-US" sz="2800" dirty="0"/>
          </a:p>
          <a:p>
            <a:r>
              <a:rPr lang="en-US" sz="2800" dirty="0" err="1"/>
              <a:t>empfile</a:t>
            </a:r>
            <a:r>
              <a:rPr lang="en-US" sz="2800" dirty="0"/>
              <a:t>=open('emp.csv')</a:t>
            </a:r>
          </a:p>
          <a:p>
            <a:r>
              <a:rPr lang="en-US" sz="2800" dirty="0" err="1"/>
              <a:t>empreader</a:t>
            </a:r>
            <a:r>
              <a:rPr lang="en-US" sz="2800" dirty="0"/>
              <a:t> = </a:t>
            </a:r>
            <a:r>
              <a:rPr lang="en-US" sz="2800" dirty="0" err="1"/>
              <a:t>csv.reader</a:t>
            </a:r>
            <a:r>
              <a:rPr lang="en-US" sz="2800" dirty="0"/>
              <a:t>(</a:t>
            </a:r>
            <a:r>
              <a:rPr lang="en-US" sz="2800" dirty="0" err="1"/>
              <a:t>empfile</a:t>
            </a:r>
            <a:r>
              <a:rPr lang="en-US" sz="2800" dirty="0"/>
              <a:t>)</a:t>
            </a:r>
          </a:p>
          <a:p>
            <a:r>
              <a:rPr lang="en-US" sz="2800" dirty="0"/>
              <a:t>for row in </a:t>
            </a:r>
            <a:r>
              <a:rPr lang="en-US" sz="2800" dirty="0" err="1"/>
              <a:t>empreader</a:t>
            </a:r>
            <a:r>
              <a:rPr lang="en-US" sz="2800" dirty="0"/>
              <a:t>:</a:t>
            </a:r>
          </a:p>
          <a:p>
            <a:r>
              <a:rPr lang="en-US" sz="2800" dirty="0"/>
              <a:t>    print(row)</a:t>
            </a:r>
          </a:p>
          <a:p>
            <a:r>
              <a:rPr lang="en-US" sz="2800" dirty="0" err="1"/>
              <a:t>empfile.close</a:t>
            </a:r>
            <a:r>
              <a:rPr lang="en-US" sz="2800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6218" y="46563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['e1', 'peter', 'm', '07/04/2020', '7000.0']</a:t>
            </a:r>
          </a:p>
          <a:p>
            <a:r>
              <a:rPr lang="en-US" sz="2400" dirty="0"/>
              <a:t>['e2', '</a:t>
            </a:r>
            <a:r>
              <a:rPr lang="en-US" sz="2400" dirty="0" err="1"/>
              <a:t>paul</a:t>
            </a:r>
            <a:r>
              <a:rPr lang="en-US" sz="2400" dirty="0"/>
              <a:t>', 'm', '12/25/2018', '8000.0']</a:t>
            </a:r>
          </a:p>
          <a:p>
            <a:r>
              <a:rPr lang="en-US" sz="2400" dirty="0"/>
              <a:t>['e3', '</a:t>
            </a:r>
            <a:r>
              <a:rPr lang="en-US" sz="2400" dirty="0" err="1"/>
              <a:t>mary</a:t>
            </a:r>
            <a:r>
              <a:rPr lang="en-US" sz="2400" dirty="0"/>
              <a:t>', 'f', '03/08/2018', '7500.0']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2072" y="4470401"/>
            <a:ext cx="4341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each row is stored as a list, and all the fields including numeric field are quoted.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5971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“with” statement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274838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2400" dirty="0"/>
              <a:t>import csv</a:t>
            </a:r>
          </a:p>
          <a:p>
            <a:endParaRPr lang="en-US" sz="2400" dirty="0"/>
          </a:p>
          <a:p>
            <a:r>
              <a:rPr lang="en-US" sz="2400" dirty="0"/>
              <a:t>with open('emp.csv', mode='r') as </a:t>
            </a:r>
            <a:r>
              <a:rPr lang="en-US" sz="2400" dirty="0" err="1"/>
              <a:t>empfile</a:t>
            </a:r>
            <a:r>
              <a:rPr lang="en-US" sz="2400" dirty="0"/>
              <a:t>: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empreader</a:t>
            </a:r>
            <a:r>
              <a:rPr lang="en-US" sz="2400" dirty="0"/>
              <a:t> = </a:t>
            </a:r>
            <a:r>
              <a:rPr lang="en-US" sz="2400" dirty="0" err="1"/>
              <a:t>csv.reader</a:t>
            </a:r>
            <a:r>
              <a:rPr lang="en-US" sz="2400" dirty="0"/>
              <a:t>(</a:t>
            </a:r>
            <a:r>
              <a:rPr lang="en-US" sz="2400" dirty="0" err="1"/>
              <a:t>empfile</a:t>
            </a:r>
            <a:r>
              <a:rPr lang="en-US" sz="2400" dirty="0"/>
              <a:t>)</a:t>
            </a:r>
          </a:p>
          <a:p>
            <a:r>
              <a:rPr lang="en-US" sz="2400" dirty="0"/>
              <a:t>  for row in </a:t>
            </a:r>
            <a:r>
              <a:rPr lang="en-US" sz="2400" dirty="0" err="1"/>
              <a:t>empreader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print(row)</a:t>
            </a:r>
          </a:p>
          <a:p>
            <a:r>
              <a:rPr lang="en-US" sz="2400" dirty="0" err="1"/>
              <a:t>empfile.close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46020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each field using index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840684"/>
            <a:ext cx="103354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csv</a:t>
            </a:r>
          </a:p>
          <a:p>
            <a:endParaRPr lang="en-US" sz="2400" dirty="0"/>
          </a:p>
          <a:p>
            <a:r>
              <a:rPr lang="en-US" sz="2400" dirty="0"/>
              <a:t>with open('emp.csv', mode='r') as </a:t>
            </a:r>
            <a:r>
              <a:rPr lang="en-US" sz="2400" dirty="0" err="1"/>
              <a:t>empfile</a:t>
            </a:r>
            <a:r>
              <a:rPr lang="en-US" sz="2400" dirty="0"/>
              <a:t>: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empreader</a:t>
            </a:r>
            <a:r>
              <a:rPr lang="en-US" sz="2400" dirty="0"/>
              <a:t> = </a:t>
            </a:r>
            <a:r>
              <a:rPr lang="en-US" sz="2400" dirty="0" err="1"/>
              <a:t>csv.reader</a:t>
            </a:r>
            <a:r>
              <a:rPr lang="en-US" sz="2400" dirty="0"/>
              <a:t>(</a:t>
            </a:r>
            <a:r>
              <a:rPr lang="en-US" sz="2400" dirty="0" err="1"/>
              <a:t>empfile</a:t>
            </a:r>
            <a:r>
              <a:rPr lang="en-US" sz="2400" dirty="0"/>
              <a:t>)</a:t>
            </a:r>
          </a:p>
          <a:p>
            <a:r>
              <a:rPr lang="en-US" sz="2400" dirty="0"/>
              <a:t>  for row in </a:t>
            </a:r>
            <a:r>
              <a:rPr lang="en-US" sz="2400" dirty="0" err="1"/>
              <a:t>empreader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print(row)</a:t>
            </a:r>
          </a:p>
          <a:p>
            <a:r>
              <a:rPr lang="en-US" sz="2400" dirty="0"/>
              <a:t>    print('</a:t>
            </a:r>
            <a:r>
              <a:rPr lang="en-US" sz="2400" dirty="0" err="1"/>
              <a:t>empid</a:t>
            </a:r>
            <a:r>
              <a:rPr lang="en-US" sz="2400" dirty="0"/>
              <a:t>: '+row[0]+', </a:t>
            </a:r>
            <a:r>
              <a:rPr lang="en-US" sz="2400" dirty="0" err="1"/>
              <a:t>empname</a:t>
            </a:r>
            <a:r>
              <a:rPr lang="en-US" sz="2400" dirty="0"/>
              <a:t>: '+row[1]+', sex: '+row[2]+', hire date: '\</a:t>
            </a:r>
          </a:p>
          <a:p>
            <a:r>
              <a:rPr lang="en-US" sz="2400" dirty="0"/>
              <a:t>          +row[3]+', salary:'+row[4])</a:t>
            </a:r>
          </a:p>
          <a:p>
            <a:r>
              <a:rPr lang="en-US" sz="2400" dirty="0"/>
              <a:t>    print('</a:t>
            </a:r>
            <a:r>
              <a:rPr lang="en-US" sz="2400" dirty="0" err="1"/>
              <a:t>empid</a:t>
            </a:r>
            <a:r>
              <a:rPr lang="en-US" sz="2400" dirty="0"/>
              <a:t>: {}, </a:t>
            </a:r>
            <a:r>
              <a:rPr lang="en-US" sz="2400" dirty="0" err="1"/>
              <a:t>empname</a:t>
            </a:r>
            <a:r>
              <a:rPr lang="en-US" sz="2400" dirty="0"/>
              <a:t>: {}, sex: {}, hire date: {}, salary:{}'.format(row[0],\</a:t>
            </a:r>
          </a:p>
          <a:p>
            <a:r>
              <a:rPr lang="en-US" sz="2400" dirty="0"/>
              <a:t>                row[1],row[2],row[3],row[4]))</a:t>
            </a:r>
          </a:p>
          <a:p>
            <a:r>
              <a:rPr lang="en-US" sz="2400" dirty="0" err="1"/>
              <a:t>empfile.close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47390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3" y="129309"/>
            <a:ext cx="10261601" cy="489527"/>
          </a:xfrm>
        </p:spPr>
        <p:txBody>
          <a:bodyPr/>
          <a:lstStyle/>
          <a:p>
            <a:r>
              <a:rPr lang="en-US" dirty="0" smtClean="0"/>
              <a:t>Compute the total and </a:t>
            </a:r>
            <a:r>
              <a:rPr lang="en-US" dirty="0" err="1" smtClean="0"/>
              <a:t>averge</a:t>
            </a:r>
            <a:r>
              <a:rPr lang="en-US" dirty="0" smtClean="0"/>
              <a:t> salary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5236" y="769761"/>
            <a:ext cx="94118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smtClean="0"/>
              <a:t>csv</a:t>
            </a:r>
            <a:endParaRPr lang="en-US" sz="2400" dirty="0"/>
          </a:p>
          <a:p>
            <a:r>
              <a:rPr lang="en-US" sz="2400" dirty="0"/>
              <a:t>with open('emp.csv', mode='r') as </a:t>
            </a:r>
            <a:r>
              <a:rPr lang="en-US" sz="2400" dirty="0" err="1"/>
              <a:t>empfile</a:t>
            </a:r>
            <a:r>
              <a:rPr lang="en-US" sz="2400" dirty="0"/>
              <a:t>: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empreader</a:t>
            </a:r>
            <a:r>
              <a:rPr lang="en-US" sz="2400" dirty="0"/>
              <a:t> = </a:t>
            </a:r>
            <a:r>
              <a:rPr lang="en-US" sz="2400" dirty="0" err="1"/>
              <a:t>csv.reader</a:t>
            </a:r>
            <a:r>
              <a:rPr lang="en-US" sz="2400" dirty="0"/>
              <a:t>(</a:t>
            </a:r>
            <a:r>
              <a:rPr lang="en-US" sz="2400" dirty="0" err="1"/>
              <a:t>empfile</a:t>
            </a:r>
            <a:r>
              <a:rPr lang="en-US" sz="2400" dirty="0"/>
              <a:t>)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totalSalary</a:t>
            </a:r>
            <a:r>
              <a:rPr lang="en-US" sz="2400" dirty="0"/>
              <a:t>=0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empCount</a:t>
            </a:r>
            <a:r>
              <a:rPr lang="en-US" sz="2400" dirty="0"/>
              <a:t>=0</a:t>
            </a:r>
          </a:p>
          <a:p>
            <a:r>
              <a:rPr lang="en-US" sz="2400" dirty="0"/>
              <a:t>  for row in </a:t>
            </a:r>
            <a:r>
              <a:rPr lang="en-US" sz="2400" dirty="0" err="1"/>
              <a:t>empreader</a:t>
            </a:r>
            <a:r>
              <a:rPr lang="en-US" sz="2400" dirty="0"/>
              <a:t>:</a:t>
            </a:r>
          </a:p>
          <a:p>
            <a:r>
              <a:rPr lang="en-US" sz="2400" dirty="0"/>
              <a:t>    #</a:t>
            </a:r>
            <a:r>
              <a:rPr lang="en-US" sz="2400" dirty="0" err="1"/>
              <a:t>totalSalary</a:t>
            </a:r>
            <a:r>
              <a:rPr lang="en-US" sz="2400" dirty="0"/>
              <a:t>+=row[4</a:t>
            </a:r>
            <a:r>
              <a:rPr lang="en-US" sz="2400" dirty="0" smtClean="0"/>
              <a:t>]  ### 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err="1"/>
              <a:t>totalSalary</a:t>
            </a:r>
            <a:r>
              <a:rPr lang="en-US" sz="2400" dirty="0"/>
              <a:t>+=float(row[4</a:t>
            </a:r>
            <a:r>
              <a:rPr lang="en-US" sz="2400" dirty="0" smtClean="0"/>
              <a:t>])    ###convert to floating number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err="1"/>
              <a:t>empCount</a:t>
            </a:r>
            <a:r>
              <a:rPr lang="en-US" sz="2400" dirty="0"/>
              <a:t>+=1</a:t>
            </a:r>
          </a:p>
          <a:p>
            <a:r>
              <a:rPr lang="en-US" sz="2400" dirty="0"/>
              <a:t>  print("total salary is: ${:,.2f}".format(</a:t>
            </a:r>
            <a:r>
              <a:rPr lang="en-US" sz="2400" dirty="0" err="1"/>
              <a:t>totalSalary</a:t>
            </a:r>
            <a:r>
              <a:rPr lang="en-US" sz="2400" dirty="0"/>
              <a:t>))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avgSalary</a:t>
            </a:r>
            <a:r>
              <a:rPr lang="en-US" sz="2400" dirty="0"/>
              <a:t>=</a:t>
            </a:r>
            <a:r>
              <a:rPr lang="en-US" sz="2400" dirty="0" err="1"/>
              <a:t>totalSalary</a:t>
            </a:r>
            <a:r>
              <a:rPr lang="en-US" sz="2400" dirty="0"/>
              <a:t>/</a:t>
            </a:r>
            <a:r>
              <a:rPr lang="en-US" sz="2400" dirty="0" err="1"/>
              <a:t>empCount</a:t>
            </a:r>
            <a:endParaRPr lang="en-US" sz="2400" dirty="0"/>
          </a:p>
          <a:p>
            <a:r>
              <a:rPr lang="en-US" sz="2400" dirty="0"/>
              <a:t>  print("The average salary is: ${:,.2f}".format(</a:t>
            </a:r>
            <a:r>
              <a:rPr lang="en-US" sz="2400" dirty="0" err="1"/>
              <a:t>avgSalary</a:t>
            </a:r>
            <a:r>
              <a:rPr lang="en-US" sz="2400" dirty="0"/>
              <a:t>))</a:t>
            </a:r>
          </a:p>
          <a:p>
            <a:r>
              <a:rPr lang="en-US" sz="2400" dirty="0" err="1"/>
              <a:t>empfile.close</a:t>
            </a:r>
            <a:r>
              <a:rPr lang="en-US" sz="2400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3310" y="5663408"/>
            <a:ext cx="67169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Note:Salary</a:t>
            </a:r>
            <a:r>
              <a:rPr lang="en-US" sz="2400" dirty="0" smtClean="0"/>
              <a:t> is presented with quotation and is string:</a:t>
            </a:r>
          </a:p>
          <a:p>
            <a:r>
              <a:rPr lang="en-US" sz="2400" dirty="0" smtClean="0"/>
              <a:t>[ 'e1</a:t>
            </a:r>
            <a:r>
              <a:rPr lang="en-US" sz="2400" dirty="0"/>
              <a:t>', 'peter', 'm', '07/04/2020', '7000.0']</a:t>
            </a:r>
          </a:p>
        </p:txBody>
      </p:sp>
    </p:spTree>
    <p:extLst>
      <p:ext uri="{BB962C8B-B14F-4D97-AF65-F5344CB8AC3E}">
        <p14:creationId xmlns:p14="http://schemas.microsoft.com/office/powerpoint/2010/main" val="3032674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 </a:t>
            </a:r>
            <a:r>
              <a:rPr lang="en-US" dirty="0" smtClean="0"/>
              <a:t>Example: employee class</a:t>
            </a:r>
            <a:br>
              <a:rPr lang="en-US" dirty="0" smtClean="0"/>
            </a:br>
            <a:r>
              <a:rPr lang="en-US" dirty="0" smtClean="0"/>
              <a:t>Each row is represented as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Properties: </a:t>
            </a:r>
            <a:r>
              <a:rPr lang="en-US" dirty="0" err="1"/>
              <a:t>EmpID</a:t>
            </a:r>
            <a:r>
              <a:rPr lang="en-US" dirty="0"/>
              <a:t>, </a:t>
            </a:r>
            <a:r>
              <a:rPr lang="en-US" dirty="0" err="1"/>
              <a:t>Ename</a:t>
            </a:r>
            <a:r>
              <a:rPr lang="en-US" dirty="0"/>
              <a:t>, sex, </a:t>
            </a:r>
            <a:r>
              <a:rPr lang="en-US" dirty="0" err="1" smtClean="0"/>
              <a:t>HireDate</a:t>
            </a:r>
            <a:r>
              <a:rPr lang="en-US" dirty="0"/>
              <a:t>, </a:t>
            </a:r>
            <a:r>
              <a:rPr lang="en-US" dirty="0" smtClean="0"/>
              <a:t>Salary</a:t>
            </a:r>
          </a:p>
          <a:p>
            <a:r>
              <a:rPr lang="en-US" dirty="0" smtClean="0"/>
              <a:t>Methods: Calculations applied to the class</a:t>
            </a:r>
          </a:p>
          <a:p>
            <a:pPr lvl="1"/>
            <a:r>
              <a:rPr lang="en-US" dirty="0" err="1" smtClean="0"/>
              <a:t>taxWithhold</a:t>
            </a:r>
            <a:r>
              <a:rPr lang="en-US" dirty="0" smtClean="0"/>
              <a:t>: 15% of the salary will be withheld for tax purpose</a:t>
            </a:r>
          </a:p>
          <a:p>
            <a:pPr lvl="1"/>
            <a:r>
              <a:rPr lang="en-US" dirty="0" err="1" smtClean="0"/>
              <a:t>socialSecurityBenefit</a:t>
            </a:r>
            <a:r>
              <a:rPr lang="en-US" dirty="0"/>
              <a:t>: The Social Security </a:t>
            </a:r>
            <a:r>
              <a:rPr lang="en-US" dirty="0" smtClean="0"/>
              <a:t>FICA </a:t>
            </a:r>
            <a:r>
              <a:rPr lang="en-US" dirty="0"/>
              <a:t>tax is based on the first $87,900 paid at the rate of 6.2% with a maximum amount withheld of $5450.  The Medicare </a:t>
            </a:r>
            <a:r>
              <a:rPr lang="en-US" dirty="0" smtClean="0"/>
              <a:t>FICA </a:t>
            </a:r>
            <a:r>
              <a:rPr lang="en-US" dirty="0"/>
              <a:t>tax is based on all earnings paid, at the rate of 1.45%. </a:t>
            </a:r>
            <a:endParaRPr lang="en-US" dirty="0" smtClean="0"/>
          </a:p>
          <a:p>
            <a:pPr lvl="1"/>
            <a:r>
              <a:rPr lang="en-US" dirty="0" err="1"/>
              <a:t>seniorityStatus</a:t>
            </a:r>
            <a:r>
              <a:rPr lang="en-US" dirty="0"/>
              <a:t>: An employee is classified as senior employee if works more than 10 years, otherwise, is junior employee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96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employee class objects from data in a CSV file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2618" y="2025687"/>
            <a:ext cx="1002145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import csv, </a:t>
            </a:r>
            <a:r>
              <a:rPr lang="en-US" sz="2000" dirty="0" err="1"/>
              <a:t>classModule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with </a:t>
            </a:r>
            <a:r>
              <a:rPr lang="en-US" sz="2000" dirty="0"/>
              <a:t>open('emp.csv', mode='r') as </a:t>
            </a:r>
            <a:r>
              <a:rPr lang="en-US" sz="2000" dirty="0" err="1"/>
              <a:t>empfile</a:t>
            </a:r>
            <a:r>
              <a:rPr lang="en-US" sz="2000" dirty="0"/>
              <a:t>: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empreader</a:t>
            </a:r>
            <a:r>
              <a:rPr lang="en-US" sz="2000" dirty="0"/>
              <a:t> = </a:t>
            </a:r>
            <a:r>
              <a:rPr lang="en-US" sz="2000" dirty="0" err="1"/>
              <a:t>csv.reader</a:t>
            </a:r>
            <a:r>
              <a:rPr lang="en-US" sz="2000" dirty="0"/>
              <a:t>(</a:t>
            </a:r>
            <a:r>
              <a:rPr lang="en-US" sz="2000" dirty="0" err="1"/>
              <a:t>empfile</a:t>
            </a:r>
            <a:r>
              <a:rPr lang="en-US" sz="2000" dirty="0"/>
              <a:t>)</a:t>
            </a:r>
          </a:p>
          <a:p>
            <a:r>
              <a:rPr lang="en-US" sz="2000" dirty="0"/>
              <a:t>  for row in </a:t>
            </a:r>
            <a:r>
              <a:rPr lang="en-US" sz="2000" dirty="0" err="1"/>
              <a:t>empreader</a:t>
            </a:r>
            <a:r>
              <a:rPr lang="en-US" sz="2000" dirty="0"/>
              <a:t>:</a:t>
            </a:r>
          </a:p>
          <a:p>
            <a:r>
              <a:rPr lang="en-US" sz="2000" dirty="0"/>
              <a:t>    </a:t>
            </a:r>
            <a:r>
              <a:rPr lang="en-US" sz="2000" b="1" dirty="0" err="1"/>
              <a:t>myEmp</a:t>
            </a:r>
            <a:r>
              <a:rPr lang="en-US" sz="2000" b="1" dirty="0"/>
              <a:t>=</a:t>
            </a:r>
            <a:r>
              <a:rPr lang="en-US" sz="2000" b="1" dirty="0" err="1"/>
              <a:t>classModule.employee</a:t>
            </a:r>
            <a:r>
              <a:rPr lang="en-US" sz="2000" b="1" dirty="0"/>
              <a:t>(row[0],row[1],row[2],row[3],float(row[4]))</a:t>
            </a:r>
          </a:p>
          <a:p>
            <a:r>
              <a:rPr lang="en-US" sz="2000" dirty="0"/>
              <a:t>    print('</a:t>
            </a:r>
            <a:r>
              <a:rPr lang="en-US" sz="2000" dirty="0" err="1"/>
              <a:t>empid</a:t>
            </a:r>
            <a:r>
              <a:rPr lang="en-US" sz="2000" dirty="0"/>
              <a:t>: '+</a:t>
            </a:r>
            <a:r>
              <a:rPr lang="en-US" sz="2000" dirty="0" err="1"/>
              <a:t>myEmp.empID</a:t>
            </a:r>
            <a:r>
              <a:rPr lang="en-US" sz="2000" dirty="0"/>
              <a:t>+', </a:t>
            </a:r>
            <a:r>
              <a:rPr lang="en-US" sz="2000" dirty="0" err="1"/>
              <a:t>empname</a:t>
            </a:r>
            <a:r>
              <a:rPr lang="en-US" sz="2000" dirty="0"/>
              <a:t>: '+</a:t>
            </a:r>
            <a:r>
              <a:rPr lang="en-US" sz="2000" dirty="0" err="1"/>
              <a:t>myEmp.ename</a:t>
            </a:r>
            <a:r>
              <a:rPr lang="en-US" sz="2000" dirty="0"/>
              <a:t>+', sex: '+</a:t>
            </a:r>
            <a:r>
              <a:rPr lang="en-US" sz="2000" dirty="0" err="1"/>
              <a:t>myEmp.sex</a:t>
            </a:r>
            <a:r>
              <a:rPr lang="en-US" sz="2000" dirty="0"/>
              <a:t>+', hire date: '+</a:t>
            </a:r>
            <a:r>
              <a:rPr lang="en-US" sz="2000" dirty="0" err="1"/>
              <a:t>myEmp.hireDate</a:t>
            </a:r>
            <a:r>
              <a:rPr lang="en-US" sz="2000" dirty="0"/>
              <a:t>+', salary:'+ </a:t>
            </a:r>
            <a:r>
              <a:rPr lang="en-US" sz="2000" dirty="0" err="1"/>
              <a:t>str</a:t>
            </a:r>
            <a:r>
              <a:rPr lang="en-US" sz="2000" dirty="0"/>
              <a:t>(</a:t>
            </a:r>
            <a:r>
              <a:rPr lang="en-US" sz="2000" dirty="0" err="1"/>
              <a:t>myEmp.salary</a:t>
            </a:r>
            <a:r>
              <a:rPr lang="en-US" sz="2000" dirty="0"/>
              <a:t>))</a:t>
            </a:r>
          </a:p>
          <a:p>
            <a:r>
              <a:rPr lang="en-US" sz="2000" dirty="0"/>
              <a:t>    print('Your social security benefit is: ' + </a:t>
            </a:r>
            <a:r>
              <a:rPr lang="en-US" sz="2000" dirty="0" err="1"/>
              <a:t>str</a:t>
            </a:r>
            <a:r>
              <a:rPr lang="en-US" sz="2000" dirty="0"/>
              <a:t>(</a:t>
            </a:r>
            <a:r>
              <a:rPr lang="en-US" sz="2000" dirty="0" err="1"/>
              <a:t>myEmp.socialSecurityBenefit</a:t>
            </a:r>
            <a:r>
              <a:rPr lang="en-US" sz="2000" dirty="0"/>
              <a:t>()))</a:t>
            </a:r>
          </a:p>
          <a:p>
            <a:r>
              <a:rPr lang="en-US" sz="2000" dirty="0" err="1"/>
              <a:t>empfile.close</a:t>
            </a:r>
            <a:r>
              <a:rPr lang="en-US" sz="2000" dirty="0"/>
              <a:t>()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230152"/>
            <a:ext cx="9254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Note</a:t>
            </a:r>
            <a:r>
              <a:rPr lang="en-US" sz="2000" dirty="0"/>
              <a:t>:  </a:t>
            </a:r>
            <a:r>
              <a:rPr lang="en-US" sz="2000" b="1" dirty="0"/>
              <a:t>Why float(row[4</a:t>
            </a:r>
            <a:r>
              <a:rPr lang="en-US" sz="2000" b="1" dirty="0" smtClean="0"/>
              <a:t>]))?  </a:t>
            </a:r>
            <a:r>
              <a:rPr lang="en-US" sz="2000" dirty="0" smtClean="0"/>
              <a:t>Even though the salary looks like numeric, the reader will actually return it as string: "e1</a:t>
            </a:r>
            <a:r>
              <a:rPr lang="en-US" sz="2000" dirty="0"/>
              <a:t>","peter","m","07/04/2020",</a:t>
            </a:r>
            <a:r>
              <a:rPr lang="en-US" sz="2000" dirty="0" smtClean="0"/>
              <a:t>7000.0.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793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9" y="762001"/>
            <a:ext cx="8213725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873" y="230909"/>
            <a:ext cx="10363200" cy="1143000"/>
          </a:xfrm>
        </p:spPr>
        <p:txBody>
          <a:bodyPr/>
          <a:lstStyle/>
          <a:p>
            <a:r>
              <a:rPr lang="en-US" sz="3600" dirty="0" smtClean="0"/>
              <a:t>Create a list of employee objects and retrieve information from the list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450110" y="1373909"/>
            <a:ext cx="7675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import csv, </a:t>
            </a:r>
            <a:r>
              <a:rPr lang="en-US" dirty="0" err="1" smtClean="0"/>
              <a:t>classModule</a:t>
            </a:r>
            <a:endParaRPr lang="en-US" dirty="0"/>
          </a:p>
          <a:p>
            <a:r>
              <a:rPr lang="en-US" dirty="0" err="1"/>
              <a:t>empList</a:t>
            </a:r>
            <a:r>
              <a:rPr lang="en-US" dirty="0"/>
              <a:t>=[]</a:t>
            </a:r>
          </a:p>
          <a:p>
            <a:r>
              <a:rPr lang="en-US" dirty="0"/>
              <a:t>with open('emp.csv', mode='r') as </a:t>
            </a:r>
            <a:r>
              <a:rPr lang="en-US" dirty="0" err="1"/>
              <a:t>empfile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empreader</a:t>
            </a:r>
            <a:r>
              <a:rPr lang="en-US" dirty="0"/>
              <a:t> = </a:t>
            </a:r>
            <a:r>
              <a:rPr lang="en-US" dirty="0" err="1"/>
              <a:t>csv.reader</a:t>
            </a:r>
            <a:r>
              <a:rPr lang="en-US" dirty="0"/>
              <a:t>(</a:t>
            </a:r>
            <a:r>
              <a:rPr lang="en-US" dirty="0" err="1"/>
              <a:t>empfile</a:t>
            </a:r>
            <a:r>
              <a:rPr lang="en-US" dirty="0"/>
              <a:t>)</a:t>
            </a:r>
          </a:p>
          <a:p>
            <a:r>
              <a:rPr lang="en-US" dirty="0"/>
              <a:t>  for row in </a:t>
            </a:r>
            <a:r>
              <a:rPr lang="en-US" dirty="0" err="1"/>
              <a:t>empreader</a:t>
            </a:r>
            <a:r>
              <a:rPr lang="en-US" dirty="0"/>
              <a:t>:</a:t>
            </a:r>
          </a:p>
          <a:p>
            <a:r>
              <a:rPr lang="en-US" dirty="0"/>
              <a:t>    </a:t>
            </a:r>
            <a:r>
              <a:rPr lang="en-US" dirty="0" err="1"/>
              <a:t>myEmp</a:t>
            </a:r>
            <a:r>
              <a:rPr lang="en-US" dirty="0"/>
              <a:t>=</a:t>
            </a:r>
            <a:r>
              <a:rPr lang="en-US" dirty="0" err="1"/>
              <a:t>classModule.employee</a:t>
            </a:r>
            <a:r>
              <a:rPr lang="en-US" dirty="0"/>
              <a:t>(row[0],row[1],row[2],row[3],float(row[4]))</a:t>
            </a:r>
          </a:p>
          <a:p>
            <a:r>
              <a:rPr lang="en-US" dirty="0"/>
              <a:t>    </a:t>
            </a:r>
            <a:r>
              <a:rPr lang="en-US" dirty="0" err="1"/>
              <a:t>empList.append</a:t>
            </a:r>
            <a:r>
              <a:rPr lang="en-US" dirty="0"/>
              <a:t>(</a:t>
            </a:r>
            <a:r>
              <a:rPr lang="en-US" dirty="0" err="1"/>
              <a:t>myEmp</a:t>
            </a:r>
            <a:r>
              <a:rPr lang="en-US" dirty="0"/>
              <a:t>)</a:t>
            </a:r>
          </a:p>
          <a:p>
            <a:r>
              <a:rPr lang="en-US" dirty="0" err="1"/>
              <a:t>empfile.close</a:t>
            </a:r>
            <a:r>
              <a:rPr lang="en-US" dirty="0"/>
              <a:t>()</a:t>
            </a:r>
          </a:p>
          <a:p>
            <a:r>
              <a:rPr lang="en-US" dirty="0"/>
              <a:t>print('We have {} </a:t>
            </a:r>
            <a:r>
              <a:rPr lang="en-US" dirty="0" err="1"/>
              <a:t>employees'.format</a:t>
            </a:r>
            <a:r>
              <a:rPr lang="en-US" dirty="0"/>
              <a:t>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empList</a:t>
            </a:r>
            <a:r>
              <a:rPr lang="en-US" dirty="0"/>
              <a:t>)))</a:t>
            </a:r>
          </a:p>
          <a:p>
            <a:r>
              <a:rPr lang="en-US" dirty="0" err="1"/>
              <a:t>totalSalary</a:t>
            </a:r>
            <a:r>
              <a:rPr lang="en-US" dirty="0"/>
              <a:t>=0</a:t>
            </a:r>
          </a:p>
          <a:p>
            <a:r>
              <a:rPr lang="en-US" dirty="0"/>
              <a:t>for </a:t>
            </a:r>
            <a:r>
              <a:rPr lang="en-US" dirty="0" err="1"/>
              <a:t>emp</a:t>
            </a:r>
            <a:r>
              <a:rPr lang="en-US" dirty="0"/>
              <a:t> in </a:t>
            </a:r>
            <a:r>
              <a:rPr lang="en-US" dirty="0" err="1"/>
              <a:t>empList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totalSalary</a:t>
            </a:r>
            <a:r>
              <a:rPr lang="en-US" dirty="0"/>
              <a:t>+=</a:t>
            </a:r>
            <a:r>
              <a:rPr lang="en-US" dirty="0" err="1"/>
              <a:t>emp.salary</a:t>
            </a:r>
            <a:endParaRPr lang="en-US" dirty="0"/>
          </a:p>
          <a:p>
            <a:r>
              <a:rPr lang="en-US" dirty="0"/>
              <a:t>print('Total salary in payroll is ' + "${:,.2f}".format(</a:t>
            </a:r>
            <a:r>
              <a:rPr lang="en-US" dirty="0" err="1"/>
              <a:t>totalSalary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 err="1"/>
              <a:t>avgSalary</a:t>
            </a:r>
            <a:r>
              <a:rPr lang="en-US" dirty="0"/>
              <a:t>=</a:t>
            </a:r>
            <a:r>
              <a:rPr lang="en-US" dirty="0" err="1"/>
              <a:t>totalSalary</a:t>
            </a:r>
            <a:r>
              <a:rPr lang="en-US" dirty="0"/>
              <a:t>/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empList</a:t>
            </a:r>
            <a:r>
              <a:rPr lang="en-US" dirty="0"/>
              <a:t>)</a:t>
            </a:r>
          </a:p>
          <a:p>
            <a:r>
              <a:rPr lang="en-US" dirty="0"/>
              <a:t>print("The average salary is: ${:,.2f}".format(</a:t>
            </a:r>
            <a:r>
              <a:rPr lang="en-US" dirty="0" err="1"/>
              <a:t>avgSalary</a:t>
            </a:r>
            <a:r>
              <a:rPr lang="en-US" dirty="0"/>
              <a:t>))</a:t>
            </a:r>
          </a:p>
          <a:p>
            <a:r>
              <a:rPr lang="en-US" dirty="0"/>
              <a:t>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6837" y="56674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We have 3 employees</a:t>
            </a:r>
          </a:p>
          <a:p>
            <a:r>
              <a:rPr lang="en-US" dirty="0"/>
              <a:t>Total salary in payroll is $22,500.00</a:t>
            </a:r>
          </a:p>
          <a:p>
            <a:r>
              <a:rPr lang="en-US" dirty="0"/>
              <a:t>The average salary is: $7,500.00</a:t>
            </a:r>
          </a:p>
        </p:txBody>
      </p:sp>
    </p:spTree>
    <p:extLst>
      <p:ext uri="{BB962C8B-B14F-4D97-AF65-F5344CB8AC3E}">
        <p14:creationId xmlns:p14="http://schemas.microsoft.com/office/powerpoint/2010/main" val="2890962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5" y="369454"/>
            <a:ext cx="10363200" cy="1143000"/>
          </a:xfrm>
        </p:spPr>
        <p:txBody>
          <a:bodyPr/>
          <a:lstStyle/>
          <a:p>
            <a:r>
              <a:rPr lang="en-US" dirty="0" smtClean="0"/>
              <a:t>Adding a new employee record</a:t>
            </a:r>
            <a:br>
              <a:rPr lang="en-US" dirty="0" smtClean="0"/>
            </a:br>
            <a:r>
              <a:rPr lang="en-US" dirty="0" smtClean="0"/>
              <a:t>mode=‘a’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69310" y="1859340"/>
            <a:ext cx="81002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csv</a:t>
            </a:r>
          </a:p>
          <a:p>
            <a:endParaRPr lang="en-US" sz="2400" dirty="0"/>
          </a:p>
          <a:p>
            <a:r>
              <a:rPr lang="en-US" sz="2400" dirty="0" err="1"/>
              <a:t>empfile</a:t>
            </a:r>
            <a:r>
              <a:rPr lang="en-US" sz="2400" dirty="0"/>
              <a:t>=open('emp.csv', </a:t>
            </a:r>
            <a:r>
              <a:rPr lang="en-US" sz="2400" b="1" dirty="0"/>
              <a:t>mode='</a:t>
            </a:r>
            <a:r>
              <a:rPr lang="en-US" sz="2400" b="1" dirty="0" err="1"/>
              <a:t>a',</a:t>
            </a:r>
            <a:r>
              <a:rPr lang="en-US" sz="2400" dirty="0" err="1"/>
              <a:t>newline</a:t>
            </a:r>
            <a:r>
              <a:rPr lang="en-US" sz="2400" dirty="0"/>
              <a:t>="")</a:t>
            </a:r>
          </a:p>
          <a:p>
            <a:r>
              <a:rPr lang="en-US" sz="2400" dirty="0" err="1"/>
              <a:t>empid</a:t>
            </a:r>
            <a:r>
              <a:rPr lang="en-US" sz="2400" dirty="0"/>
              <a:t>=input('Enter employee id: ')</a:t>
            </a:r>
          </a:p>
          <a:p>
            <a:r>
              <a:rPr lang="en-US" sz="2400" dirty="0" err="1"/>
              <a:t>empname</a:t>
            </a:r>
            <a:r>
              <a:rPr lang="en-US" sz="2400" dirty="0"/>
              <a:t>=input('</a:t>
            </a:r>
            <a:r>
              <a:rPr lang="en-US" sz="2400" dirty="0" err="1"/>
              <a:t>Entername</a:t>
            </a:r>
            <a:r>
              <a:rPr lang="en-US" sz="2400" dirty="0"/>
              <a:t>:' )</a:t>
            </a:r>
          </a:p>
          <a:p>
            <a:r>
              <a:rPr lang="en-US" sz="2400" dirty="0"/>
              <a:t>gender=input('Enter gender: ')</a:t>
            </a:r>
          </a:p>
          <a:p>
            <a:r>
              <a:rPr lang="en-US" sz="2400" dirty="0" err="1"/>
              <a:t>hiredate</a:t>
            </a:r>
            <a:r>
              <a:rPr lang="en-US" sz="2400" dirty="0"/>
              <a:t>=input('Employee hire date: ')</a:t>
            </a:r>
          </a:p>
          <a:p>
            <a:r>
              <a:rPr lang="en-US" sz="2400" dirty="0"/>
              <a:t>salary=input('Enter salary: ')</a:t>
            </a:r>
          </a:p>
          <a:p>
            <a:r>
              <a:rPr lang="en-US" sz="2400" dirty="0" err="1"/>
              <a:t>empwriter</a:t>
            </a:r>
            <a:r>
              <a:rPr lang="en-US" sz="2400" dirty="0"/>
              <a:t> = </a:t>
            </a:r>
            <a:r>
              <a:rPr lang="en-US" sz="2400" dirty="0" err="1"/>
              <a:t>csv.writer</a:t>
            </a:r>
            <a:r>
              <a:rPr lang="en-US" sz="2400" dirty="0"/>
              <a:t>(</a:t>
            </a:r>
            <a:r>
              <a:rPr lang="en-US" sz="2400" dirty="0" err="1"/>
              <a:t>empfile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empwriter.writerow</a:t>
            </a:r>
            <a:r>
              <a:rPr lang="en-US" sz="2400" dirty="0"/>
              <a:t>([</a:t>
            </a:r>
            <a:r>
              <a:rPr lang="en-US" sz="2400" dirty="0" err="1"/>
              <a:t>empid,empname,gender,hiredate,salary</a:t>
            </a:r>
            <a:r>
              <a:rPr lang="en-US" sz="2400" dirty="0"/>
              <a:t>])</a:t>
            </a:r>
          </a:p>
          <a:p>
            <a:r>
              <a:rPr lang="en-US" sz="2400" dirty="0" err="1"/>
              <a:t>empfile.close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58169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1744"/>
            <a:ext cx="10169236" cy="1052947"/>
          </a:xfrm>
        </p:spPr>
        <p:txBody>
          <a:bodyPr/>
          <a:lstStyle/>
          <a:p>
            <a:r>
              <a:rPr lang="en-US" dirty="0" smtClean="0"/>
              <a:t>Python connecting to </a:t>
            </a:r>
            <a:r>
              <a:rPr lang="en-US" dirty="0"/>
              <a:t>MS Access</a:t>
            </a:r>
            <a:br>
              <a:rPr lang="en-US" dirty="0"/>
            </a:br>
            <a:r>
              <a:rPr lang="en-US" sz="2000" dirty="0"/>
              <a:t>https://datatofish.com/how-to-connect-python-to-ms-access-database-using-pyodbc/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1713345"/>
            <a:ext cx="10266218" cy="4964546"/>
          </a:xfrm>
        </p:spPr>
        <p:txBody>
          <a:bodyPr/>
          <a:lstStyle/>
          <a:p>
            <a:r>
              <a:rPr lang="en-US" dirty="0"/>
              <a:t>Step 1: Install the </a:t>
            </a:r>
            <a:r>
              <a:rPr lang="en-US" dirty="0" err="1"/>
              <a:t>Pyodbc</a:t>
            </a:r>
            <a:r>
              <a:rPr lang="en-US" dirty="0"/>
              <a:t> </a:t>
            </a:r>
            <a:r>
              <a:rPr lang="en-US" dirty="0" smtClean="0"/>
              <a:t>package</a:t>
            </a:r>
          </a:p>
          <a:p>
            <a:pPr lvl="1"/>
            <a:r>
              <a:rPr lang="en-US" dirty="0"/>
              <a:t>pip: </a:t>
            </a:r>
            <a:r>
              <a:rPr lang="en-US" dirty="0" smtClean="0"/>
              <a:t>It </a:t>
            </a:r>
            <a:r>
              <a:rPr lang="en-US" dirty="0"/>
              <a:t>is a package manager for Python </a:t>
            </a:r>
            <a:r>
              <a:rPr lang="en-US" dirty="0" smtClean="0"/>
              <a:t>packages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/>
              <a:t>pip install </a:t>
            </a:r>
            <a:r>
              <a:rPr lang="en-US" dirty="0" err="1" smtClean="0"/>
              <a:t>pyodbc</a:t>
            </a:r>
            <a:endParaRPr lang="en-US" dirty="0" smtClean="0"/>
          </a:p>
          <a:p>
            <a:r>
              <a:rPr lang="en-US" dirty="0"/>
              <a:t>Database driver: It is an adaptor program </a:t>
            </a:r>
            <a:r>
              <a:rPr lang="en-US" dirty="0" smtClean="0"/>
              <a:t>that enables </a:t>
            </a:r>
            <a:r>
              <a:rPr lang="en-US" dirty="0"/>
              <a:t>a </a:t>
            </a:r>
            <a:r>
              <a:rPr lang="en-US" dirty="0" smtClean="0"/>
              <a:t>connection between a database management system and other systems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Microsoft ODBC: Open Database Connectivity</a:t>
            </a:r>
          </a:p>
          <a:p>
            <a:pPr lvl="1"/>
            <a:r>
              <a:rPr lang="en-US" dirty="0" smtClean="0"/>
              <a:t>Java</a:t>
            </a:r>
            <a:r>
              <a:rPr lang="en-US" dirty="0"/>
              <a:t>: </a:t>
            </a:r>
            <a:r>
              <a:rPr lang="en-US" dirty="0" smtClean="0"/>
              <a:t>JDBC</a:t>
            </a:r>
          </a:p>
          <a:p>
            <a:pPr lvl="1"/>
            <a:r>
              <a:rPr lang="en-US" dirty="0" smtClean="0"/>
              <a:t>Python: </a:t>
            </a:r>
            <a:r>
              <a:rPr lang="en-US" dirty="0" err="1" smtClean="0"/>
              <a:t>pyodbc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5515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63" y="420254"/>
            <a:ext cx="10363200" cy="4114800"/>
          </a:xfrm>
        </p:spPr>
        <p:txBody>
          <a:bodyPr/>
          <a:lstStyle/>
          <a:p>
            <a:r>
              <a:rPr lang="en-US" dirty="0"/>
              <a:t>Step 2: Create the database and table in Access</a:t>
            </a:r>
          </a:p>
          <a:p>
            <a:pPr lvl="1"/>
            <a:r>
              <a:rPr lang="en-US" dirty="0"/>
              <a:t>UnivDB.mdb</a:t>
            </a:r>
          </a:p>
          <a:p>
            <a:pPr lvl="1"/>
            <a:r>
              <a:rPr lang="en-US" dirty="0"/>
              <a:t>Employee table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17715"/>
              </p:ext>
            </p:extLst>
          </p:nvPr>
        </p:nvGraphicFramePr>
        <p:xfrm>
          <a:off x="1006763" y="2820325"/>
          <a:ext cx="10076875" cy="2529840"/>
        </p:xfrm>
        <a:graphic>
          <a:graphicData uri="http://schemas.openxmlformats.org/drawingml/2006/table">
            <a:tbl>
              <a:tblPr/>
              <a:tblGrid>
                <a:gridCol w="2015375">
                  <a:extLst>
                    <a:ext uri="{9D8B030D-6E8A-4147-A177-3AD203B41FA5}">
                      <a16:colId xmlns:a16="http://schemas.microsoft.com/office/drawing/2014/main" val="2159427594"/>
                    </a:ext>
                  </a:extLst>
                </a:gridCol>
                <a:gridCol w="2015375">
                  <a:extLst>
                    <a:ext uri="{9D8B030D-6E8A-4147-A177-3AD203B41FA5}">
                      <a16:colId xmlns:a16="http://schemas.microsoft.com/office/drawing/2014/main" val="1208500429"/>
                    </a:ext>
                  </a:extLst>
                </a:gridCol>
                <a:gridCol w="2015375">
                  <a:extLst>
                    <a:ext uri="{9D8B030D-6E8A-4147-A177-3AD203B41FA5}">
                      <a16:colId xmlns:a16="http://schemas.microsoft.com/office/drawing/2014/main" val="809165475"/>
                    </a:ext>
                  </a:extLst>
                </a:gridCol>
                <a:gridCol w="2015375">
                  <a:extLst>
                    <a:ext uri="{9D8B030D-6E8A-4147-A177-3AD203B41FA5}">
                      <a16:colId xmlns:a16="http://schemas.microsoft.com/office/drawing/2014/main" val="2456854172"/>
                    </a:ext>
                  </a:extLst>
                </a:gridCol>
                <a:gridCol w="2015375">
                  <a:extLst>
                    <a:ext uri="{9D8B030D-6E8A-4147-A177-3AD203B41FA5}">
                      <a16:colId xmlns:a16="http://schemas.microsoft.com/office/drawing/2014/main" val="3272422201"/>
                    </a:ext>
                  </a:extLst>
                </a:gridCol>
              </a:tblGrid>
              <a:tr h="447321">
                <a:tc gridSpan="5">
                  <a:txBody>
                    <a:bodyPr/>
                    <a:lstStyle/>
                    <a:p>
                      <a:r>
                        <a:rPr lang="en-US" sz="4000" dirty="0"/>
                        <a:t>employee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732984"/>
                  </a:ext>
                </a:extLst>
              </a:tr>
              <a:tr h="316852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</a:rPr>
                        <a:t>empID</a:t>
                      </a:r>
                      <a:endParaRPr lang="en-US" sz="4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empName</a:t>
                      </a:r>
                      <a:endParaRPr lang="en-US" sz="4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sex</a:t>
                      </a:r>
                      <a:endParaRPr lang="en-US" sz="4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hireDate</a:t>
                      </a:r>
                      <a:endParaRPr lang="en-US" sz="4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  <a:endParaRPr lang="en-US" sz="4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2906"/>
                  </a:ext>
                </a:extLst>
              </a:tr>
              <a:tr h="316852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e1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peter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07/04/2020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70000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028399"/>
                  </a:ext>
                </a:extLst>
              </a:tr>
              <a:tr h="316852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e2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</a:rPr>
                        <a:t>paul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12/25/2018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747034"/>
                  </a:ext>
                </a:extLst>
              </a:tr>
              <a:tr h="316852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e3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mary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03/08/2018</a:t>
                      </a:r>
                      <a:endParaRPr lang="en-US" sz="40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7500</a:t>
                      </a:r>
                      <a:endParaRPr lang="en-US" sz="4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5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066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63" y="762000"/>
            <a:ext cx="9966037" cy="5832764"/>
          </a:xfrm>
        </p:spPr>
        <p:txBody>
          <a:bodyPr/>
          <a:lstStyle/>
          <a:p>
            <a:r>
              <a:rPr lang="en-US" dirty="0"/>
              <a:t>Step 3: Connect Python to </a:t>
            </a:r>
            <a:r>
              <a:rPr lang="en-US" dirty="0" smtClean="0"/>
              <a:t>Access</a:t>
            </a:r>
          </a:p>
          <a:p>
            <a:pPr lvl="1"/>
            <a:r>
              <a:rPr lang="en-US" sz="3200" dirty="0" smtClean="0"/>
              <a:t>Driver connecting </a:t>
            </a:r>
            <a:r>
              <a:rPr lang="en-US" dirty="0" smtClean="0"/>
              <a:t>MS </a:t>
            </a:r>
            <a:r>
              <a:rPr lang="en-US" dirty="0" err="1" smtClean="0"/>
              <a:t>Acess</a:t>
            </a:r>
            <a:r>
              <a:rPr lang="en-US" dirty="0" smtClean="0"/>
              <a:t> and Python</a:t>
            </a:r>
            <a:r>
              <a:rPr lang="en-US" sz="3200" dirty="0" smtClean="0"/>
              <a:t>: </a:t>
            </a:r>
            <a:r>
              <a:rPr lang="en-US" sz="2400" dirty="0"/>
              <a:t>conn = </a:t>
            </a:r>
            <a:r>
              <a:rPr lang="en-US" sz="2400" dirty="0" err="1"/>
              <a:t>pyodbc.connect</a:t>
            </a:r>
            <a:r>
              <a:rPr lang="en-US" sz="2400" dirty="0"/>
              <a:t>(</a:t>
            </a:r>
            <a:r>
              <a:rPr lang="en-US" sz="2400" dirty="0" err="1"/>
              <a:t>r'Driver</a:t>
            </a:r>
            <a:r>
              <a:rPr lang="en-US" sz="2400" dirty="0"/>
              <a:t>={Microsoft Access Driver (*.</a:t>
            </a:r>
            <a:r>
              <a:rPr lang="en-US" sz="2400" dirty="0" err="1"/>
              <a:t>mdb</a:t>
            </a:r>
            <a:r>
              <a:rPr lang="en-US" sz="2400" dirty="0"/>
              <a:t>, *.</a:t>
            </a:r>
            <a:r>
              <a:rPr lang="en-US" sz="2400" dirty="0" err="1"/>
              <a:t>accdb</a:t>
            </a:r>
            <a:r>
              <a:rPr lang="en-US" sz="2400" dirty="0" smtClean="0"/>
              <a:t>)};'\</a:t>
            </a:r>
            <a:r>
              <a:rPr lang="en-US" dirty="0" err="1" smtClean="0"/>
              <a:t>r'DBQ</a:t>
            </a:r>
            <a:r>
              <a:rPr lang="en-US" dirty="0" smtClean="0"/>
              <a:t>=C</a:t>
            </a:r>
            <a:r>
              <a:rPr lang="en-US" dirty="0"/>
              <a:t>:\</a:t>
            </a:r>
            <a:r>
              <a:rPr lang="en-US" dirty="0" err="1"/>
              <a:t>HomePage</a:t>
            </a:r>
            <a:r>
              <a:rPr lang="en-US" dirty="0"/>
              <a:t>\UnivDB.mdb</a:t>
            </a:r>
            <a:r>
              <a:rPr lang="en-US" dirty="0" smtClean="0"/>
              <a:t>;')</a:t>
            </a:r>
          </a:p>
          <a:p>
            <a:endParaRPr lang="en-US" dirty="0" smtClean="0"/>
          </a:p>
          <a:p>
            <a:r>
              <a:rPr lang="en-US" dirty="0" smtClean="0"/>
              <a:t>Step 4: Execute SQL commands to retrieve data from the database.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83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example: Run SQL Select command to retrieve records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4327" y="1970269"/>
            <a:ext cx="103354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import </a:t>
            </a:r>
            <a:r>
              <a:rPr lang="en-US" sz="2800" dirty="0" err="1"/>
              <a:t>pyodbc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conn = </a:t>
            </a:r>
            <a:r>
              <a:rPr lang="en-US" sz="2800" dirty="0" err="1"/>
              <a:t>pyodbc.connect</a:t>
            </a:r>
            <a:r>
              <a:rPr lang="en-US" sz="2800" dirty="0"/>
              <a:t>(</a:t>
            </a:r>
            <a:r>
              <a:rPr lang="en-US" sz="2800" dirty="0" err="1"/>
              <a:t>r'Driver</a:t>
            </a:r>
            <a:r>
              <a:rPr lang="en-US" sz="2800" dirty="0"/>
              <a:t>={Microsoft Access Driver (*.</a:t>
            </a:r>
            <a:r>
              <a:rPr lang="en-US" sz="2800" dirty="0" err="1"/>
              <a:t>mdb</a:t>
            </a:r>
            <a:r>
              <a:rPr lang="en-US" sz="2800" dirty="0"/>
              <a:t>, *.</a:t>
            </a:r>
            <a:r>
              <a:rPr lang="en-US" sz="2800" dirty="0" err="1"/>
              <a:t>accdb</a:t>
            </a:r>
            <a:r>
              <a:rPr lang="en-US" sz="2800" dirty="0"/>
              <a:t>)};'\</a:t>
            </a:r>
          </a:p>
          <a:p>
            <a:r>
              <a:rPr lang="en-US" sz="2800" dirty="0" err="1"/>
              <a:t>r'DBQ</a:t>
            </a:r>
            <a:r>
              <a:rPr lang="en-US" sz="2800" dirty="0"/>
              <a:t>=C:\</a:t>
            </a:r>
            <a:r>
              <a:rPr lang="en-US" sz="2800" dirty="0" err="1"/>
              <a:t>HomePage</a:t>
            </a:r>
            <a:r>
              <a:rPr lang="en-US" sz="2800" dirty="0"/>
              <a:t>\UnivDB.mdb;')</a:t>
            </a:r>
          </a:p>
          <a:p>
            <a:r>
              <a:rPr lang="en-US" sz="2800" dirty="0"/>
              <a:t>cursor = </a:t>
            </a:r>
            <a:r>
              <a:rPr lang="en-US" sz="2800" dirty="0" err="1"/>
              <a:t>conn.cursor</a:t>
            </a:r>
            <a:r>
              <a:rPr lang="en-US" sz="2800" dirty="0"/>
              <a:t>()</a:t>
            </a:r>
          </a:p>
          <a:p>
            <a:r>
              <a:rPr lang="en-US" sz="2800" dirty="0" err="1"/>
              <a:t>cursor.execute</a:t>
            </a:r>
            <a:r>
              <a:rPr lang="en-US" sz="2800" dirty="0"/>
              <a:t>('select * from employee')</a:t>
            </a:r>
          </a:p>
          <a:p>
            <a:r>
              <a:rPr lang="en-US" sz="2800" dirty="0"/>
              <a:t>   </a:t>
            </a:r>
          </a:p>
          <a:p>
            <a:r>
              <a:rPr lang="en-US" sz="2800" dirty="0"/>
              <a:t>for row in </a:t>
            </a:r>
            <a:r>
              <a:rPr lang="en-US" sz="2800" dirty="0" err="1"/>
              <a:t>cursor.fetchall</a:t>
            </a:r>
            <a:r>
              <a:rPr lang="en-US" sz="2800" dirty="0"/>
              <a:t>():</a:t>
            </a:r>
          </a:p>
          <a:p>
            <a:r>
              <a:rPr lang="en-US" sz="2800" dirty="0"/>
              <a:t>    print(</a:t>
            </a:r>
            <a:r>
              <a:rPr lang="en-US" sz="2800" dirty="0" err="1"/>
              <a:t>row.empID,row.empName,row.sex,row.hireDate,row.salary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6035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277090"/>
            <a:ext cx="10815782" cy="674255"/>
          </a:xfrm>
        </p:spPr>
        <p:txBody>
          <a:bodyPr/>
          <a:lstStyle/>
          <a:p>
            <a:r>
              <a:rPr lang="en-US" sz="3600" dirty="0" smtClean="0"/>
              <a:t>Create a list of employees and com</a:t>
            </a:r>
            <a:r>
              <a:rPr lang="en-US" sz="4000" dirty="0" smtClean="0"/>
              <a:t>pute average salary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339271" y="951345"/>
            <a:ext cx="96058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import </a:t>
            </a:r>
            <a:r>
              <a:rPr lang="en-US" dirty="0" err="1"/>
              <a:t>pyodbc</a:t>
            </a:r>
            <a:r>
              <a:rPr lang="en-US" dirty="0"/>
              <a:t>, </a:t>
            </a:r>
            <a:r>
              <a:rPr lang="en-US" dirty="0" err="1"/>
              <a:t>employeeClass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conn = </a:t>
            </a:r>
            <a:r>
              <a:rPr lang="en-US" dirty="0" err="1"/>
              <a:t>pyodbc.connect</a:t>
            </a:r>
            <a:r>
              <a:rPr lang="en-US" dirty="0"/>
              <a:t>(</a:t>
            </a:r>
            <a:r>
              <a:rPr lang="en-US" dirty="0" err="1"/>
              <a:t>r'Driver</a:t>
            </a:r>
            <a:r>
              <a:rPr lang="en-US" dirty="0"/>
              <a:t>={Microsoft Access Driver (*.</a:t>
            </a:r>
            <a:r>
              <a:rPr lang="en-US" dirty="0" err="1"/>
              <a:t>mdb</a:t>
            </a:r>
            <a:r>
              <a:rPr lang="en-US" dirty="0"/>
              <a:t>, *.</a:t>
            </a:r>
            <a:r>
              <a:rPr lang="en-US" dirty="0" err="1"/>
              <a:t>accdb</a:t>
            </a:r>
            <a:r>
              <a:rPr lang="en-US" dirty="0"/>
              <a:t>)};'\</a:t>
            </a:r>
          </a:p>
          <a:p>
            <a:r>
              <a:rPr lang="en-US" dirty="0" err="1"/>
              <a:t>r'DBQ</a:t>
            </a:r>
            <a:r>
              <a:rPr lang="en-US" dirty="0"/>
              <a:t>=C:\</a:t>
            </a:r>
            <a:r>
              <a:rPr lang="en-US" dirty="0" err="1"/>
              <a:t>HomePage</a:t>
            </a:r>
            <a:r>
              <a:rPr lang="en-US" dirty="0"/>
              <a:t>\UnivDB.mdb;')</a:t>
            </a:r>
          </a:p>
          <a:p>
            <a:r>
              <a:rPr lang="en-US" dirty="0"/>
              <a:t>cursor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r>
              <a:rPr lang="en-US" dirty="0" err="1"/>
              <a:t>cursor.execute</a:t>
            </a:r>
            <a:r>
              <a:rPr lang="en-US" dirty="0"/>
              <a:t>('select * from employee')</a:t>
            </a:r>
          </a:p>
          <a:p>
            <a:endParaRPr lang="en-US" dirty="0"/>
          </a:p>
          <a:p>
            <a:r>
              <a:rPr lang="en-US" b="1" dirty="0" err="1"/>
              <a:t>empList</a:t>
            </a:r>
            <a:r>
              <a:rPr lang="en-US" b="1" dirty="0"/>
              <a:t>=[]</a:t>
            </a:r>
          </a:p>
          <a:p>
            <a:r>
              <a:rPr lang="en-US" dirty="0"/>
              <a:t>for row in </a:t>
            </a:r>
            <a:r>
              <a:rPr lang="en-US" dirty="0" err="1"/>
              <a:t>cursor.fetchall</a:t>
            </a:r>
            <a:r>
              <a:rPr lang="en-US" dirty="0"/>
              <a:t>():</a:t>
            </a:r>
          </a:p>
          <a:p>
            <a:r>
              <a:rPr lang="en-US" dirty="0"/>
              <a:t>    </a:t>
            </a:r>
            <a:r>
              <a:rPr lang="en-US" b="1" dirty="0" err="1"/>
              <a:t>myEmp</a:t>
            </a:r>
            <a:r>
              <a:rPr lang="en-US" b="1" dirty="0"/>
              <a:t>=</a:t>
            </a:r>
            <a:r>
              <a:rPr lang="en-US" dirty="0" err="1"/>
              <a:t>employeeClass.employee</a:t>
            </a:r>
            <a:r>
              <a:rPr lang="en-US" dirty="0"/>
              <a:t>(</a:t>
            </a:r>
            <a:r>
              <a:rPr lang="en-US" dirty="0" err="1"/>
              <a:t>row.empID,row.empName,row.sex,row.hireDate,row.salary</a:t>
            </a:r>
            <a:r>
              <a:rPr lang="en-US" dirty="0"/>
              <a:t>)</a:t>
            </a:r>
          </a:p>
          <a:p>
            <a:r>
              <a:rPr lang="en-US" dirty="0"/>
              <a:t>    </a:t>
            </a:r>
            <a:r>
              <a:rPr lang="en-US" b="1" dirty="0" err="1"/>
              <a:t>empList.append</a:t>
            </a:r>
            <a:r>
              <a:rPr lang="en-US" b="1" dirty="0"/>
              <a:t>(</a:t>
            </a:r>
            <a:r>
              <a:rPr lang="en-US" b="1" dirty="0" err="1"/>
              <a:t>myEmp</a:t>
            </a:r>
            <a:r>
              <a:rPr lang="en-US" b="1" dirty="0"/>
              <a:t>)</a:t>
            </a:r>
          </a:p>
          <a:p>
            <a:endParaRPr lang="en-US" dirty="0"/>
          </a:p>
          <a:p>
            <a:r>
              <a:rPr lang="en-US" dirty="0" err="1"/>
              <a:t>sumSalary</a:t>
            </a:r>
            <a:r>
              <a:rPr lang="en-US" dirty="0"/>
              <a:t>=0</a:t>
            </a:r>
          </a:p>
          <a:p>
            <a:r>
              <a:rPr lang="en-US" dirty="0"/>
              <a:t>for </a:t>
            </a:r>
            <a:r>
              <a:rPr lang="en-US" dirty="0" err="1"/>
              <a:t>emp</a:t>
            </a:r>
            <a:r>
              <a:rPr lang="en-US" dirty="0"/>
              <a:t> in </a:t>
            </a:r>
            <a:r>
              <a:rPr lang="en-US" dirty="0" err="1"/>
              <a:t>empList</a:t>
            </a:r>
            <a:r>
              <a:rPr lang="en-US" dirty="0"/>
              <a:t>:</a:t>
            </a:r>
          </a:p>
          <a:p>
            <a:r>
              <a:rPr lang="en-US" dirty="0"/>
              <a:t>   </a:t>
            </a:r>
            <a:r>
              <a:rPr lang="en-US" dirty="0" err="1"/>
              <a:t>sumSalary</a:t>
            </a:r>
            <a:r>
              <a:rPr lang="en-US" dirty="0"/>
              <a:t>+=float(</a:t>
            </a:r>
            <a:r>
              <a:rPr lang="en-US" dirty="0" err="1"/>
              <a:t>emp.salary</a:t>
            </a:r>
            <a:r>
              <a:rPr lang="en-US" dirty="0"/>
              <a:t>)</a:t>
            </a:r>
          </a:p>
          <a:p>
            <a:r>
              <a:rPr lang="en-US" dirty="0" err="1"/>
              <a:t>avgSalary</a:t>
            </a:r>
            <a:r>
              <a:rPr lang="en-US" dirty="0"/>
              <a:t>=</a:t>
            </a:r>
            <a:r>
              <a:rPr lang="en-US" dirty="0" err="1"/>
              <a:t>sumSalary</a:t>
            </a:r>
            <a:r>
              <a:rPr lang="en-US" dirty="0"/>
              <a:t>/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empList</a:t>
            </a:r>
            <a:r>
              <a:rPr lang="en-US" dirty="0"/>
              <a:t>)</a:t>
            </a:r>
          </a:p>
          <a:p>
            <a:r>
              <a:rPr lang="en-US" dirty="0"/>
              <a:t>print('We have {} employees, and the </a:t>
            </a:r>
            <a:r>
              <a:rPr lang="en-US" dirty="0" err="1"/>
              <a:t>averge</a:t>
            </a:r>
            <a:r>
              <a:rPr lang="en-US" dirty="0"/>
              <a:t> salary is: ${:,.2f}.'\</a:t>
            </a:r>
          </a:p>
          <a:p>
            <a:r>
              <a:rPr lang="en-US" dirty="0"/>
              <a:t>      .format(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empList</a:t>
            </a:r>
            <a:r>
              <a:rPr lang="en-US" dirty="0"/>
              <a:t>),</a:t>
            </a:r>
            <a:r>
              <a:rPr lang="en-US" dirty="0" err="1"/>
              <a:t>avgSalary</a:t>
            </a:r>
            <a:r>
              <a:rPr lang="en-US" dirty="0"/>
              <a:t>))</a:t>
            </a:r>
          </a:p>
        </p:txBody>
      </p:sp>
      <p:sp>
        <p:nvSpPr>
          <p:cNvPr id="5" name="Rectangle 4"/>
          <p:cNvSpPr/>
          <p:nvPr/>
        </p:nvSpPr>
        <p:spPr>
          <a:xfrm>
            <a:off x="3451401" y="6209207"/>
            <a:ext cx="7504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We have 3 employees, and the </a:t>
            </a:r>
            <a:r>
              <a:rPr lang="en-US" sz="2400" dirty="0" err="1"/>
              <a:t>averge</a:t>
            </a:r>
            <a:r>
              <a:rPr lang="en-US" sz="2400" dirty="0"/>
              <a:t> salary is: $28,500.00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4769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82" y="221673"/>
            <a:ext cx="10510982" cy="471055"/>
          </a:xfrm>
        </p:spPr>
        <p:txBody>
          <a:bodyPr/>
          <a:lstStyle/>
          <a:p>
            <a:r>
              <a:rPr lang="en-US" dirty="0" smtClean="0"/>
              <a:t>Use SQL count, </a:t>
            </a:r>
            <a:r>
              <a:rPr lang="en-US" dirty="0" err="1" smtClean="0"/>
              <a:t>avg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25598" y="982068"/>
            <a:ext cx="92178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pyodbc</a:t>
            </a:r>
            <a:r>
              <a:rPr lang="en-US" sz="2400" dirty="0"/>
              <a:t>, </a:t>
            </a:r>
            <a:r>
              <a:rPr lang="en-US" sz="2400" dirty="0" err="1"/>
              <a:t>employeeClass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/>
              <a:t>conn = </a:t>
            </a:r>
            <a:r>
              <a:rPr lang="en-US" sz="2400" dirty="0" err="1"/>
              <a:t>pyodbc.connect</a:t>
            </a:r>
            <a:r>
              <a:rPr lang="en-US" sz="2400" dirty="0"/>
              <a:t>(</a:t>
            </a:r>
            <a:r>
              <a:rPr lang="en-US" sz="2400" dirty="0" err="1"/>
              <a:t>r'Driver</a:t>
            </a:r>
            <a:r>
              <a:rPr lang="en-US" sz="2400" dirty="0"/>
              <a:t>={Microsoft Access Driver (*.</a:t>
            </a:r>
            <a:r>
              <a:rPr lang="en-US" sz="2400" dirty="0" err="1"/>
              <a:t>mdb</a:t>
            </a:r>
            <a:r>
              <a:rPr lang="en-US" sz="2400" dirty="0"/>
              <a:t>, *.</a:t>
            </a:r>
            <a:r>
              <a:rPr lang="en-US" sz="2400" dirty="0" err="1"/>
              <a:t>accdb</a:t>
            </a:r>
            <a:r>
              <a:rPr lang="en-US" sz="2400" dirty="0"/>
              <a:t>)};'\</a:t>
            </a:r>
          </a:p>
          <a:p>
            <a:r>
              <a:rPr lang="en-US" sz="2400" dirty="0" err="1"/>
              <a:t>r'DBQ</a:t>
            </a:r>
            <a:r>
              <a:rPr lang="en-US" sz="2400" dirty="0"/>
              <a:t>=C:\</a:t>
            </a:r>
            <a:r>
              <a:rPr lang="en-US" sz="2400" dirty="0" err="1"/>
              <a:t>HomePage</a:t>
            </a:r>
            <a:r>
              <a:rPr lang="en-US" sz="2400" dirty="0"/>
              <a:t>\UnivDB.mdb;')</a:t>
            </a:r>
          </a:p>
          <a:p>
            <a:r>
              <a:rPr lang="en-US" sz="2400" dirty="0"/>
              <a:t>cursor = </a:t>
            </a:r>
            <a:r>
              <a:rPr lang="en-US" sz="2400" dirty="0" err="1"/>
              <a:t>conn.cursor</a:t>
            </a:r>
            <a:r>
              <a:rPr lang="en-US" sz="2400" dirty="0"/>
              <a:t>()</a:t>
            </a:r>
          </a:p>
          <a:p>
            <a:r>
              <a:rPr lang="en-US" sz="2400" dirty="0" err="1"/>
              <a:t>cursor.execute</a:t>
            </a:r>
            <a:r>
              <a:rPr lang="en-US" sz="2400" dirty="0"/>
              <a:t>('select count(</a:t>
            </a:r>
            <a:r>
              <a:rPr lang="en-US" sz="2400" dirty="0" err="1"/>
              <a:t>empID</a:t>
            </a:r>
            <a:r>
              <a:rPr lang="en-US" sz="2400" dirty="0"/>
              <a:t>) as </a:t>
            </a:r>
            <a:r>
              <a:rPr lang="en-US" sz="2400" dirty="0" err="1"/>
              <a:t>empCount</a:t>
            </a:r>
            <a:r>
              <a:rPr lang="en-US" sz="2400" dirty="0"/>
              <a:t>, </a:t>
            </a:r>
            <a:r>
              <a:rPr lang="en-US" sz="2400" dirty="0" err="1"/>
              <a:t>avg</a:t>
            </a:r>
            <a:r>
              <a:rPr lang="en-US" sz="2400" dirty="0"/>
              <a:t>(salary) as </a:t>
            </a:r>
            <a:r>
              <a:rPr lang="en-US" sz="2400" dirty="0" err="1"/>
              <a:t>avgSal</a:t>
            </a:r>
            <a:r>
              <a:rPr lang="en-US" sz="2400" dirty="0"/>
              <a:t> from employee')</a:t>
            </a:r>
          </a:p>
          <a:p>
            <a:endParaRPr lang="en-US" sz="2400" dirty="0"/>
          </a:p>
          <a:p>
            <a:r>
              <a:rPr lang="en-US" sz="2400" dirty="0"/>
              <a:t>for row in </a:t>
            </a:r>
            <a:r>
              <a:rPr lang="en-US" sz="2400" dirty="0" err="1"/>
              <a:t>cursor.fetchall</a:t>
            </a:r>
            <a:r>
              <a:rPr lang="en-US" sz="2400" dirty="0"/>
              <a:t>():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empCount</a:t>
            </a:r>
            <a:r>
              <a:rPr lang="en-US" sz="2400" dirty="0"/>
              <a:t>=</a:t>
            </a:r>
            <a:r>
              <a:rPr lang="en-US" sz="2400" dirty="0" err="1"/>
              <a:t>row.empCount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err="1"/>
              <a:t>avgSalary</a:t>
            </a:r>
            <a:r>
              <a:rPr lang="en-US" sz="2400" dirty="0"/>
              <a:t>=</a:t>
            </a:r>
            <a:r>
              <a:rPr lang="en-US" sz="2400" dirty="0" err="1"/>
              <a:t>row.avgSal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print('We have {} employees, and the </a:t>
            </a:r>
            <a:r>
              <a:rPr lang="en-US" sz="2400" dirty="0" err="1"/>
              <a:t>averge</a:t>
            </a:r>
            <a:r>
              <a:rPr lang="en-US" sz="2400" dirty="0"/>
              <a:t> salary is: ${:,.2f}.'\</a:t>
            </a:r>
          </a:p>
          <a:p>
            <a:r>
              <a:rPr lang="en-US" sz="2400" dirty="0"/>
              <a:t>      .format(</a:t>
            </a:r>
            <a:r>
              <a:rPr lang="en-US" sz="2400" dirty="0" err="1"/>
              <a:t>empCount,avgSalary</a:t>
            </a:r>
            <a:r>
              <a:rPr lang="en-US" sz="24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43770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File Input and Output (cont’d.)</a:t>
            </a:r>
            <a:endParaRPr lang="he-IL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 smtClean="0"/>
              <a:t>“</a:t>
            </a:r>
            <a:r>
              <a:rPr lang="en-US" altLang="en-US" u="sng" dirty="0" smtClean="0"/>
              <a:t>Reading data from</a:t>
            </a:r>
            <a:r>
              <a:rPr lang="en-US" altLang="en-US" dirty="0" smtClean="0"/>
              <a:t>”: process of retrieving data from a file</a:t>
            </a:r>
          </a:p>
          <a:p>
            <a:pPr>
              <a:buFontTx/>
              <a:buChar char="•"/>
            </a:pPr>
            <a:r>
              <a:rPr lang="en-US" altLang="en-US" u="sng" dirty="0" smtClean="0"/>
              <a:t>Input file</a:t>
            </a:r>
            <a:r>
              <a:rPr lang="en-US" altLang="en-US" dirty="0" smtClean="0"/>
              <a:t>: a file from which data is read</a:t>
            </a:r>
          </a:p>
          <a:p>
            <a:pPr>
              <a:buFontTx/>
              <a:buChar char="•"/>
            </a:pPr>
            <a:r>
              <a:rPr lang="en-US" altLang="en-US" dirty="0" smtClean="0"/>
              <a:t>Three steps when a program uses a file</a:t>
            </a:r>
          </a:p>
          <a:p>
            <a:pPr lvl="1"/>
            <a:r>
              <a:rPr lang="en-US" altLang="en-US" dirty="0" smtClean="0"/>
              <a:t>Open the file</a:t>
            </a:r>
          </a:p>
          <a:p>
            <a:pPr lvl="1"/>
            <a:r>
              <a:rPr lang="en-US" altLang="en-US" dirty="0" smtClean="0"/>
              <a:t>Process the file</a:t>
            </a:r>
          </a:p>
          <a:p>
            <a:pPr lvl="1"/>
            <a:r>
              <a:rPr lang="en-US" altLang="en-US" dirty="0" smtClean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37624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9" y="609600"/>
            <a:ext cx="86074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25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Types of Text Files</a:t>
            </a:r>
            <a:endParaRPr lang="he-IL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Text file: contains data that has been encoded as text, and a file has a file name.</a:t>
            </a:r>
          </a:p>
          <a:p>
            <a:pPr lvl="2"/>
            <a:r>
              <a:rPr lang="en-US" altLang="en-US" dirty="0" smtClean="0"/>
              <a:t>Text file with txt extension</a:t>
            </a:r>
          </a:p>
          <a:p>
            <a:pPr lvl="2"/>
            <a:r>
              <a:rPr lang="en-US" altLang="en-US" dirty="0" smtClean="0"/>
              <a:t>CSV file</a:t>
            </a:r>
            <a:r>
              <a:rPr lang="en-US" altLang="en-US" dirty="0"/>
              <a:t>: Comma Separated </a:t>
            </a:r>
            <a:r>
              <a:rPr lang="en-US" altLang="en-US" dirty="0" smtClean="0"/>
              <a:t>Values with a csv extension.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6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4974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Text File Processing</a:t>
            </a:r>
            <a:endParaRPr lang="he-IL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sz="2800" u="sng" dirty="0" smtClean="0">
                <a:cs typeface="Courier New" panose="02070309020205020404" pitchFamily="49" charset="0"/>
              </a:rPr>
              <a:t> function</a:t>
            </a:r>
            <a:r>
              <a:rPr lang="en-US" altLang="en-US" sz="2800" dirty="0" smtClean="0">
                <a:cs typeface="Courier New" panose="02070309020205020404" pitchFamily="49" charset="0"/>
              </a:rPr>
              <a:t>: used to open a file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Creates a file object and associates it with a file on the disk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General format: 	</a:t>
            </a:r>
            <a:r>
              <a:rPr lang="en-US" altLang="en-US" sz="2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open(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filename, mode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Char char="•"/>
            </a:pPr>
            <a:r>
              <a:rPr lang="en-US" altLang="en-US" sz="2800" u="sng" dirty="0" smtClean="0">
                <a:cs typeface="Courier New" panose="02070309020205020404" pitchFamily="49" charset="0"/>
              </a:rPr>
              <a:t>Mode</a:t>
            </a:r>
            <a:r>
              <a:rPr lang="en-US" altLang="en-US" sz="2800" dirty="0" smtClean="0">
                <a:cs typeface="Courier New" panose="02070309020205020404" pitchFamily="49" charset="0"/>
              </a:rPr>
              <a:t>: string specifying how the file will be opened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"r" - Read - </a:t>
            </a:r>
            <a:r>
              <a:rPr lang="en-US" altLang="en-US" sz="2000" dirty="0">
                <a:cs typeface="Courier New" panose="02070309020205020404" pitchFamily="49" charset="0"/>
              </a:rPr>
              <a:t>Default value. Opens a file for reading, error if the file does not exist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"</a:t>
            </a:r>
            <a:r>
              <a:rPr lang="en-US" altLang="en-US" sz="2400" dirty="0">
                <a:cs typeface="Courier New" panose="02070309020205020404" pitchFamily="49" charset="0"/>
              </a:rPr>
              <a:t>a" - Append - Opens a file for </a:t>
            </a:r>
            <a:r>
              <a:rPr lang="en-US" altLang="en-US" sz="2400" dirty="0" smtClean="0">
                <a:cs typeface="Courier New" panose="02070309020205020404" pitchFamily="49" charset="0"/>
              </a:rPr>
              <a:t>appending(adding), </a:t>
            </a:r>
            <a:r>
              <a:rPr lang="en-US" altLang="en-US" sz="2400" dirty="0">
                <a:cs typeface="Courier New" panose="02070309020205020404" pitchFamily="49" charset="0"/>
              </a:rPr>
              <a:t>creates the file if it does not exist</a:t>
            </a:r>
          </a:p>
          <a:p>
            <a:pPr lvl="1" eaLnBrk="1" hangingPunct="1"/>
            <a:r>
              <a:rPr lang="en-US" altLang="en-US" sz="2400" dirty="0" smtClean="0">
                <a:cs typeface="Courier New" panose="02070309020205020404" pitchFamily="49" charset="0"/>
              </a:rPr>
              <a:t>"</a:t>
            </a:r>
            <a:r>
              <a:rPr lang="en-US" altLang="en-US" sz="2400" dirty="0">
                <a:cs typeface="Courier New" panose="02070309020205020404" pitchFamily="49" charset="0"/>
              </a:rPr>
              <a:t>w" - Write - </a:t>
            </a:r>
            <a:r>
              <a:rPr lang="en-US" altLang="en-US" sz="2400" dirty="0" smtClean="0">
                <a:cs typeface="Courier New" panose="02070309020205020404" pitchFamily="49" charset="0"/>
              </a:rPr>
              <a:t>Creates </a:t>
            </a:r>
            <a:r>
              <a:rPr lang="en-US" altLang="en-US" sz="2400" dirty="0">
                <a:cs typeface="Courier New" panose="02070309020205020404" pitchFamily="49" charset="0"/>
              </a:rPr>
              <a:t>the file if it does not exist, </a:t>
            </a:r>
            <a:r>
              <a:rPr lang="en-US" altLang="en-US" sz="2400" dirty="0" smtClean="0">
                <a:cs typeface="Courier New" panose="02070309020205020404" pitchFamily="49" charset="0"/>
              </a:rPr>
              <a:t>but will </a:t>
            </a:r>
            <a:r>
              <a:rPr lang="en-US" altLang="en-US" sz="2400" dirty="0">
                <a:cs typeface="Courier New" panose="02070309020205020404" pitchFamily="49" charset="0"/>
              </a:rPr>
              <a:t>overwrite any existing file with the same name. </a:t>
            </a:r>
            <a:endParaRPr lang="en-US" altLang="en-US" sz="2400" dirty="0" smtClean="0"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 smtClean="0">
                <a:cs typeface="Courier New" panose="02070309020205020404" pitchFamily="49" charset="0"/>
              </a:rPr>
              <a:t>Close: Close a file after processing</a:t>
            </a:r>
          </a:p>
        </p:txBody>
      </p:sp>
    </p:spTree>
    <p:extLst>
      <p:ext uri="{BB962C8B-B14F-4D97-AF65-F5344CB8AC3E}">
        <p14:creationId xmlns:p14="http://schemas.microsoft.com/office/powerpoint/2010/main" val="8734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File</a:t>
            </a:r>
            <a:br>
              <a:rPr lang="en-US" dirty="0" smtClean="0"/>
            </a:br>
            <a:r>
              <a:rPr lang="en-US" dirty="0" smtClean="0"/>
              <a:t>mode=“w”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0982" y="205302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fobj</a:t>
            </a:r>
            <a:r>
              <a:rPr lang="en-US" sz="2400" dirty="0"/>
              <a:t> = open("fruits.txt", "w")  </a:t>
            </a:r>
          </a:p>
          <a:p>
            <a:r>
              <a:rPr lang="en-US" sz="2400" dirty="0"/>
              <a:t># </a:t>
            </a:r>
            <a:r>
              <a:rPr lang="en-US" sz="2400" dirty="0" err="1"/>
              <a:t>fobj</a:t>
            </a:r>
            <a:r>
              <a:rPr lang="en-US" sz="2400" dirty="0"/>
              <a:t> = open("fruits.txt", mode="w")</a:t>
            </a:r>
          </a:p>
          <a:p>
            <a:r>
              <a:rPr lang="en-US" sz="2400" dirty="0" err="1"/>
              <a:t>fobj.write</a:t>
            </a:r>
            <a:r>
              <a:rPr lang="en-US" sz="2400" dirty="0"/>
              <a:t>("Apple\n")</a:t>
            </a:r>
          </a:p>
          <a:p>
            <a:r>
              <a:rPr lang="en-US" sz="2400" dirty="0" err="1"/>
              <a:t>fobj.write</a:t>
            </a:r>
            <a:r>
              <a:rPr lang="en-US" sz="2400" dirty="0"/>
              <a:t>("Orange\n")</a:t>
            </a:r>
          </a:p>
          <a:p>
            <a:r>
              <a:rPr lang="en-US" sz="2400" dirty="0" err="1"/>
              <a:t>fobj.write</a:t>
            </a:r>
            <a:r>
              <a:rPr lang="en-US" sz="2400" dirty="0"/>
              <a:t>("Banana\n")</a:t>
            </a:r>
          </a:p>
          <a:p>
            <a:r>
              <a:rPr lang="en-US" sz="2400" dirty="0" err="1"/>
              <a:t>fobj.close</a:t>
            </a:r>
            <a:r>
              <a:rPr lang="en-US" sz="2400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5054" y="4846612"/>
            <a:ext cx="7703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Note: A filename that does not contain a path assumes that file is in same directory as program. Add “\n” to write the data on a new line.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84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 File for Reading</a:t>
            </a:r>
            <a:br>
              <a:rPr lang="en-US" dirty="0" smtClean="0"/>
            </a:br>
            <a:r>
              <a:rPr lang="en-US" dirty="0" smtClean="0"/>
              <a:t>Mode=“r”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94691" y="1905107"/>
            <a:ext cx="80910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file object, which has a read() method for reading the whole content of the file: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817090" y="331652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 smtClean="0"/>
              <a:t>fobj</a:t>
            </a:r>
            <a:r>
              <a:rPr lang="en-US" sz="2000" dirty="0" smtClean="0"/>
              <a:t> = open("fruits.txt", "r")</a:t>
            </a:r>
          </a:p>
          <a:p>
            <a:r>
              <a:rPr lang="en-US" sz="2000" dirty="0" smtClean="0"/>
              <a:t>print(</a:t>
            </a:r>
            <a:r>
              <a:rPr lang="en-US" sz="2000" dirty="0" err="1" smtClean="0"/>
              <a:t>fobj.read</a:t>
            </a:r>
            <a:r>
              <a:rPr lang="en-US" sz="2000" dirty="0" smtClean="0"/>
              <a:t>()) </a:t>
            </a:r>
          </a:p>
          <a:p>
            <a:r>
              <a:rPr lang="en-US" sz="2000" dirty="0" err="1" smtClean="0"/>
              <a:t>fobj.close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746667" y="5008479"/>
            <a:ext cx="3211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Output:  </a:t>
            </a:r>
            <a:r>
              <a:rPr lang="en-US" dirty="0" err="1" smtClean="0"/>
              <a:t>AppleOrangeBanana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7DC4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7DC4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2265</Words>
  <Application>Microsoft Office PowerPoint</Application>
  <PresentationFormat>Widescreen</PresentationFormat>
  <Paragraphs>322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ヒラギノ角ゴ Pro W3</vt:lpstr>
      <vt:lpstr>Arial</vt:lpstr>
      <vt:lpstr>Calibri</vt:lpstr>
      <vt:lpstr>Calibri Light</vt:lpstr>
      <vt:lpstr>Century Gothic</vt:lpstr>
      <vt:lpstr>Courier New</vt:lpstr>
      <vt:lpstr>Times New Roman</vt:lpstr>
      <vt:lpstr>Tw Cen MT</vt:lpstr>
      <vt:lpstr>Office Theme</vt:lpstr>
      <vt:lpstr>1_Default Design</vt:lpstr>
      <vt:lpstr>3_Default Design</vt:lpstr>
      <vt:lpstr>1_Office Theme</vt:lpstr>
      <vt:lpstr>File Processing</vt:lpstr>
      <vt:lpstr>Introduction to File Input and Output</vt:lpstr>
      <vt:lpstr>PowerPoint Presentation</vt:lpstr>
      <vt:lpstr>Introduction to File Input and Output (cont’d.)</vt:lpstr>
      <vt:lpstr>PowerPoint Presentation</vt:lpstr>
      <vt:lpstr>Types of Text Files</vt:lpstr>
      <vt:lpstr>Text File Processing</vt:lpstr>
      <vt:lpstr>Create a New File mode=“w”</vt:lpstr>
      <vt:lpstr>Open a File for Reading Mode=“r”</vt:lpstr>
      <vt:lpstr>Read one line by using the readline() method</vt:lpstr>
      <vt:lpstr>Looping through all the lines of the file</vt:lpstr>
      <vt:lpstr>Open a file to add new text mode=“a”</vt:lpstr>
      <vt:lpstr>Open a text file and search </vt:lpstr>
      <vt:lpstr>File Concepts</vt:lpstr>
      <vt:lpstr>Employee File</vt:lpstr>
      <vt:lpstr>CSV File Comma Separated Values with a csv extension</vt:lpstr>
      <vt:lpstr>A CSV File Example</vt:lpstr>
      <vt:lpstr>Writing and Reading a CSV File https://realpython.com/python-csv/</vt:lpstr>
      <vt:lpstr>Create a emp.csv file with 3 records with fields:EmpID, Ename, Sex, HireDate, Salary</vt:lpstr>
      <vt:lpstr>import csv to define a writer A record is represented as a list</vt:lpstr>
      <vt:lpstr>Using a “with” statement</vt:lpstr>
      <vt:lpstr>quoting=csv.QUOTE_NONNUMERIC</vt:lpstr>
      <vt:lpstr>PowerPoint Presentation</vt:lpstr>
      <vt:lpstr>Define a reader</vt:lpstr>
      <vt:lpstr>Using a “with” statement</vt:lpstr>
      <vt:lpstr>Access each field using index</vt:lpstr>
      <vt:lpstr>Compute the total and averge salary</vt:lpstr>
      <vt:lpstr>Class Example: employee class Each row is represented as an object</vt:lpstr>
      <vt:lpstr>Create employee class objects from data in a CSV file</vt:lpstr>
      <vt:lpstr>Create a list of employee objects and retrieve information from the list</vt:lpstr>
      <vt:lpstr>Adding a new employee record mode=‘a’</vt:lpstr>
      <vt:lpstr>Python connecting to MS Access https://datatofish.com/how-to-connect-python-to-ms-access-database-using-pyodbc/</vt:lpstr>
      <vt:lpstr>PowerPoint Presentation</vt:lpstr>
      <vt:lpstr>PowerPoint Presentation</vt:lpstr>
      <vt:lpstr>Code example: Run SQL Select command to retrieve records</vt:lpstr>
      <vt:lpstr>Create a list of employees and compute average salary</vt:lpstr>
      <vt:lpstr>Use SQL count, avg functions</vt:lpstr>
    </vt:vector>
  </TitlesOfParts>
  <Company>San Francisco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Processing</dc:title>
  <dc:creator>David D Chao</dc:creator>
  <cp:lastModifiedBy>David D Chao</cp:lastModifiedBy>
  <cp:revision>46</cp:revision>
  <dcterms:created xsi:type="dcterms:W3CDTF">2021-10-01T05:00:24Z</dcterms:created>
  <dcterms:modified xsi:type="dcterms:W3CDTF">2022-04-04T19:00:15Z</dcterms:modified>
</cp:coreProperties>
</file>