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8" r:id="rId4"/>
    <p:sldId id="311" r:id="rId5"/>
    <p:sldId id="258" r:id="rId6"/>
    <p:sldId id="289" r:id="rId7"/>
    <p:sldId id="290" r:id="rId8"/>
    <p:sldId id="259" r:id="rId9"/>
    <p:sldId id="260" r:id="rId10"/>
    <p:sldId id="261" r:id="rId11"/>
    <p:sldId id="307" r:id="rId12"/>
    <p:sldId id="308" r:id="rId13"/>
    <p:sldId id="309" r:id="rId14"/>
    <p:sldId id="291" r:id="rId15"/>
    <p:sldId id="263" r:id="rId16"/>
    <p:sldId id="264" r:id="rId17"/>
    <p:sldId id="265" r:id="rId18"/>
    <p:sldId id="296" r:id="rId19"/>
    <p:sldId id="266" r:id="rId20"/>
    <p:sldId id="267" r:id="rId21"/>
    <p:sldId id="293" r:id="rId22"/>
    <p:sldId id="268" r:id="rId23"/>
    <p:sldId id="29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26A77-470E-4968-A911-C9FFEBF5B1F5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C59D8-20BC-4B6F-84F5-A32A266E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1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7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2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1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4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09682-9B02-468D-924C-916D73FBB2B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DC28-6081-4307-BC54-09B92F2C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6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 Arguments: We can also send arguments with the argument = value syntax.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1859340"/>
            <a:ext cx="78899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(</a:t>
            </a:r>
            <a:r>
              <a:rPr lang="en-US" sz="2400" dirty="0" err="1" smtClean="0"/>
              <a:t>firstname,lastname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=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+ " " + </a:t>
            </a:r>
            <a:r>
              <a:rPr lang="en-US" sz="2400" dirty="0" err="1" smtClean="0"/>
              <a:t>lastname</a:t>
            </a:r>
            <a:endParaRPr lang="en-US" sz="2400" dirty="0" smtClean="0"/>
          </a:p>
          <a:p>
            <a:r>
              <a:rPr lang="en-US" sz="2400" dirty="0" smtClean="0"/>
              <a:t>    return </a:t>
            </a:r>
            <a:r>
              <a:rPr lang="en-US" sz="2400" dirty="0" err="1" smtClean="0"/>
              <a:t>fullName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fname</a:t>
            </a:r>
            <a:r>
              <a:rPr lang="en-US" sz="2400" dirty="0" smtClean="0"/>
              <a:t>=input("Enter first name: ")</a:t>
            </a:r>
          </a:p>
          <a:p>
            <a:r>
              <a:rPr lang="en-US" sz="2400" dirty="0" err="1" smtClean="0"/>
              <a:t>lname</a:t>
            </a:r>
            <a:r>
              <a:rPr lang="en-US" sz="2400" dirty="0" smtClean="0"/>
              <a:t>=input("Enter last name: ")</a:t>
            </a:r>
          </a:p>
          <a:p>
            <a:r>
              <a:rPr lang="en-US" sz="2400" dirty="0" err="1" smtClean="0"/>
              <a:t>fullname</a:t>
            </a:r>
            <a:r>
              <a:rPr lang="en-US" sz="2400" dirty="0" smtClean="0"/>
              <a:t>=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(</a:t>
            </a:r>
            <a:r>
              <a:rPr lang="en-US" sz="2400" dirty="0" err="1" smtClean="0"/>
              <a:t>fname,lname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print(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fullname</a:t>
            </a:r>
            <a:r>
              <a:rPr lang="en-US" sz="2400" dirty="0" smtClean="0"/>
              <a:t>=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(</a:t>
            </a:r>
            <a:r>
              <a:rPr lang="en-US" sz="2400" dirty="0" err="1" smtClean="0"/>
              <a:t>lastname</a:t>
            </a:r>
            <a:r>
              <a:rPr lang="en-US" sz="2400" dirty="0" smtClean="0"/>
              <a:t>=</a:t>
            </a:r>
            <a:r>
              <a:rPr lang="en-US" sz="2400" dirty="0" err="1" smtClean="0"/>
              <a:t>lname</a:t>
            </a:r>
            <a:r>
              <a:rPr lang="en-US" sz="2400" dirty="0" smtClean="0"/>
              <a:t>, 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=</a:t>
            </a:r>
            <a:r>
              <a:rPr lang="en-US" sz="2400" dirty="0" err="1" smtClean="0"/>
              <a:t>fname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print(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688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 is not required to return a </a:t>
            </a:r>
            <a:r>
              <a:rPr lang="en-US" dirty="0" smtClean="0"/>
              <a:t>value (void function)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2292" y="2663178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printfullName</a:t>
            </a:r>
            <a:r>
              <a:rPr lang="en-US" sz="2400" dirty="0"/>
              <a:t>(</a:t>
            </a:r>
            <a:r>
              <a:rPr lang="en-US" sz="2400" dirty="0" err="1"/>
              <a:t>firstname,lastname</a:t>
            </a:r>
            <a:r>
              <a:rPr lang="en-US" sz="2400" dirty="0"/>
              <a:t>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fullName</a:t>
            </a:r>
            <a:r>
              <a:rPr lang="en-US" sz="2400" dirty="0"/>
              <a:t>=</a:t>
            </a:r>
            <a:r>
              <a:rPr lang="en-US" sz="2400" dirty="0" err="1"/>
              <a:t>firstname</a:t>
            </a:r>
            <a:r>
              <a:rPr lang="en-US" sz="2400" dirty="0"/>
              <a:t>+ " " + </a:t>
            </a:r>
            <a:r>
              <a:rPr lang="en-US" sz="2400" dirty="0" err="1"/>
              <a:t>lastname</a:t>
            </a:r>
            <a:endParaRPr lang="en-US" sz="2400" dirty="0"/>
          </a:p>
          <a:p>
            <a:r>
              <a:rPr lang="en-US" sz="2400" dirty="0"/>
              <a:t>    print(</a:t>
            </a:r>
            <a:r>
              <a:rPr lang="en-US" sz="2400" dirty="0" err="1"/>
              <a:t>fullName</a:t>
            </a:r>
            <a:r>
              <a:rPr lang="en-US" sz="2400" dirty="0"/>
              <a:t>) </a:t>
            </a:r>
            <a:r>
              <a:rPr lang="en-US" sz="2400" dirty="0" smtClean="0"/>
              <a:t>   ### </a:t>
            </a:r>
            <a:r>
              <a:rPr lang="en-US" sz="2400" dirty="0"/>
              <a:t>No return statement</a:t>
            </a:r>
          </a:p>
          <a:p>
            <a:r>
              <a:rPr lang="en-US" sz="2400" dirty="0" smtClean="0"/>
              <a:t>    # return </a:t>
            </a:r>
            <a:r>
              <a:rPr lang="en-US" sz="2400" dirty="0"/>
              <a:t>### or return with no expression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fname</a:t>
            </a:r>
            <a:r>
              <a:rPr lang="en-US" sz="2400" dirty="0" smtClean="0"/>
              <a:t>=input</a:t>
            </a:r>
            <a:r>
              <a:rPr lang="en-US" sz="2400" dirty="0"/>
              <a:t>("Enter first name: ")</a:t>
            </a:r>
          </a:p>
          <a:p>
            <a:r>
              <a:rPr lang="en-US" sz="2400" dirty="0" err="1"/>
              <a:t>lname</a:t>
            </a:r>
            <a:r>
              <a:rPr lang="en-US" sz="2400" dirty="0"/>
              <a:t>=input("Enter last name: ")</a:t>
            </a:r>
          </a:p>
          <a:p>
            <a:r>
              <a:rPr lang="en-US" sz="2400" dirty="0" err="1"/>
              <a:t>printfullName</a:t>
            </a:r>
            <a:r>
              <a:rPr lang="en-US" sz="2400" dirty="0"/>
              <a:t>(</a:t>
            </a:r>
            <a:r>
              <a:rPr lang="en-US" sz="2400" dirty="0" err="1"/>
              <a:t>fname,lname</a:t>
            </a:r>
            <a:r>
              <a:rPr lang="en-US" sz="2400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6835" y="1585960"/>
            <a:ext cx="77585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To call a function that </a:t>
            </a:r>
            <a:r>
              <a:rPr lang="en-US" sz="32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does not return </a:t>
            </a:r>
            <a:r>
              <a:rPr lang="en-US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 value: </a:t>
            </a:r>
            <a:br>
              <a:rPr lang="en-US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function(parameters</a:t>
            </a:r>
            <a:r>
              <a:rPr lang="en-US" sz="32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5711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05655" cy="1001857"/>
          </a:xfrm>
        </p:spPr>
        <p:txBody>
          <a:bodyPr/>
          <a:lstStyle/>
          <a:p>
            <a:r>
              <a:rPr lang="en-US" dirty="0"/>
              <a:t>A function is not required to </a:t>
            </a:r>
            <a:r>
              <a:rPr lang="en-US" dirty="0" smtClean="0"/>
              <a:t>have parameters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98618" y="214534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def</a:t>
            </a:r>
            <a:r>
              <a:rPr lang="en-US" sz="2400" dirty="0"/>
              <a:t> print5stars():</a:t>
            </a:r>
          </a:p>
          <a:p>
            <a:r>
              <a:rPr lang="en-US" sz="2400" dirty="0"/>
              <a:t>    print('*****')</a:t>
            </a:r>
          </a:p>
          <a:p>
            <a:endParaRPr lang="en-US" sz="2400" dirty="0"/>
          </a:p>
          <a:p>
            <a:r>
              <a:rPr lang="en-US" sz="2400" dirty="0"/>
              <a:t>print5stars()</a:t>
            </a:r>
          </a:p>
        </p:txBody>
      </p:sp>
    </p:spTree>
    <p:extLst>
      <p:ext uri="{BB962C8B-B14F-4D97-AF65-F5344CB8AC3E}">
        <p14:creationId xmlns:p14="http://schemas.microsoft.com/office/powerpoint/2010/main" val="222508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</a:t>
            </a:r>
            <a:r>
              <a:rPr lang="en-US" dirty="0" smtClean="0"/>
              <a:t>variable: </a:t>
            </a:r>
            <a:r>
              <a:rPr lang="en-US" sz="4000" dirty="0"/>
              <a:t>A variable declared inside the function's body </a:t>
            </a:r>
            <a:r>
              <a:rPr lang="en-US" sz="4000" dirty="0" smtClean="0"/>
              <a:t>is </a:t>
            </a:r>
            <a:r>
              <a:rPr lang="en-US" sz="4000" dirty="0"/>
              <a:t>known as a local variable</a:t>
            </a:r>
            <a:r>
              <a:rPr lang="en-US" sz="4000" dirty="0" smtClean="0"/>
              <a:t>. It does not exist outside the function.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524000" y="1868439"/>
            <a:ext cx="77493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def</a:t>
            </a:r>
            <a:r>
              <a:rPr lang="en-US" sz="2000" dirty="0"/>
              <a:t> sum2():</a:t>
            </a:r>
          </a:p>
          <a:p>
            <a:r>
              <a:rPr lang="en-US" sz="2000" dirty="0"/>
              <a:t>    num1=float(input('Enter num1:'))</a:t>
            </a:r>
          </a:p>
          <a:p>
            <a:r>
              <a:rPr lang="en-US" sz="2000" dirty="0"/>
              <a:t>    num2=float(input('Enter num2: '))</a:t>
            </a:r>
          </a:p>
          <a:p>
            <a:r>
              <a:rPr lang="en-US" sz="2000" dirty="0"/>
              <a:t>    sum=num1+num2</a:t>
            </a:r>
          </a:p>
          <a:p>
            <a:r>
              <a:rPr lang="en-US" sz="2000" dirty="0"/>
              <a:t>    print('The sum of {} and {} is {}.'.format(num1, num2,sum))</a:t>
            </a:r>
          </a:p>
          <a:p>
            <a:endParaRPr lang="en-US" sz="2000" dirty="0"/>
          </a:p>
          <a:p>
            <a:r>
              <a:rPr lang="en-US" sz="2000" dirty="0"/>
              <a:t>sum2()</a:t>
            </a:r>
          </a:p>
          <a:p>
            <a:r>
              <a:rPr lang="en-US" sz="2000" dirty="0"/>
              <a:t>print('The sum of {} and {} is {}.'.format(num1, num2,sum</a:t>
            </a:r>
            <a:r>
              <a:rPr lang="en-US" sz="2000" dirty="0" smtClean="0"/>
              <a:t>)) ***error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147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09069" cy="74086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can have more than one function in a module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969623" y="1219931"/>
            <a:ext cx="6096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/>
              <a:t>def</a:t>
            </a:r>
            <a:r>
              <a:rPr lang="en-US" sz="2000" dirty="0"/>
              <a:t> </a:t>
            </a:r>
            <a:r>
              <a:rPr lang="en-US" sz="2000" dirty="0" err="1"/>
              <a:t>fullName</a:t>
            </a:r>
            <a:r>
              <a:rPr lang="en-US" sz="2000" dirty="0"/>
              <a:t>(</a:t>
            </a:r>
            <a:r>
              <a:rPr lang="en-US" sz="2000" dirty="0" err="1"/>
              <a:t>firstname,lastname</a:t>
            </a:r>
            <a:r>
              <a:rPr lang="en-US" sz="2000" dirty="0"/>
              <a:t>):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fullName</a:t>
            </a:r>
            <a:r>
              <a:rPr lang="en-US" sz="2000" dirty="0"/>
              <a:t>=</a:t>
            </a:r>
            <a:r>
              <a:rPr lang="en-US" sz="2000" dirty="0" err="1"/>
              <a:t>firstname</a:t>
            </a:r>
            <a:r>
              <a:rPr lang="en-US" sz="2000" dirty="0"/>
              <a:t>+ " " + </a:t>
            </a:r>
            <a:r>
              <a:rPr lang="en-US" sz="2000" dirty="0" err="1"/>
              <a:t>lastname</a:t>
            </a:r>
            <a:endParaRPr lang="en-US" sz="2000" dirty="0"/>
          </a:p>
          <a:p>
            <a:r>
              <a:rPr lang="en-US" sz="2000" dirty="0"/>
              <a:t>    return </a:t>
            </a:r>
            <a:r>
              <a:rPr lang="en-US" sz="2000" dirty="0" err="1"/>
              <a:t>fullName</a:t>
            </a:r>
            <a:endParaRPr lang="en-US" sz="2000" dirty="0"/>
          </a:p>
          <a:p>
            <a:r>
              <a:rPr lang="en-US" sz="2000" dirty="0" err="1"/>
              <a:t>def</a:t>
            </a:r>
            <a:r>
              <a:rPr lang="en-US" sz="2000" dirty="0"/>
              <a:t> </a:t>
            </a:r>
            <a:r>
              <a:rPr lang="en-US" sz="2000" dirty="0" err="1"/>
              <a:t>sumTwo</a:t>
            </a:r>
            <a:r>
              <a:rPr lang="en-US" sz="2000" dirty="0"/>
              <a:t>(num1,num2):</a:t>
            </a:r>
          </a:p>
          <a:p>
            <a:r>
              <a:rPr lang="en-US" sz="2000" dirty="0"/>
              <a:t>    sum=num1+num2</a:t>
            </a:r>
          </a:p>
          <a:p>
            <a:r>
              <a:rPr lang="en-US" sz="2000" dirty="0"/>
              <a:t>    return sum</a:t>
            </a:r>
          </a:p>
          <a:p>
            <a:endParaRPr lang="en-US" sz="2000" dirty="0"/>
          </a:p>
          <a:p>
            <a:r>
              <a:rPr lang="en-US" sz="2000" dirty="0" err="1"/>
              <a:t>fname</a:t>
            </a:r>
            <a:r>
              <a:rPr lang="en-US" sz="2000" dirty="0"/>
              <a:t>=input("Enter first name: ")</a:t>
            </a:r>
          </a:p>
          <a:p>
            <a:r>
              <a:rPr lang="en-US" sz="2000" dirty="0" err="1"/>
              <a:t>lname</a:t>
            </a:r>
            <a:r>
              <a:rPr lang="en-US" sz="2000" dirty="0"/>
              <a:t>=input("Enter last name: ")</a:t>
            </a:r>
          </a:p>
          <a:p>
            <a:r>
              <a:rPr lang="en-US" sz="2000" dirty="0" err="1"/>
              <a:t>fullname</a:t>
            </a:r>
            <a:r>
              <a:rPr lang="en-US" sz="2000" dirty="0"/>
              <a:t>=</a:t>
            </a:r>
            <a:r>
              <a:rPr lang="en-US" sz="2000" dirty="0" err="1"/>
              <a:t>fullName</a:t>
            </a:r>
            <a:r>
              <a:rPr lang="en-US" sz="2000" dirty="0"/>
              <a:t>(</a:t>
            </a:r>
            <a:r>
              <a:rPr lang="en-US" sz="2000" dirty="0" err="1"/>
              <a:t>fname,lname</a:t>
            </a:r>
            <a:r>
              <a:rPr lang="en-US" sz="2000" dirty="0"/>
              <a:t>)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fullname</a:t>
            </a:r>
            <a:r>
              <a:rPr lang="en-US" sz="2000" dirty="0"/>
              <a:t>)</a:t>
            </a:r>
          </a:p>
          <a:p>
            <a:r>
              <a:rPr lang="en-US" sz="2000" dirty="0"/>
              <a:t>print('First name is' + </a:t>
            </a:r>
            <a:r>
              <a:rPr lang="en-US" sz="2000" dirty="0" err="1"/>
              <a:t>fname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US" sz="2000" dirty="0"/>
              <a:t>n1=float(input('Enter num1: '))</a:t>
            </a:r>
          </a:p>
          <a:p>
            <a:r>
              <a:rPr lang="en-US" sz="2000" dirty="0"/>
              <a:t>n2=float(input('Enter num2: '))</a:t>
            </a:r>
          </a:p>
          <a:p>
            <a:r>
              <a:rPr lang="en-US" sz="2000" dirty="0"/>
              <a:t>sum=</a:t>
            </a:r>
            <a:r>
              <a:rPr lang="en-US" sz="2000" dirty="0" err="1"/>
              <a:t>sumTwo</a:t>
            </a:r>
            <a:r>
              <a:rPr lang="en-US" sz="2000" dirty="0"/>
              <a:t>(n1,n2)</a:t>
            </a:r>
          </a:p>
          <a:p>
            <a:r>
              <a:rPr lang="en-US" sz="2000" dirty="0"/>
              <a:t>print (sum)</a:t>
            </a:r>
          </a:p>
        </p:txBody>
      </p:sp>
    </p:spTree>
    <p:extLst>
      <p:ext uri="{BB962C8B-B14F-4D97-AF65-F5344CB8AC3E}">
        <p14:creationId xmlns:p14="http://schemas.microsoft.com/office/powerpoint/2010/main" val="988379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955" y="774428"/>
            <a:ext cx="10369731" cy="2186486"/>
          </a:xfrm>
        </p:spPr>
        <p:txBody>
          <a:bodyPr>
            <a:normAutofit/>
          </a:bodyPr>
          <a:lstStyle/>
          <a:p>
            <a:r>
              <a:rPr lang="en-US" dirty="0" smtClean="0"/>
              <a:t>Several Functions may be placed in a module as a package and can be imported to other module.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160" y="3645716"/>
            <a:ext cx="10515600" cy="4351338"/>
          </a:xfrm>
        </p:spPr>
        <p:txBody>
          <a:bodyPr/>
          <a:lstStyle/>
          <a:p>
            <a:r>
              <a:rPr lang="en-US" dirty="0" smtClean="0"/>
              <a:t>Create a module called: </a:t>
            </a:r>
            <a:r>
              <a:rPr lang="en-US" dirty="0" err="1" smtClean="0"/>
              <a:t>myFinancialService</a:t>
            </a:r>
            <a:r>
              <a:rPr lang="en-US" dirty="0" smtClean="0"/>
              <a:t> that offer these functions:</a:t>
            </a:r>
          </a:p>
          <a:p>
            <a:pPr lvl="1"/>
            <a:r>
              <a:rPr lang="en-US" dirty="0" err="1" smtClean="0"/>
              <a:t>futureValue</a:t>
            </a:r>
            <a:r>
              <a:rPr lang="en-US" dirty="0" smtClean="0"/>
              <a:t>: compute the future value taking present value, interest rate and year as arguments.</a:t>
            </a:r>
          </a:p>
          <a:p>
            <a:pPr lvl="1"/>
            <a:r>
              <a:rPr lang="en-US" dirty="0" err="1" smtClean="0"/>
              <a:t>monthlyPayment</a:t>
            </a:r>
            <a:r>
              <a:rPr lang="en-US" dirty="0" smtClean="0"/>
              <a:t>: compute the monthly payment taking loan, rate and term as arguments.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22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myFiancialService.py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1479" y="1690688"/>
            <a:ext cx="74893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futueValue</a:t>
            </a:r>
            <a:r>
              <a:rPr lang="en-US" sz="2400" dirty="0"/>
              <a:t>(</a:t>
            </a:r>
            <a:r>
              <a:rPr lang="en-US" sz="2400" dirty="0" err="1"/>
              <a:t>presentValue,rate,year</a:t>
            </a:r>
            <a:r>
              <a:rPr lang="en-US" sz="2400" dirty="0"/>
              <a:t>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futureValue</a:t>
            </a:r>
            <a:r>
              <a:rPr lang="en-US" sz="2400" dirty="0"/>
              <a:t>=</a:t>
            </a:r>
            <a:r>
              <a:rPr lang="en-US" sz="2400" dirty="0" err="1"/>
              <a:t>presentValue</a:t>
            </a:r>
            <a:r>
              <a:rPr lang="en-US" sz="2400" dirty="0"/>
              <a:t>*(1+rate)**year</a:t>
            </a:r>
          </a:p>
          <a:p>
            <a:r>
              <a:rPr lang="en-US" sz="2400" dirty="0"/>
              <a:t>    return </a:t>
            </a:r>
            <a:r>
              <a:rPr lang="en-US" sz="2400" dirty="0" err="1"/>
              <a:t>futureValue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monthlyPayment</a:t>
            </a:r>
            <a:r>
              <a:rPr lang="en-US" sz="2400" dirty="0"/>
              <a:t>(</a:t>
            </a:r>
            <a:r>
              <a:rPr lang="en-US" sz="2400" dirty="0" err="1"/>
              <a:t>loan,rate,term</a:t>
            </a:r>
            <a:r>
              <a:rPr lang="en-US" sz="2400" dirty="0"/>
              <a:t>):</a:t>
            </a:r>
          </a:p>
          <a:p>
            <a:r>
              <a:rPr lang="en-US" sz="2400" dirty="0"/>
              <a:t>    #</a:t>
            </a:r>
            <a:r>
              <a:rPr lang="en-US" sz="2400" dirty="0" err="1"/>
              <a:t>pmt</a:t>
            </a:r>
            <a:r>
              <a:rPr lang="en-US" sz="2400" dirty="0"/>
              <a:t>=(loan*rate/12)/(1-(1+rate/12)**(-12*term))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pmt</a:t>
            </a:r>
            <a:r>
              <a:rPr lang="en-US" sz="2400" dirty="0"/>
              <a:t>=(loan*rate/12)/(1-pow(1+rate/12,-12*term))</a:t>
            </a:r>
          </a:p>
          <a:p>
            <a:r>
              <a:rPr lang="en-US" sz="2400" dirty="0"/>
              <a:t>    return </a:t>
            </a:r>
            <a:r>
              <a:rPr lang="en-US" sz="2400" dirty="0" err="1"/>
              <a:t>pmt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8385" y="4842753"/>
            <a:ext cx="4727718" cy="17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7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8737" cy="18816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module that uses functions in the </a:t>
            </a:r>
            <a:r>
              <a:rPr lang="en-US" dirty="0" err="1" smtClean="0"/>
              <a:t>myFiancialService</a:t>
            </a:r>
            <a:r>
              <a:rPr lang="en-US" dirty="0" smtClean="0"/>
              <a:t> module must use the import statement to import module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42606" y="235405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import </a:t>
            </a:r>
            <a:r>
              <a:rPr lang="en-US" sz="2000" dirty="0" err="1"/>
              <a:t>myFinancialService</a:t>
            </a:r>
            <a:r>
              <a:rPr lang="en-US" sz="2000" dirty="0"/>
              <a:t> </a:t>
            </a:r>
            <a:r>
              <a:rPr lang="en-US" sz="2000" b="1" dirty="0" smtClean="0"/>
              <a:t>as mf </a:t>
            </a:r>
            <a:endParaRPr lang="en-US" sz="2000" b="1" dirty="0"/>
          </a:p>
          <a:p>
            <a:endParaRPr lang="en-US" sz="2000" dirty="0"/>
          </a:p>
          <a:p>
            <a:r>
              <a:rPr lang="en-US" sz="2000" dirty="0"/>
              <a:t>loan=float(input("Enter loan:"))</a:t>
            </a:r>
          </a:p>
          <a:p>
            <a:r>
              <a:rPr lang="en-US" sz="2000" dirty="0"/>
              <a:t>rate=float(input("Enter rate(4.5% entered as 0.045):"))</a:t>
            </a:r>
          </a:p>
          <a:p>
            <a:r>
              <a:rPr lang="en-US" sz="2000" dirty="0"/>
              <a:t>term=float(input("Enter term in year:"))</a:t>
            </a:r>
          </a:p>
          <a:p>
            <a:r>
              <a:rPr lang="en-US" sz="2000" dirty="0" err="1"/>
              <a:t>pmt</a:t>
            </a:r>
            <a:r>
              <a:rPr lang="en-US" sz="2000" dirty="0"/>
              <a:t>=</a:t>
            </a:r>
            <a:r>
              <a:rPr lang="en-US" sz="2000" b="1" dirty="0" err="1"/>
              <a:t>mf.</a:t>
            </a:r>
            <a:r>
              <a:rPr lang="en-US" sz="2000" dirty="0" err="1"/>
              <a:t>monthlyPayment</a:t>
            </a:r>
            <a:r>
              <a:rPr lang="en-US" sz="2000" dirty="0"/>
              <a:t>(</a:t>
            </a:r>
            <a:r>
              <a:rPr lang="en-US" sz="2000" dirty="0" err="1"/>
              <a:t>loan,rate,term</a:t>
            </a:r>
            <a:r>
              <a:rPr lang="en-US" sz="2000" dirty="0"/>
              <a:t>)</a:t>
            </a:r>
          </a:p>
          <a:p>
            <a:r>
              <a:rPr lang="en-US" sz="2000" dirty="0"/>
              <a:t>output="With ${:,.2f} loan, {:.2%} rate, {} years term, the monthly payment is:${:,.2f}."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output.format</a:t>
            </a:r>
            <a:r>
              <a:rPr lang="en-US" sz="2000" dirty="0"/>
              <a:t>(</a:t>
            </a:r>
            <a:r>
              <a:rPr lang="en-US" sz="2000" dirty="0" err="1"/>
              <a:t>loan,rate,term,pmt</a:t>
            </a:r>
            <a:r>
              <a:rPr lang="en-US" sz="2000" dirty="0"/>
              <a:t>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9413" y="5465025"/>
            <a:ext cx="704919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 </a:t>
            </a:r>
            <a:r>
              <a:rPr lang="en-US" sz="2000" b="1" dirty="0"/>
              <a:t>1: import </a:t>
            </a:r>
            <a:r>
              <a:rPr lang="en-US" sz="2000" b="1" dirty="0" err="1"/>
              <a:t>myFinancialService</a:t>
            </a:r>
            <a:r>
              <a:rPr lang="en-US" sz="2000" b="1" dirty="0"/>
              <a:t> </a:t>
            </a:r>
            <a:r>
              <a:rPr lang="en-US" sz="2000" b="1" dirty="0" smtClean="0"/>
              <a:t> without the “.</a:t>
            </a:r>
            <a:r>
              <a:rPr lang="en-US" sz="2000" b="1" dirty="0" err="1" smtClean="0"/>
              <a:t>py</a:t>
            </a:r>
            <a:r>
              <a:rPr lang="en-US" sz="2000" b="1" dirty="0" smtClean="0"/>
              <a:t>” extension.</a:t>
            </a:r>
          </a:p>
          <a:p>
            <a:r>
              <a:rPr lang="en-US" sz="2000" b="1" dirty="0" smtClean="0"/>
              <a:t>Note 2: The ‘as’ keyword defines an alias for the package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6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17081"/>
            <a:ext cx="10482943" cy="7234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may pass function name as argument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831373" y="940527"/>
            <a:ext cx="7113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futureValue</a:t>
            </a:r>
            <a:r>
              <a:rPr lang="en-US" dirty="0"/>
              <a:t>(</a:t>
            </a:r>
            <a:r>
              <a:rPr lang="en-US" dirty="0" err="1"/>
              <a:t>presentValue,rate,year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dirty="0" err="1"/>
              <a:t>futureValue</a:t>
            </a:r>
            <a:r>
              <a:rPr lang="en-US" dirty="0"/>
              <a:t>=</a:t>
            </a:r>
            <a:r>
              <a:rPr lang="en-US" dirty="0" err="1"/>
              <a:t>presentValue</a:t>
            </a:r>
            <a:r>
              <a:rPr lang="en-US" dirty="0"/>
              <a:t>*(1+rate)**year</a:t>
            </a:r>
          </a:p>
          <a:p>
            <a:r>
              <a:rPr lang="en-US" dirty="0"/>
              <a:t>    return </a:t>
            </a:r>
            <a:r>
              <a:rPr lang="en-US" dirty="0" err="1"/>
              <a:t>futureValue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monthlyPayment</a:t>
            </a:r>
            <a:r>
              <a:rPr lang="en-US" dirty="0"/>
              <a:t>(</a:t>
            </a:r>
            <a:r>
              <a:rPr lang="en-US" dirty="0" err="1"/>
              <a:t>loan,rate,term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dirty="0" err="1"/>
              <a:t>pmt</a:t>
            </a:r>
            <a:r>
              <a:rPr lang="en-US" dirty="0"/>
              <a:t>=(loan*rate/12)/(1-pow(1+rate/12,-12*term</a:t>
            </a:r>
            <a:r>
              <a:rPr lang="en-US" dirty="0" smtClean="0"/>
              <a:t>))</a:t>
            </a:r>
            <a:endParaRPr lang="en-US" dirty="0"/>
          </a:p>
          <a:p>
            <a:r>
              <a:rPr lang="en-US" dirty="0"/>
              <a:t>    return </a:t>
            </a:r>
            <a:r>
              <a:rPr lang="en-US" dirty="0" err="1"/>
              <a:t>pmt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 smtClean="0"/>
              <a:t>useMyFun</a:t>
            </a:r>
            <a:r>
              <a:rPr lang="en-US" dirty="0" smtClean="0"/>
              <a:t>(</a:t>
            </a:r>
            <a:r>
              <a:rPr lang="en-US" dirty="0" err="1" smtClean="0"/>
              <a:t>funcName,amount,rate,term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dirty="0" err="1"/>
              <a:t>outValue</a:t>
            </a:r>
            <a:r>
              <a:rPr lang="en-US" dirty="0"/>
              <a:t>=</a:t>
            </a:r>
            <a:r>
              <a:rPr lang="en-US" dirty="0" err="1"/>
              <a:t>funcName</a:t>
            </a:r>
            <a:r>
              <a:rPr lang="en-US" dirty="0"/>
              <a:t>(</a:t>
            </a:r>
            <a:r>
              <a:rPr lang="en-US" dirty="0" err="1"/>
              <a:t>amount,rate,term</a:t>
            </a:r>
            <a:r>
              <a:rPr lang="en-US" dirty="0"/>
              <a:t>)</a:t>
            </a:r>
          </a:p>
          <a:p>
            <a:r>
              <a:rPr lang="en-US" dirty="0"/>
              <a:t>    return </a:t>
            </a:r>
            <a:r>
              <a:rPr lang="en-US" dirty="0" err="1"/>
              <a:t>outValue</a:t>
            </a:r>
            <a:endParaRPr lang="en-US" dirty="0"/>
          </a:p>
          <a:p>
            <a:endParaRPr lang="en-US" dirty="0"/>
          </a:p>
          <a:p>
            <a:r>
              <a:rPr lang="en-US" dirty="0"/>
              <a:t>value=float(input("Enter a value: "))</a:t>
            </a:r>
          </a:p>
          <a:p>
            <a:r>
              <a:rPr lang="en-US" dirty="0"/>
              <a:t>rate=float(input("Enter annual interest rate (3.5% entered as 0.035):")) </a:t>
            </a:r>
          </a:p>
          <a:p>
            <a:r>
              <a:rPr lang="en-US" dirty="0"/>
              <a:t>term=float(input("Please enter the term (in years):")) </a:t>
            </a:r>
          </a:p>
          <a:p>
            <a:r>
              <a:rPr lang="en-US" dirty="0" err="1" smtClean="0"/>
              <a:t>fv</a:t>
            </a:r>
            <a:r>
              <a:rPr lang="en-US" dirty="0" smtClean="0"/>
              <a:t>=</a:t>
            </a:r>
            <a:r>
              <a:rPr lang="en-US" dirty="0" err="1" smtClean="0"/>
              <a:t>useMyFun</a:t>
            </a:r>
            <a:r>
              <a:rPr lang="en-US" dirty="0" smtClean="0"/>
              <a:t>(</a:t>
            </a:r>
            <a:r>
              <a:rPr lang="en-US" dirty="0" err="1" smtClean="0"/>
              <a:t>futureValue,value,rate,term</a:t>
            </a:r>
            <a:r>
              <a:rPr lang="en-US" dirty="0"/>
              <a:t>)</a:t>
            </a:r>
          </a:p>
          <a:p>
            <a:r>
              <a:rPr lang="en-US" dirty="0"/>
              <a:t>print('Future value is: ${:,.2f}'.format(</a:t>
            </a:r>
            <a:r>
              <a:rPr lang="en-US" dirty="0" err="1"/>
              <a:t>fv</a:t>
            </a:r>
            <a:r>
              <a:rPr lang="en-US" dirty="0"/>
              <a:t>))</a:t>
            </a:r>
          </a:p>
          <a:p>
            <a:r>
              <a:rPr lang="en-US" dirty="0" smtClean="0"/>
              <a:t>payment=</a:t>
            </a:r>
            <a:r>
              <a:rPr lang="en-US" dirty="0" err="1" smtClean="0"/>
              <a:t>useMyFun</a:t>
            </a:r>
            <a:r>
              <a:rPr lang="en-US" dirty="0" smtClean="0"/>
              <a:t>(</a:t>
            </a:r>
            <a:r>
              <a:rPr lang="en-US" dirty="0" err="1" smtClean="0"/>
              <a:t>monthlyPayment,value,rate,term</a:t>
            </a:r>
            <a:r>
              <a:rPr lang="en-US" dirty="0"/>
              <a:t>)</a:t>
            </a:r>
          </a:p>
          <a:p>
            <a:r>
              <a:rPr lang="en-US" dirty="0"/>
              <a:t>print('Monthly payment is: ${:,.2f}'.format(payment))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87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err="1" smtClean="0"/>
              <a:t>goalSeek</a:t>
            </a:r>
            <a:r>
              <a:rPr lang="en-US" dirty="0" smtClean="0"/>
              <a:t> function to the myFiancialService.py module that takes present value, interest rate and target future value as input, and compute and return the number of year to reach the target.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8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module is a file consisting of Python code. </a:t>
            </a:r>
            <a:r>
              <a:rPr lang="en-US" dirty="0"/>
              <a:t>A module can </a:t>
            </a:r>
            <a:r>
              <a:rPr lang="en-US" dirty="0" smtClean="0"/>
              <a:t>include </a:t>
            </a:r>
            <a:r>
              <a:rPr lang="en-US" dirty="0"/>
              <a:t>runnable code</a:t>
            </a:r>
            <a:r>
              <a:rPr lang="en-US" dirty="0" smtClean="0"/>
              <a:t>.  A module can define functions</a:t>
            </a:r>
            <a:r>
              <a:rPr lang="en-US" dirty="0"/>
              <a:t> </a:t>
            </a:r>
            <a:r>
              <a:rPr lang="en-US" dirty="0" smtClean="0"/>
              <a:t>and classes. </a:t>
            </a:r>
          </a:p>
          <a:p>
            <a:r>
              <a:rPr lang="en-US" dirty="0" smtClean="0"/>
              <a:t>Functions need to be called to run.</a:t>
            </a:r>
          </a:p>
          <a:p>
            <a:r>
              <a:rPr lang="en-US" dirty="0" smtClean="0"/>
              <a:t>The import Statement: We can use any Python source file as a module by executing an import statement to import the module into Python modules that need that module. </a:t>
            </a:r>
          </a:p>
          <a:p>
            <a:r>
              <a:rPr lang="en-US" dirty="0" smtClean="0"/>
              <a:t>The import has the following syntax:</a:t>
            </a:r>
          </a:p>
          <a:p>
            <a:pPr lvl="1"/>
            <a:r>
              <a:rPr lang="en-US" dirty="0" smtClean="0"/>
              <a:t>import module1[, module2[,... </a:t>
            </a:r>
            <a:r>
              <a:rPr lang="en-US" dirty="0" err="1" smtClean="0"/>
              <a:t>moduleN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65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78440" cy="540566"/>
          </a:xfrm>
        </p:spPr>
        <p:txBody>
          <a:bodyPr>
            <a:normAutofit fontScale="90000"/>
          </a:bodyPr>
          <a:lstStyle/>
          <a:p>
            <a:r>
              <a:rPr lang="en-US" dirty="0"/>
              <a:t>Python </a:t>
            </a:r>
            <a:r>
              <a:rPr lang="en-US" dirty="0" smtClean="0"/>
              <a:t>Lambda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8"/>
            <a:ext cx="10204269" cy="25373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lambda function is a small anonymous function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 lambda function can take any number of arguments, but can only have one expression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/>
              <a:t>lambda arguments : </a:t>
            </a:r>
            <a:r>
              <a:rPr lang="en-US" dirty="0" smtClean="0"/>
              <a:t>expression</a:t>
            </a:r>
          </a:p>
          <a:p>
            <a:pPr lvl="1"/>
            <a:r>
              <a:rPr lang="en-US" dirty="0" smtClean="0"/>
              <a:t>Example: a, b, c are arguments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3588" y="373597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/>
              <a:t>x = lambda a: a + 10</a:t>
            </a:r>
          </a:p>
          <a:p>
            <a:r>
              <a:rPr lang="pt-BR" sz="2400" dirty="0"/>
              <a:t>print(x(5))</a:t>
            </a:r>
          </a:p>
          <a:p>
            <a:endParaRPr lang="pt-BR" sz="2400" dirty="0"/>
          </a:p>
          <a:p>
            <a:r>
              <a:rPr lang="pt-BR" sz="2400" dirty="0"/>
              <a:t>x = lambda a, b : a * b</a:t>
            </a:r>
          </a:p>
          <a:p>
            <a:r>
              <a:rPr lang="pt-BR" sz="2400" dirty="0"/>
              <a:t>print(x(5, 6))</a:t>
            </a:r>
          </a:p>
          <a:p>
            <a:endParaRPr lang="pt-BR" sz="2400" dirty="0"/>
          </a:p>
          <a:p>
            <a:r>
              <a:rPr lang="pt-BR" sz="2400" dirty="0"/>
              <a:t>x = lambda a, b, c : a + b + c</a:t>
            </a:r>
          </a:p>
          <a:p>
            <a:r>
              <a:rPr lang="pt-BR" sz="2400" dirty="0"/>
              <a:t>print(x(5, 6, 2))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0166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You can apply the function </a:t>
            </a:r>
            <a:r>
              <a:rPr lang="en-US" sz="3200" dirty="0" smtClean="0"/>
              <a:t>to </a:t>
            </a:r>
            <a:r>
              <a:rPr lang="en-US" sz="3200" dirty="0"/>
              <a:t>an argument by surrounding the function and its argument with parentheses: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2795451" y="2368731"/>
            <a:ext cx="6348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&gt;&gt;&gt; x = (lambda a, b, c : a + b + c)(2,4,6)</a:t>
            </a:r>
          </a:p>
          <a:p>
            <a:r>
              <a:rPr lang="pt-BR" sz="2400" dirty="0"/>
              <a:t>&gt;&gt;&gt; print(x)</a:t>
            </a:r>
          </a:p>
          <a:p>
            <a:r>
              <a:rPr lang="pt-BR" sz="2400" dirty="0"/>
              <a:t>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302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533" y="278039"/>
            <a:ext cx="9385662" cy="2273572"/>
          </a:xfrm>
        </p:spPr>
        <p:txBody>
          <a:bodyPr>
            <a:normAutofit/>
          </a:bodyPr>
          <a:lstStyle/>
          <a:p>
            <a:r>
              <a:rPr lang="en-US" sz="3600" dirty="0"/>
              <a:t>Why Use Lambda Functions</a:t>
            </a:r>
            <a:r>
              <a:rPr lang="en-US" sz="3600" dirty="0" smtClean="0"/>
              <a:t>? </a:t>
            </a:r>
            <a:r>
              <a:rPr lang="en-US" sz="2800" dirty="0" smtClean="0"/>
              <a:t>The </a:t>
            </a:r>
            <a:r>
              <a:rPr lang="en-US" sz="2800" dirty="0"/>
              <a:t>power of lambda is better shown when you use them as an anonymous function inside another function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Say </a:t>
            </a:r>
            <a:r>
              <a:rPr lang="en-US" sz="2800" dirty="0"/>
              <a:t>you have a function definition that takes one argument, and that argument will be multiplied with an unknown number:</a:t>
            </a:r>
          </a:p>
        </p:txBody>
      </p:sp>
      <p:sp>
        <p:nvSpPr>
          <p:cNvPr id="3" name="Rectangle 2"/>
          <p:cNvSpPr/>
          <p:nvPr/>
        </p:nvSpPr>
        <p:spPr>
          <a:xfrm>
            <a:off x="2491738" y="2647406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myfunc</a:t>
            </a:r>
            <a:r>
              <a:rPr lang="en-US" sz="2400" dirty="0"/>
              <a:t>(n):</a:t>
            </a:r>
          </a:p>
          <a:p>
            <a:r>
              <a:rPr lang="en-US" sz="2400" dirty="0"/>
              <a:t>    x=lambda a : a * n</a:t>
            </a:r>
          </a:p>
          <a:p>
            <a:r>
              <a:rPr lang="en-US" sz="2400" dirty="0"/>
              <a:t>    return x</a:t>
            </a:r>
          </a:p>
          <a:p>
            <a:endParaRPr lang="en-US" sz="2400" dirty="0"/>
          </a:p>
          <a:p>
            <a:r>
              <a:rPr lang="en-US" sz="2400" dirty="0" err="1"/>
              <a:t>mydoubler</a:t>
            </a:r>
            <a:r>
              <a:rPr lang="en-US" sz="2400" dirty="0"/>
              <a:t> = </a:t>
            </a:r>
            <a:r>
              <a:rPr lang="en-US" sz="2400" dirty="0" err="1"/>
              <a:t>myfunc</a:t>
            </a:r>
            <a:r>
              <a:rPr lang="en-US" sz="2400" dirty="0"/>
              <a:t>(2) </a:t>
            </a:r>
          </a:p>
          <a:p>
            <a:r>
              <a:rPr lang="en-US" sz="2400" dirty="0"/>
              <a:t># </a:t>
            </a:r>
            <a:r>
              <a:rPr lang="en-US" sz="2400" dirty="0" err="1"/>
              <a:t>mydoubler</a:t>
            </a:r>
            <a:r>
              <a:rPr lang="en-US" sz="2400" dirty="0"/>
              <a:t> now is a </a:t>
            </a:r>
            <a:r>
              <a:rPr lang="en-US" sz="2400" dirty="0" err="1"/>
              <a:t>lamda</a:t>
            </a:r>
            <a:r>
              <a:rPr lang="en-US" sz="2400" dirty="0"/>
              <a:t> function a:a*2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mydoubler</a:t>
            </a:r>
            <a:r>
              <a:rPr lang="en-US" sz="2400" dirty="0"/>
              <a:t>(11))</a:t>
            </a:r>
          </a:p>
          <a:p>
            <a:endParaRPr lang="en-US" sz="2400" dirty="0"/>
          </a:p>
          <a:p>
            <a:r>
              <a:rPr lang="en-US" sz="2400" dirty="0" err="1"/>
              <a:t>mytripler</a:t>
            </a:r>
            <a:r>
              <a:rPr lang="en-US" sz="2400" dirty="0"/>
              <a:t> = </a:t>
            </a:r>
            <a:r>
              <a:rPr lang="en-US" sz="2400" dirty="0" err="1"/>
              <a:t>myfunc</a:t>
            </a:r>
            <a:r>
              <a:rPr lang="en-US" sz="2400" dirty="0"/>
              <a:t>(3)</a:t>
            </a:r>
          </a:p>
          <a:p>
            <a:r>
              <a:rPr lang="en-US" sz="2400" dirty="0"/>
              <a:t># </a:t>
            </a:r>
            <a:r>
              <a:rPr lang="en-US" sz="2400" dirty="0" err="1"/>
              <a:t>mytripler</a:t>
            </a:r>
            <a:r>
              <a:rPr lang="en-US" sz="2400" dirty="0"/>
              <a:t> now is a </a:t>
            </a:r>
            <a:r>
              <a:rPr lang="en-US" sz="2400" dirty="0" err="1"/>
              <a:t>lamda</a:t>
            </a:r>
            <a:r>
              <a:rPr lang="en-US" sz="2400" dirty="0"/>
              <a:t> function a:a*3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mytripler</a:t>
            </a:r>
            <a:r>
              <a:rPr lang="en-US" sz="2400" dirty="0"/>
              <a:t>(11))</a:t>
            </a:r>
          </a:p>
        </p:txBody>
      </p:sp>
    </p:spTree>
    <p:extLst>
      <p:ext uri="{BB962C8B-B14F-4D97-AF65-F5344CB8AC3E}">
        <p14:creationId xmlns:p14="http://schemas.microsoft.com/office/powerpoint/2010/main" val="971580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47108" y="1690688"/>
            <a:ext cx="65401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def</a:t>
            </a:r>
            <a:r>
              <a:rPr lang="en-US" sz="2400" dirty="0"/>
              <a:t> decimals(n):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myformat</a:t>
            </a:r>
            <a:r>
              <a:rPr lang="en-US" sz="2400" dirty="0"/>
              <a:t>='${:,.'+</a:t>
            </a:r>
            <a:r>
              <a:rPr lang="en-US" sz="2400" dirty="0" err="1"/>
              <a:t>str</a:t>
            </a:r>
            <a:r>
              <a:rPr lang="en-US" sz="2400" dirty="0"/>
              <a:t>(n)+'f}'</a:t>
            </a:r>
          </a:p>
          <a:p>
            <a:r>
              <a:rPr lang="en-US" sz="2400" dirty="0"/>
              <a:t>    return lambda a: </a:t>
            </a:r>
            <a:r>
              <a:rPr lang="en-US" sz="2400" dirty="0" err="1"/>
              <a:t>myformat.format</a:t>
            </a:r>
            <a:r>
              <a:rPr lang="en-US" sz="2400" dirty="0"/>
              <a:t>(a)</a:t>
            </a:r>
          </a:p>
          <a:p>
            <a:endParaRPr lang="en-US" sz="2400" dirty="0"/>
          </a:p>
          <a:p>
            <a:r>
              <a:rPr lang="en-US" sz="2400" dirty="0"/>
              <a:t>my2=decimals(2</a:t>
            </a:r>
            <a:r>
              <a:rPr lang="en-US" sz="2400" dirty="0" smtClean="0"/>
              <a:t>)  ## create a lambda function</a:t>
            </a:r>
            <a:endParaRPr lang="en-US" sz="2400" dirty="0"/>
          </a:p>
          <a:p>
            <a:r>
              <a:rPr lang="en-US" sz="2400" dirty="0"/>
              <a:t>my3=decimals(3)</a:t>
            </a:r>
          </a:p>
          <a:p>
            <a:r>
              <a:rPr lang="en-US" sz="2400" dirty="0"/>
              <a:t>x=123.456789</a:t>
            </a:r>
          </a:p>
          <a:p>
            <a:r>
              <a:rPr lang="en-US" sz="2400" dirty="0"/>
              <a:t>y=my2(x)</a:t>
            </a:r>
          </a:p>
          <a:p>
            <a:r>
              <a:rPr lang="en-US" sz="2400" dirty="0"/>
              <a:t>z=my3(x)</a:t>
            </a:r>
          </a:p>
          <a:p>
            <a:r>
              <a:rPr lang="en-US" sz="2400" dirty="0"/>
              <a:t>print(y)</a:t>
            </a:r>
          </a:p>
          <a:p>
            <a:r>
              <a:rPr lang="en-US" sz="2400" dirty="0"/>
              <a:t>print(z)</a:t>
            </a:r>
          </a:p>
        </p:txBody>
      </p:sp>
    </p:spTree>
    <p:extLst>
      <p:ext uri="{BB962C8B-B14F-4D97-AF65-F5344CB8AC3E}">
        <p14:creationId xmlns:p14="http://schemas.microsoft.com/office/powerpoint/2010/main" val="38178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0029" cy="1002121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import a runnable Python module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72182" y="148822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#This module needs to run grade.py</a:t>
            </a:r>
          </a:p>
          <a:p>
            <a:r>
              <a:rPr lang="en-US" sz="2400" dirty="0" smtClean="0"/>
              <a:t>import grade</a:t>
            </a:r>
            <a:endParaRPr lang="en-US" sz="2400" dirty="0"/>
          </a:p>
          <a:p>
            <a:r>
              <a:rPr lang="en-US" sz="2400" dirty="0" err="1"/>
              <a:t>firstName</a:t>
            </a:r>
            <a:r>
              <a:rPr lang="en-US" sz="2400" dirty="0"/>
              <a:t>=input("Enter first name:")</a:t>
            </a:r>
          </a:p>
          <a:p>
            <a:r>
              <a:rPr lang="en-US" sz="2400" dirty="0" err="1"/>
              <a:t>lastName</a:t>
            </a:r>
            <a:r>
              <a:rPr lang="en-US" sz="2400" dirty="0"/>
              <a:t>=input("Enter last name:")</a:t>
            </a:r>
          </a:p>
          <a:p>
            <a:r>
              <a:rPr lang="en-US" sz="2400" dirty="0" err="1"/>
              <a:t>fullName</a:t>
            </a:r>
            <a:r>
              <a:rPr lang="en-US" sz="2400" dirty="0"/>
              <a:t>=</a:t>
            </a:r>
            <a:r>
              <a:rPr lang="en-US" sz="2400" dirty="0" err="1"/>
              <a:t>firstName</a:t>
            </a:r>
            <a:r>
              <a:rPr lang="en-US" sz="2400" dirty="0"/>
              <a:t> + </a:t>
            </a:r>
            <a:r>
              <a:rPr lang="en-US" sz="2400" dirty="0" err="1"/>
              <a:t>lastName</a:t>
            </a:r>
            <a:endParaRPr lang="en-US" sz="2400" dirty="0"/>
          </a:p>
          <a:p>
            <a:r>
              <a:rPr lang="en-US" sz="2400" dirty="0"/>
              <a:t>print("Full name is:" + </a:t>
            </a:r>
            <a:r>
              <a:rPr lang="en-US" sz="2400" dirty="0" err="1"/>
              <a:t>fullName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#import </a:t>
            </a:r>
            <a:r>
              <a:rPr lang="en-US" sz="2400" dirty="0"/>
              <a:t>module4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488222"/>
            <a:ext cx="42998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#This is grade.py</a:t>
            </a:r>
          </a:p>
          <a:p>
            <a:r>
              <a:rPr lang="en-US" dirty="0" smtClean="0"/>
              <a:t>try</a:t>
            </a:r>
            <a:r>
              <a:rPr lang="en-US" dirty="0"/>
              <a:t>:</a:t>
            </a:r>
          </a:p>
          <a:p>
            <a:r>
              <a:rPr lang="en-US" dirty="0"/>
              <a:t>    score= float(input("Enter exam score: "))</a:t>
            </a:r>
          </a:p>
          <a:p>
            <a:r>
              <a:rPr lang="en-US" dirty="0"/>
              <a:t>    if score &lt; 60:</a:t>
            </a:r>
          </a:p>
          <a:p>
            <a:r>
              <a:rPr lang="en-US" dirty="0"/>
              <a:t>        grade="F"</a:t>
            </a:r>
          </a:p>
          <a:p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score &lt; 70:</a:t>
            </a:r>
          </a:p>
          <a:p>
            <a:r>
              <a:rPr lang="en-US" dirty="0"/>
              <a:t>        grade="D"</a:t>
            </a:r>
          </a:p>
          <a:p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score &lt; 80:</a:t>
            </a:r>
          </a:p>
          <a:p>
            <a:r>
              <a:rPr lang="en-US" dirty="0"/>
              <a:t>        grade="C"</a:t>
            </a:r>
          </a:p>
          <a:p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score &lt; 90:</a:t>
            </a:r>
          </a:p>
          <a:p>
            <a:r>
              <a:rPr lang="en-US" dirty="0"/>
              <a:t>        grade="B"</a:t>
            </a:r>
          </a:p>
          <a:p>
            <a:r>
              <a:rPr lang="en-US" dirty="0"/>
              <a:t>    else:</a:t>
            </a:r>
          </a:p>
          <a:p>
            <a:r>
              <a:rPr lang="en-US" dirty="0"/>
              <a:t>        grade="A"</a:t>
            </a:r>
          </a:p>
          <a:p>
            <a:r>
              <a:rPr lang="en-US" dirty="0"/>
              <a:t>    print("Your grade is: " + grade)</a:t>
            </a:r>
          </a:p>
          <a:p>
            <a:r>
              <a:rPr lang="en-US" dirty="0"/>
              <a:t>except:</a:t>
            </a:r>
          </a:p>
          <a:p>
            <a:r>
              <a:rPr lang="en-US" dirty="0"/>
              <a:t>    print("Enter digits only!")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78451" y="4452163"/>
            <a:ext cx="6705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1: The import statement typically is placed at the top of the module, but can be inserted at any point where needed.</a:t>
            </a:r>
          </a:p>
          <a:p>
            <a:r>
              <a:rPr lang="en-US" sz="2400" b="1" dirty="0" smtClean="0"/>
              <a:t>Note 2: import grade, not import grade.py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205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myFiancialService.py: A  module with two functions and can be imported to other module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15588" y="2073704"/>
            <a:ext cx="74893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futueValue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presentValue,rate,year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futureValue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presentValue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*(1+rate)**year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return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futureValue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monthlyPayment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loan,rate,term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pmt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=(loan*rate/12)/(1-(1+rate/12)**(-12*term))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return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pmt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57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342120" cy="4351338"/>
          </a:xfrm>
        </p:spPr>
        <p:txBody>
          <a:bodyPr/>
          <a:lstStyle/>
          <a:p>
            <a:r>
              <a:rPr lang="en-US" dirty="0" smtClean="0"/>
              <a:t>A function is a block of organized, reusable code that is used to perform a single, related action. Functions provide better modularity for your application and a high degree of code reusing.</a:t>
            </a:r>
          </a:p>
          <a:p>
            <a:pPr lvl="1"/>
            <a:r>
              <a:rPr lang="en-US" dirty="0" smtClean="0"/>
              <a:t>built-in functions: no need to import</a:t>
            </a:r>
          </a:p>
          <a:p>
            <a:pPr lvl="2"/>
            <a:r>
              <a:rPr lang="en-US" dirty="0" smtClean="0"/>
              <a:t>pow(2,3), input(), print()</a:t>
            </a:r>
          </a:p>
          <a:p>
            <a:pPr lvl="1"/>
            <a:r>
              <a:rPr lang="en-US" dirty="0" smtClean="0"/>
              <a:t>Python math functions module: need to import math module</a:t>
            </a:r>
          </a:p>
          <a:p>
            <a:pPr lvl="2"/>
            <a:r>
              <a:rPr lang="en-US" dirty="0" smtClean="0"/>
              <a:t>Import math</a:t>
            </a:r>
          </a:p>
          <a:p>
            <a:pPr lvl="1"/>
            <a:r>
              <a:rPr lang="en-US" dirty="0" smtClean="0"/>
              <a:t>user-defined functions.</a:t>
            </a:r>
          </a:p>
        </p:txBody>
      </p:sp>
    </p:spTree>
    <p:extLst>
      <p:ext uri="{BB962C8B-B14F-4D97-AF65-F5344CB8AC3E}">
        <p14:creationId xmlns:p14="http://schemas.microsoft.com/office/powerpoint/2010/main" val="168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Built-in Functions</a:t>
            </a:r>
            <a:br>
              <a:rPr lang="en-US" dirty="0"/>
            </a:br>
            <a:r>
              <a:rPr lang="en-US" sz="3600" dirty="0"/>
              <a:t>https://docs.python.org/3/library/functions.html#bin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(), float(), print(), pow(2,3), </a:t>
            </a:r>
            <a:r>
              <a:rPr lang="en-US" dirty="0" err="1" smtClean="0"/>
              <a:t>str</a:t>
            </a:r>
            <a:r>
              <a:rPr lang="en-US" dirty="0" smtClean="0"/>
              <a:t>(), </a:t>
            </a:r>
          </a:p>
          <a:p>
            <a:pPr lvl="1"/>
            <a:r>
              <a:rPr lang="en-US" dirty="0" smtClean="0"/>
              <a:t>round(12.3456,2) -&gt;12.35</a:t>
            </a:r>
          </a:p>
          <a:p>
            <a:pPr lvl="1"/>
            <a:r>
              <a:rPr lang="en-US" dirty="0" smtClean="0"/>
              <a:t>round(12.3416,2) -&gt;12.34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8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6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Python </a:t>
            </a:r>
            <a:r>
              <a:rPr lang="en-US" sz="4000" dirty="0"/>
              <a:t>math module </a:t>
            </a:r>
            <a:br>
              <a:rPr lang="en-US" sz="4000" dirty="0"/>
            </a:br>
            <a:r>
              <a:rPr lang="en-US" sz="3200" dirty="0"/>
              <a:t>https://docs.python.org/3/library/math.html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171" y="1555300"/>
            <a:ext cx="8806411" cy="4143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/>
              <a:t>math.ceil</a:t>
            </a:r>
            <a:r>
              <a:rPr lang="en-US" dirty="0"/>
              <a:t>(x)</a:t>
            </a:r>
          </a:p>
          <a:p>
            <a:pPr lvl="2"/>
            <a:r>
              <a:rPr lang="en-US" dirty="0"/>
              <a:t>Return the ceiling of x, the smallest integer greater than or equal to x</a:t>
            </a:r>
            <a:r>
              <a:rPr lang="en-US" dirty="0" smtClean="0"/>
              <a:t>.</a:t>
            </a:r>
          </a:p>
          <a:p>
            <a:pPr lvl="3"/>
            <a:r>
              <a:rPr lang="en-US" dirty="0"/>
              <a:t>import math</a:t>
            </a:r>
          </a:p>
          <a:p>
            <a:pPr lvl="3"/>
            <a:r>
              <a:rPr lang="en-US" dirty="0" err="1" smtClean="0"/>
              <a:t>math.ceil</a:t>
            </a:r>
            <a:r>
              <a:rPr lang="en-US" dirty="0" smtClean="0"/>
              <a:t>(2.1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3</a:t>
            </a:r>
            <a:endParaRPr lang="en-US" dirty="0" smtClean="0"/>
          </a:p>
          <a:p>
            <a:pPr lvl="1"/>
            <a:r>
              <a:rPr lang="en-US" dirty="0" err="1"/>
              <a:t>math.floor</a:t>
            </a:r>
            <a:r>
              <a:rPr lang="en-US" dirty="0"/>
              <a:t>(x)¶</a:t>
            </a:r>
          </a:p>
          <a:p>
            <a:pPr lvl="2"/>
            <a:r>
              <a:rPr lang="en-US" dirty="0"/>
              <a:t>Return the floor of x, the largest integer less than or equal to x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/>
              <a:t>math.floor</a:t>
            </a:r>
            <a:r>
              <a:rPr lang="en-US" dirty="0"/>
              <a:t>(2.9)</a:t>
            </a:r>
          </a:p>
          <a:p>
            <a:pPr lvl="3"/>
            <a:r>
              <a:rPr lang="en-US" dirty="0"/>
              <a:t>2</a:t>
            </a:r>
            <a:endParaRPr lang="en-US" dirty="0" smtClean="0"/>
          </a:p>
          <a:p>
            <a:pPr lvl="1"/>
            <a:r>
              <a:rPr lang="en-US" dirty="0" err="1"/>
              <a:t>math.sqrt</a:t>
            </a:r>
            <a:r>
              <a:rPr lang="en-US" dirty="0"/>
              <a:t>(x)¶</a:t>
            </a:r>
          </a:p>
          <a:p>
            <a:pPr lvl="2"/>
            <a:r>
              <a:rPr lang="en-US" dirty="0"/>
              <a:t>Return the square root of x.</a:t>
            </a:r>
          </a:p>
        </p:txBody>
      </p:sp>
    </p:spTree>
    <p:extLst>
      <p:ext uri="{BB962C8B-B14F-4D97-AF65-F5344CB8AC3E}">
        <p14:creationId xmlns:p14="http://schemas.microsoft.com/office/powerpoint/2010/main" val="363443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152690"/>
            <a:ext cx="10256520" cy="871492"/>
          </a:xfrm>
        </p:spPr>
        <p:txBody>
          <a:bodyPr/>
          <a:lstStyle/>
          <a:p>
            <a:r>
              <a:rPr lang="en-US" dirty="0" smtClean="0"/>
              <a:t>User-Defined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804" y="1024181"/>
            <a:ext cx="9826105" cy="4194363"/>
          </a:xfrm>
        </p:spPr>
        <p:txBody>
          <a:bodyPr>
            <a:noAutofit/>
          </a:bodyPr>
          <a:lstStyle/>
          <a:p>
            <a:r>
              <a:rPr lang="en-US" dirty="0" smtClean="0"/>
              <a:t>Function blocks begin with the keyword </a:t>
            </a:r>
            <a:r>
              <a:rPr lang="en-US" dirty="0" err="1" smtClean="0"/>
              <a:t>def</a:t>
            </a:r>
            <a:r>
              <a:rPr lang="en-US" dirty="0" smtClean="0"/>
              <a:t> followed by the function name and parentheses ( ).</a:t>
            </a:r>
          </a:p>
          <a:p>
            <a:r>
              <a:rPr lang="en-US" dirty="0" smtClean="0"/>
              <a:t>Any input parameters or arguments should be placed within these parentheses. </a:t>
            </a:r>
          </a:p>
          <a:p>
            <a:r>
              <a:rPr lang="en-US" dirty="0" smtClean="0"/>
              <a:t>The code block within every function starts with a colon (:) and is indented.</a:t>
            </a:r>
          </a:p>
          <a:p>
            <a:r>
              <a:rPr lang="en-US" dirty="0" smtClean="0"/>
              <a:t>The statement return [expression] exits a </a:t>
            </a:r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Value-returning function: </a:t>
            </a:r>
            <a:r>
              <a:rPr lang="en-US" dirty="0" smtClean="0"/>
              <a:t>passing </a:t>
            </a:r>
            <a:r>
              <a:rPr lang="en-US" dirty="0" smtClean="0"/>
              <a:t>back an expression to the caller. </a:t>
            </a:r>
            <a:endParaRPr lang="en-US" dirty="0" smtClean="0"/>
          </a:p>
          <a:p>
            <a:pPr lvl="1"/>
            <a:r>
              <a:rPr lang="en-US" dirty="0" smtClean="0"/>
              <a:t>Void-function: </a:t>
            </a:r>
            <a:r>
              <a:rPr lang="en-US" dirty="0" smtClean="0"/>
              <a:t>A </a:t>
            </a:r>
            <a:r>
              <a:rPr lang="en-US" dirty="0" smtClean="0"/>
              <a:t>return statement with no arguments </a:t>
            </a:r>
            <a:r>
              <a:rPr lang="en-US" dirty="0" smtClean="0"/>
              <a:t>is </a:t>
            </a:r>
            <a:r>
              <a:rPr lang="en-US" dirty="0" smtClean="0"/>
              <a:t>the same as return </a:t>
            </a:r>
            <a:r>
              <a:rPr lang="en-US" dirty="0" smtClean="0"/>
              <a:t>None (or no return statement).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26327" y="54695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functionname</a:t>
            </a:r>
            <a:r>
              <a:rPr lang="en-US" sz="2400" dirty="0" smtClean="0"/>
              <a:t>( parameters ):</a:t>
            </a:r>
          </a:p>
          <a:p>
            <a:r>
              <a:rPr lang="en-US" sz="2400" dirty="0" smtClean="0"/>
              <a:t>   code block</a:t>
            </a:r>
          </a:p>
          <a:p>
            <a:r>
              <a:rPr lang="en-US" sz="2400" dirty="0" smtClean="0"/>
              <a:t>   return [expression]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548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26423"/>
            <a:ext cx="10770327" cy="176784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 function may be placed in a module with the calling program.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 call a function that returns a value: </a:t>
            </a:r>
            <a:br>
              <a:rPr lang="en-US" sz="3600" dirty="0" smtClean="0"/>
            </a:br>
            <a:r>
              <a:rPr lang="en-US" sz="3600" dirty="0" err="1" smtClean="0"/>
              <a:t>variableName</a:t>
            </a:r>
            <a:r>
              <a:rPr lang="en-US" sz="3600" dirty="0" smtClean="0"/>
              <a:t>=function(parameters)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592862" y="210891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(</a:t>
            </a:r>
            <a:r>
              <a:rPr lang="en-US" sz="2400" dirty="0" err="1" smtClean="0"/>
              <a:t>firstname,lastname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=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+ " " + </a:t>
            </a:r>
            <a:r>
              <a:rPr lang="en-US" sz="2400" dirty="0" err="1" smtClean="0"/>
              <a:t>lastname</a:t>
            </a:r>
            <a:endParaRPr lang="en-US" sz="2400" dirty="0" smtClean="0"/>
          </a:p>
          <a:p>
            <a:r>
              <a:rPr lang="en-US" sz="2400" dirty="0" smtClean="0"/>
              <a:t>    return </a:t>
            </a:r>
            <a:r>
              <a:rPr lang="en-US" sz="2400" dirty="0" err="1" smtClean="0"/>
              <a:t>fullName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fname</a:t>
            </a:r>
            <a:r>
              <a:rPr lang="en-US" sz="2400" dirty="0" smtClean="0"/>
              <a:t>=input("Enter first name: ")</a:t>
            </a:r>
          </a:p>
          <a:p>
            <a:r>
              <a:rPr lang="en-US" sz="2400" dirty="0" err="1" smtClean="0"/>
              <a:t>lname</a:t>
            </a:r>
            <a:r>
              <a:rPr lang="en-US" sz="2400" dirty="0" smtClean="0"/>
              <a:t>=input("Enter last name: ")</a:t>
            </a:r>
          </a:p>
          <a:p>
            <a:r>
              <a:rPr lang="en-US" sz="2400" dirty="0" err="1" smtClean="0"/>
              <a:t>fullname</a:t>
            </a:r>
            <a:r>
              <a:rPr lang="en-US" sz="2400" dirty="0" smtClean="0"/>
              <a:t>=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(</a:t>
            </a:r>
            <a:r>
              <a:rPr lang="en-US" sz="2400" dirty="0" err="1" smtClean="0"/>
              <a:t>fname,lname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print(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95560" y="5155905"/>
            <a:ext cx="1064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Note 1: </a:t>
            </a:r>
            <a:r>
              <a:rPr lang="en-US" sz="2400" dirty="0"/>
              <a:t>Place the function before the </a:t>
            </a:r>
            <a:r>
              <a:rPr lang="en-US" sz="2400" dirty="0" smtClean="0"/>
              <a:t>program.</a:t>
            </a:r>
          </a:p>
          <a:p>
            <a:r>
              <a:rPr lang="en-US" sz="2400" dirty="0" smtClean="0"/>
              <a:t>Note 2: </a:t>
            </a:r>
            <a:r>
              <a:rPr lang="en-US" sz="2400" dirty="0"/>
              <a:t>Positional parameters: </a:t>
            </a:r>
            <a:r>
              <a:rPr lang="en-US" sz="2400" dirty="0" smtClean="0"/>
              <a:t>No need to </a:t>
            </a:r>
            <a:r>
              <a:rPr lang="en-US" sz="2400" dirty="0"/>
              <a:t>specify the parameter name before specifying the parameter value.</a:t>
            </a:r>
          </a:p>
        </p:txBody>
      </p:sp>
    </p:spTree>
    <p:extLst>
      <p:ext uri="{BB962C8B-B14F-4D97-AF65-F5344CB8AC3E}">
        <p14:creationId xmlns:p14="http://schemas.microsoft.com/office/powerpoint/2010/main" val="229043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1505</Words>
  <Application>Microsoft Office PowerPoint</Application>
  <PresentationFormat>Widescreen</PresentationFormat>
  <Paragraphs>229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Functions</vt:lpstr>
      <vt:lpstr>Module</vt:lpstr>
      <vt:lpstr>Example of import a runnable Python module</vt:lpstr>
      <vt:lpstr>myFiancialService.py: A  module with two functions and can be imported to other module</vt:lpstr>
      <vt:lpstr>Function</vt:lpstr>
      <vt:lpstr>Built-in Functions https://docs.python.org/3/library/functions.html#bin</vt:lpstr>
      <vt:lpstr>Python math module  https://docs.python.org/3/library/math.html</vt:lpstr>
      <vt:lpstr>User-Defined Functions</vt:lpstr>
      <vt:lpstr>A function may be placed in a module with the calling program.  To call a function that returns a value:  variableName=function(parameters)</vt:lpstr>
      <vt:lpstr>Keyword Arguments: We can also send arguments with the argument = value syntax.</vt:lpstr>
      <vt:lpstr>A function is not required to return a value (void function)</vt:lpstr>
      <vt:lpstr>A function is not required to have parameters</vt:lpstr>
      <vt:lpstr>Local variable: A variable declared inside the function's body is known as a local variable. It does not exist outside the function. </vt:lpstr>
      <vt:lpstr>We can have more than one function in a module</vt:lpstr>
      <vt:lpstr>Several Functions may be placed in a module as a package and can be imported to other module.</vt:lpstr>
      <vt:lpstr>myFiancialService.py</vt:lpstr>
      <vt:lpstr>The module that uses functions in the myFiancialService module must use the import statement to import module</vt:lpstr>
      <vt:lpstr>We may pass function name as argument</vt:lpstr>
      <vt:lpstr>Exercise</vt:lpstr>
      <vt:lpstr>Python Lambda function</vt:lpstr>
      <vt:lpstr>You can apply the function to an argument by surrounding the function and its argument with parentheses:</vt:lpstr>
      <vt:lpstr>Why Use Lambda Functions? The power of lambda is better shown when you use them as an anonymous function inside another function. Say you have a function definition that takes one argument, and that argument will be multiplied with an unknown number:</vt:lpstr>
      <vt:lpstr>Example</vt:lpstr>
    </vt:vector>
  </TitlesOfParts>
  <Company>San Francisco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and Function</dc:title>
  <dc:creator>David D Chao</dc:creator>
  <cp:lastModifiedBy>David D Chao</cp:lastModifiedBy>
  <cp:revision>108</cp:revision>
  <dcterms:created xsi:type="dcterms:W3CDTF">2020-05-29T08:19:25Z</dcterms:created>
  <dcterms:modified xsi:type="dcterms:W3CDTF">2022-03-05T06:28:30Z</dcterms:modified>
</cp:coreProperties>
</file>