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332" r:id="rId5"/>
    <p:sldId id="262" r:id="rId6"/>
    <p:sldId id="261" r:id="rId7"/>
    <p:sldId id="263" r:id="rId8"/>
    <p:sldId id="329" r:id="rId9"/>
    <p:sldId id="265" r:id="rId10"/>
    <p:sldId id="333" r:id="rId11"/>
    <p:sldId id="264" r:id="rId12"/>
    <p:sldId id="325" r:id="rId13"/>
    <p:sldId id="258" r:id="rId14"/>
    <p:sldId id="330" r:id="rId15"/>
    <p:sldId id="266" r:id="rId16"/>
    <p:sldId id="268" r:id="rId17"/>
    <p:sldId id="295" r:id="rId18"/>
    <p:sldId id="271" r:id="rId19"/>
    <p:sldId id="272" r:id="rId20"/>
    <p:sldId id="331" r:id="rId21"/>
    <p:sldId id="274" r:id="rId22"/>
    <p:sldId id="275" r:id="rId23"/>
    <p:sldId id="276" r:id="rId24"/>
    <p:sldId id="277" r:id="rId25"/>
    <p:sldId id="346" r:id="rId26"/>
    <p:sldId id="279" r:id="rId27"/>
    <p:sldId id="278" r:id="rId28"/>
    <p:sldId id="297" r:id="rId29"/>
    <p:sldId id="347" r:id="rId30"/>
    <p:sldId id="298" r:id="rId31"/>
    <p:sldId id="301" r:id="rId32"/>
    <p:sldId id="326" r:id="rId33"/>
    <p:sldId id="343" r:id="rId34"/>
    <p:sldId id="283" r:id="rId35"/>
    <p:sldId id="284" r:id="rId36"/>
    <p:sldId id="302" r:id="rId37"/>
    <p:sldId id="304" r:id="rId38"/>
    <p:sldId id="303" r:id="rId39"/>
    <p:sldId id="299" r:id="rId40"/>
    <p:sldId id="296" r:id="rId41"/>
    <p:sldId id="281" r:id="rId42"/>
    <p:sldId id="305" r:id="rId43"/>
    <p:sldId id="341" r:id="rId44"/>
    <p:sldId id="307" r:id="rId45"/>
    <p:sldId id="344" r:id="rId46"/>
    <p:sldId id="308" r:id="rId47"/>
    <p:sldId id="339" r:id="rId48"/>
    <p:sldId id="340" r:id="rId49"/>
    <p:sldId id="348" r:id="rId50"/>
    <p:sldId id="349" r:id="rId51"/>
    <p:sldId id="312" r:id="rId52"/>
    <p:sldId id="335" r:id="rId53"/>
    <p:sldId id="313" r:id="rId54"/>
    <p:sldId id="314" r:id="rId55"/>
    <p:sldId id="324" r:id="rId56"/>
    <p:sldId id="315" r:id="rId57"/>
    <p:sldId id="337" r:id="rId58"/>
    <p:sldId id="316" r:id="rId59"/>
    <p:sldId id="317" r:id="rId60"/>
    <p:sldId id="318" r:id="rId61"/>
    <p:sldId id="338" r:id="rId62"/>
    <p:sldId id="327" r:id="rId63"/>
    <p:sldId id="342" r:id="rId64"/>
    <p:sldId id="319" r:id="rId65"/>
    <p:sldId id="336" r:id="rId66"/>
    <p:sldId id="350" r:id="rId67"/>
    <p:sldId id="311" r:id="rId68"/>
    <p:sldId id="320" r:id="rId69"/>
    <p:sldId id="285" r:id="rId70"/>
    <p:sldId id="321" r:id="rId71"/>
    <p:sldId id="322" r:id="rId72"/>
    <p:sldId id="286" r:id="rId73"/>
    <p:sldId id="287" r:id="rId74"/>
    <p:sldId id="323" r:id="rId75"/>
    <p:sldId id="351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7873-6463-403D-BAA3-E6B516BF5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4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8DDB-3D7C-4E62-BD7C-66A84445B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1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DD99-1CBB-4040-8F4A-500532AC9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2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C37-86D7-4A8B-9E2F-A64AF24A2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C970-96F2-4911-8DEF-3421E9DF1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4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4577-36DC-4A40-A73A-06E712628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2FE1-C90A-4CB8-8AF6-CA1C964F5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EA84-7112-4B50-AF99-4F51A4B6C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19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70B0-61B5-4457-B916-48820F7ED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0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B324-E11C-4805-B4EC-836FF3EF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3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BD23-5C82-43AF-ACF8-C9E3FFE3F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24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4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062B-45C1-4919-9EF3-6389BE79E3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80A76-8039-4402-871F-BD4470A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882866-6EE1-4176-8BCC-A8A554D7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5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c/refman/8.0/en/json-modification-functions.html#function_json-remove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c/refman/8.0/en/json.html#json-partial-updates" TargetMode="Externa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2@gmail.com" TargetMode="Externa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vladmihalcea.com/mysql-json-table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2@gmail.com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JSON Document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JavaScript Object Notation</a:t>
            </a:r>
          </a:p>
        </p:txBody>
      </p:sp>
    </p:spTree>
    <p:extLst>
      <p:ext uri="{BB962C8B-B14F-4D97-AF65-F5344CB8AC3E}">
        <p14:creationId xmlns:p14="http://schemas.microsoft.com/office/powerpoint/2010/main" val="118841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660380" cy="571182"/>
          </a:xfrm>
        </p:spPr>
        <p:txBody>
          <a:bodyPr/>
          <a:lstStyle/>
          <a:p>
            <a:r>
              <a:rPr lang="en-US" sz="3600" dirty="0"/>
              <a:t>JavaScript Array May Contain an Array of Objects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1720" y="1035988"/>
            <a:ext cx="7680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products = [</a:t>
            </a:r>
          </a:p>
          <a:p>
            <a:r>
              <a:rPr lang="en-US" sz="2000" dirty="0"/>
              <a:t>  {</a:t>
            </a:r>
          </a:p>
          <a:p>
            <a:r>
              <a:rPr lang="en-US" sz="2000" dirty="0"/>
              <a:t>    name: "chair",</a:t>
            </a:r>
          </a:p>
          <a:p>
            <a:r>
              <a:rPr lang="en-US" sz="2000" dirty="0"/>
              <a:t>    inventory: 5,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unit_price</a:t>
            </a:r>
            <a:r>
              <a:rPr lang="en-US" sz="2000" dirty="0"/>
              <a:t>: 45.99</a:t>
            </a:r>
          </a:p>
          <a:p>
            <a:r>
              <a:rPr lang="en-US" sz="2000" dirty="0"/>
              <a:t>  },</a:t>
            </a:r>
          </a:p>
          <a:p>
            <a:r>
              <a:rPr lang="en-US" sz="2000" dirty="0"/>
              <a:t>  {</a:t>
            </a:r>
          </a:p>
          <a:p>
            <a:r>
              <a:rPr lang="en-US" sz="2000" dirty="0"/>
              <a:t>    name: "table",</a:t>
            </a:r>
          </a:p>
          <a:p>
            <a:r>
              <a:rPr lang="en-US" sz="2000" dirty="0"/>
              <a:t>    inventory: 10,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unit_price</a:t>
            </a:r>
            <a:r>
              <a:rPr lang="en-US" sz="2000" dirty="0"/>
              <a:t>: 123.75</a:t>
            </a:r>
          </a:p>
          <a:p>
            <a:r>
              <a:rPr lang="en-US" sz="2000" dirty="0"/>
              <a:t>  },   {</a:t>
            </a:r>
          </a:p>
          <a:p>
            <a:r>
              <a:rPr lang="en-US" sz="2000" dirty="0"/>
              <a:t>    name: "sofa",</a:t>
            </a:r>
          </a:p>
          <a:p>
            <a:r>
              <a:rPr lang="en-US" sz="2000" dirty="0"/>
              <a:t>    inventory: 2,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unit_price</a:t>
            </a:r>
            <a:r>
              <a:rPr lang="en-US" sz="2000" dirty="0"/>
              <a:t>: 399.50</a:t>
            </a:r>
          </a:p>
          <a:p>
            <a:r>
              <a:rPr lang="en-US" sz="2000" dirty="0"/>
              <a:t>  } ];</a:t>
            </a:r>
          </a:p>
        </p:txBody>
      </p:sp>
    </p:spTree>
    <p:extLst>
      <p:ext uri="{BB962C8B-B14F-4D97-AF65-F5344CB8AC3E}">
        <p14:creationId xmlns:p14="http://schemas.microsoft.com/office/powerpoint/2010/main" val="177573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 member object’s property: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products[0]["name"]  returns the value “chair”, the 1</a:t>
            </a:r>
            <a:r>
              <a:rPr lang="en-US" baseline="30000" dirty="0"/>
              <a:t>st</a:t>
            </a:r>
            <a:r>
              <a:rPr lang="en-US" dirty="0"/>
              <a:t> member’s name</a:t>
            </a:r>
          </a:p>
          <a:p>
            <a:pPr lvl="1"/>
            <a:r>
              <a:rPr lang="en-US" dirty="0"/>
              <a:t>Or: products[0].name </a:t>
            </a:r>
          </a:p>
          <a:p>
            <a:r>
              <a:rPr lang="en-US" dirty="0"/>
              <a:t>products[1].[“name”]- &gt; </a:t>
            </a:r>
            <a:r>
              <a:rPr lang="en-US" dirty="0" err="1"/>
              <a:t>treturns</a:t>
            </a:r>
            <a:r>
              <a:rPr lang="en-US" dirty="0"/>
              <a:t> the value “table”, the 2nd member’s name</a:t>
            </a:r>
          </a:p>
          <a:p>
            <a:pPr lvl="1"/>
            <a:r>
              <a:rPr lang="en-US" dirty="0"/>
              <a:t>Or: products[1].name </a:t>
            </a:r>
          </a:p>
        </p:txBody>
      </p:sp>
    </p:spTree>
    <p:extLst>
      <p:ext uri="{BB962C8B-B14F-4D97-AF65-F5344CB8AC3E}">
        <p14:creationId xmlns:p14="http://schemas.microsoft.com/office/powerpoint/2010/main" val="280531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JSON Object</a:t>
            </a:r>
            <a:br>
              <a:rPr lang="en-US" altLang="en-US" dirty="0"/>
            </a:br>
            <a:r>
              <a:rPr lang="en-US" altLang="en-US" sz="3200" dirty="0"/>
              <a:t>https://www.w3schools.com/js/js_json_intro.asp</a:t>
            </a:r>
            <a:endParaRPr lang="en-US" alt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92331" y="1654085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JSON object:  A JSON object contains a set of key-value pairs separated by commas and enclosed within { and } characters. </a:t>
            </a:r>
            <a:r>
              <a:rPr lang="en-US" altLang="en-US" b="1" dirty="0"/>
              <a:t>keys must be strings, written with double quotes:</a:t>
            </a:r>
          </a:p>
          <a:p>
            <a:pPr lvl="2" eaLnBrk="1" hangingPunct="1"/>
            <a:r>
              <a:rPr lang="en-US" altLang="en-US" sz="3200" dirty="0" err="1"/>
              <a:t>jsonExample</a:t>
            </a:r>
            <a:r>
              <a:rPr lang="en-US" altLang="en-US" sz="3200" dirty="0"/>
              <a:t>={"k1": "value", "k2": 10}</a:t>
            </a:r>
          </a:p>
          <a:p>
            <a:pPr eaLnBrk="1" hangingPunct="1"/>
            <a:r>
              <a:rPr lang="en-US" altLang="en-US" sz="4000" dirty="0"/>
              <a:t>Accessing a property value:</a:t>
            </a:r>
          </a:p>
          <a:p>
            <a:pPr lvl="1" eaLnBrk="1" hangingPunct="1"/>
            <a:r>
              <a:rPr lang="en-US" altLang="en-US" sz="3600" dirty="0" err="1"/>
              <a:t>jsonExample</a:t>
            </a:r>
            <a:r>
              <a:rPr lang="en-US" altLang="en-US" sz="3600" dirty="0"/>
              <a:t>["k1"]</a:t>
            </a:r>
          </a:p>
          <a:p>
            <a:pPr lvl="1" eaLnBrk="1" hangingPunct="1"/>
            <a:r>
              <a:rPr lang="en-US" altLang="en-US" sz="3600" dirty="0"/>
              <a:t>jsonExample.k2</a:t>
            </a:r>
          </a:p>
        </p:txBody>
      </p:sp>
    </p:spTree>
    <p:extLst>
      <p:ext uri="{BB962C8B-B14F-4D97-AF65-F5344CB8AC3E}">
        <p14:creationId xmlns:p14="http://schemas.microsoft.com/office/powerpoint/2010/main" val="410477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1184-4BA7-448C-A0F4-6D152A86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079637" cy="866005"/>
          </a:xfrm>
        </p:spPr>
        <p:txBody>
          <a:bodyPr/>
          <a:lstStyle/>
          <a:p>
            <a:r>
              <a:rPr lang="en-US" sz="2800" dirty="0"/>
              <a:t>What are the differences between JSON and JavaScript object?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C864-0C5F-42A1-8D31-91131F07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object is an object in JavaScript program. JSON is a data interchange format, which just happens to look like a JavaScript object.</a:t>
            </a:r>
          </a:p>
          <a:p>
            <a:r>
              <a:rPr lang="en-US" dirty="0"/>
              <a:t> in JSON all keys must be quoted.</a:t>
            </a:r>
          </a:p>
          <a:p>
            <a:r>
              <a:rPr lang="en-US" dirty="0"/>
              <a:t>JSON can be created and used by other programming languages. JavaScript objects can only be used in JavaScript.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1840" cy="1676082"/>
          </a:xfrm>
        </p:spPr>
        <p:txBody>
          <a:bodyPr/>
          <a:lstStyle/>
          <a:p>
            <a:r>
              <a:rPr lang="en-US" dirty="0"/>
              <a:t>Values in JSON can be objects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7390" y="2435360"/>
            <a:ext cx="792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empData</a:t>
            </a:r>
            <a:r>
              <a:rPr lang="en-US" sz="2400" dirty="0"/>
              <a:t> = {</a:t>
            </a:r>
          </a:p>
          <a:p>
            <a:r>
              <a:rPr lang="en-US" sz="2400" dirty="0"/>
              <a:t>"employee":{ "</a:t>
            </a:r>
            <a:r>
              <a:rPr lang="en-US" sz="2400" dirty="0" err="1"/>
              <a:t>name":"John</a:t>
            </a:r>
            <a:r>
              <a:rPr lang="en-US" sz="2400" dirty="0"/>
              <a:t>", "age":30, "</a:t>
            </a:r>
            <a:r>
              <a:rPr lang="en-US" sz="2400" dirty="0" err="1"/>
              <a:t>city":"New</a:t>
            </a:r>
            <a:r>
              <a:rPr lang="en-US" sz="2400" dirty="0"/>
              <a:t> York"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9280" y="4120329"/>
            <a:ext cx="6427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Accessing value:</a:t>
            </a:r>
          </a:p>
          <a:p>
            <a:endParaRPr lang="en-US" sz="2400" dirty="0"/>
          </a:p>
          <a:p>
            <a:r>
              <a:rPr lang="en-US" sz="2400" dirty="0" err="1"/>
              <a:t>empData</a:t>
            </a:r>
            <a:r>
              <a:rPr lang="en-US" sz="2400" dirty="0"/>
              <a:t>["employee"]["name"]  -&gt; “John”</a:t>
            </a:r>
          </a:p>
          <a:p>
            <a:endParaRPr lang="en-US" sz="2400" dirty="0"/>
          </a:p>
          <a:p>
            <a:r>
              <a:rPr lang="en-US" sz="2400" dirty="0"/>
              <a:t>empData.employee.name   -&gt; “John”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78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JSON object value may be an array of other objects</a:t>
            </a:r>
            <a:br>
              <a:rPr lang="en-US" sz="4000" dirty="0"/>
            </a:br>
            <a:r>
              <a:rPr lang="en-US" sz="3600" dirty="0"/>
              <a:t>(Example, employee with many dependents)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37803" y="1627053"/>
            <a:ext cx="10270127" cy="162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empData</a:t>
            </a:r>
            <a:r>
              <a:rPr lang="en-US" sz="2400" dirty="0"/>
              <a:t> = {</a:t>
            </a:r>
          </a:p>
          <a:p>
            <a:r>
              <a:rPr lang="en-US" sz="2400" dirty="0"/>
              <a:t>"employee":{ "eid":"e1","name":"John", "age":30, "</a:t>
            </a:r>
            <a:r>
              <a:rPr lang="en-US" sz="2400" dirty="0" err="1"/>
              <a:t>city":"New</a:t>
            </a:r>
            <a:r>
              <a:rPr lang="en-US" sz="2400" dirty="0"/>
              <a:t> York" },</a:t>
            </a:r>
          </a:p>
          <a:p>
            <a:r>
              <a:rPr lang="en-US" sz="2400" dirty="0"/>
              <a:t>"dependents":[{"did":"d1","dname":"peter"},{"did":"d2","dname":"paul"}]</a:t>
            </a:r>
          </a:p>
          <a:p>
            <a:r>
              <a:rPr lang="en-US" sz="2400" dirty="0"/>
              <a:t>};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3233" y="3315678"/>
            <a:ext cx="9834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Accessing value:</a:t>
            </a:r>
          </a:p>
          <a:p>
            <a:endParaRPr lang="en-US" sz="2400" dirty="0"/>
          </a:p>
          <a:p>
            <a:r>
              <a:rPr lang="en-US" sz="2400" dirty="0" err="1"/>
              <a:t>empData</a:t>
            </a:r>
            <a:r>
              <a:rPr lang="en-US" sz="2400" dirty="0"/>
              <a:t>["dependents"][1]["</a:t>
            </a:r>
            <a:r>
              <a:rPr lang="en-US" sz="2400" dirty="0" err="1"/>
              <a:t>dname</a:t>
            </a:r>
            <a:r>
              <a:rPr lang="en-US" sz="2400" dirty="0"/>
              <a:t>"]  -&gt; 2</a:t>
            </a:r>
            <a:r>
              <a:rPr lang="en-US" sz="2400" baseline="30000" dirty="0"/>
              <a:t>nd</a:t>
            </a:r>
            <a:r>
              <a:rPr lang="en-US" sz="2400" dirty="0"/>
              <a:t> dependent’s name “</a:t>
            </a:r>
            <a:r>
              <a:rPr lang="en-US" sz="2400" dirty="0" err="1"/>
              <a:t>paul</a:t>
            </a:r>
            <a:r>
              <a:rPr lang="en-US" sz="2400" dirty="0"/>
              <a:t>”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 err="1"/>
              <a:t>empData.dependents</a:t>
            </a:r>
            <a:r>
              <a:rPr lang="en-US" sz="2400" dirty="0"/>
              <a:t>[1].</a:t>
            </a:r>
            <a:r>
              <a:rPr lang="en-US" sz="2400" dirty="0" err="1"/>
              <a:t>dname</a:t>
            </a:r>
            <a:r>
              <a:rPr lang="en-US" sz="2400" dirty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5634991"/>
            <a:ext cx="9166860" cy="85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This is combining an employee with possibly many dependents together, 1:M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211167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54690" cy="891222"/>
          </a:xfrm>
        </p:spPr>
        <p:txBody>
          <a:bodyPr/>
          <a:lstStyle/>
          <a:p>
            <a:r>
              <a:rPr lang="en-US" dirty="0"/>
              <a:t>Document-oriented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1348741"/>
            <a:ext cx="11117580" cy="3326129"/>
          </a:xfrm>
        </p:spPr>
        <p:txBody>
          <a:bodyPr/>
          <a:lstStyle/>
          <a:p>
            <a:r>
              <a:rPr lang="en-US" sz="2800" dirty="0"/>
              <a:t>The central concept of a document-oriented database is the notion of a document.  </a:t>
            </a:r>
          </a:p>
          <a:p>
            <a:r>
              <a:rPr lang="en-US" sz="2800" dirty="0"/>
              <a:t>A document uses </a:t>
            </a:r>
            <a:r>
              <a:rPr lang="en-US" sz="2800" dirty="0" err="1"/>
              <a:t>key:value</a:t>
            </a:r>
            <a:r>
              <a:rPr lang="en-US" sz="2800" dirty="0"/>
              <a:t> pairs to represent semi-structured data.</a:t>
            </a:r>
          </a:p>
          <a:p>
            <a:r>
              <a:rPr lang="en-US" sz="2800" dirty="0"/>
              <a:t>A record in a document-oriented database is called a document.</a:t>
            </a:r>
          </a:p>
          <a:p>
            <a:r>
              <a:rPr lang="en-US" sz="2800" dirty="0"/>
              <a:t>For example, the following is a document, encoded in JSON: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5950" y="4589056"/>
            <a:ext cx="924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{</a:t>
            </a:r>
          </a:p>
          <a:p>
            <a:r>
              <a:rPr lang="en-US" sz="2400" dirty="0"/>
              <a:t>    "</a:t>
            </a:r>
            <a:r>
              <a:rPr lang="en-US" sz="2400" dirty="0" err="1"/>
              <a:t>FirstName</a:t>
            </a:r>
            <a:r>
              <a:rPr lang="en-US" sz="2400" dirty="0"/>
              <a:t>": "Bob", "Address": "5 Oak St.",     "Hobby": "sailing"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296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MySQL JSON Data Type</a:t>
            </a:r>
            <a:br>
              <a:rPr lang="en-US" sz="4000" dirty="0"/>
            </a:br>
            <a:r>
              <a:rPr lang="en-US" sz="2800" dirty="0"/>
              <a:t>https://dev.mysql.com/doc/refman/8.0/en/json.html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088880" cy="948689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mydatabase</a:t>
            </a:r>
            <a:endParaRPr lang="en-US" dirty="0"/>
          </a:p>
          <a:p>
            <a:r>
              <a:rPr lang="en-US" dirty="0"/>
              <a:t>Create a table: </a:t>
            </a:r>
            <a:r>
              <a:rPr lang="en-US" dirty="0" err="1"/>
              <a:t>documenttable</a:t>
            </a:r>
            <a:endParaRPr lang="en-US" dirty="0"/>
          </a:p>
          <a:p>
            <a:pPr lvl="1"/>
            <a:r>
              <a:rPr lang="en-US" dirty="0" err="1"/>
              <a:t>documentid</a:t>
            </a:r>
            <a:r>
              <a:rPr lang="en-US" dirty="0"/>
              <a:t>: char(10)</a:t>
            </a:r>
          </a:p>
          <a:p>
            <a:pPr lvl="1"/>
            <a:r>
              <a:rPr lang="en-US" dirty="0" err="1"/>
              <a:t>jsonDocument</a:t>
            </a:r>
            <a:r>
              <a:rPr lang="en-US" dirty="0"/>
              <a:t>: JSON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56" y="2961119"/>
            <a:ext cx="6254385" cy="32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record with JSON document</a:t>
            </a:r>
            <a:br>
              <a:rPr lang="en-US" dirty="0"/>
            </a:br>
            <a:r>
              <a:rPr lang="en-US" sz="3600" dirty="0"/>
              <a:t>Method 1: Use the INSERT statement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2800" dirty="0"/>
              <a:t>JSON data is treated as string, entered with ‘ ‘)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75062" y="2026809"/>
            <a:ext cx="10220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VALUES('001','{"author":"peter","category":"</a:t>
            </a:r>
            <a:r>
              <a:rPr lang="en-US" sz="2400" dirty="0" err="1"/>
              <a:t>SciFI</a:t>
            </a:r>
            <a:r>
              <a:rPr lang="en-US" sz="2400" dirty="0"/>
              <a:t>"}');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062" y="3466976"/>
            <a:ext cx="8746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many authors: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VALUES('002', '{"author":["</a:t>
            </a:r>
            <a:r>
              <a:rPr lang="en-US" sz="2400" dirty="0" err="1"/>
              <a:t>paul</a:t>
            </a:r>
            <a:r>
              <a:rPr lang="en-US" sz="2400" dirty="0"/>
              <a:t>","</a:t>
            </a:r>
            <a:r>
              <a:rPr lang="en-US" sz="2400" dirty="0" err="1"/>
              <a:t>mary</a:t>
            </a:r>
            <a:r>
              <a:rPr lang="en-US" sz="2400" dirty="0"/>
              <a:t>"],"</a:t>
            </a:r>
            <a:r>
              <a:rPr lang="en-US" sz="2400" dirty="0" err="1"/>
              <a:t>category":"Romance</a:t>
            </a:r>
            <a:r>
              <a:rPr lang="en-US" sz="2400" dirty="0"/>
              <a:t>"}');</a:t>
            </a:r>
          </a:p>
        </p:txBody>
      </p:sp>
    </p:spTree>
    <p:extLst>
      <p:ext uri="{BB962C8B-B14F-4D97-AF65-F5344CB8AC3E}">
        <p14:creationId xmlns:p14="http://schemas.microsoft.com/office/powerpoint/2010/main" val="165158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record with JSON document</a:t>
            </a:r>
            <a:br>
              <a:rPr lang="en-US" dirty="0"/>
            </a:br>
            <a:r>
              <a:rPr lang="en-US" sz="3600" dirty="0"/>
              <a:t>Method 2: Use the data sheet view’s insert button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0C285-DC74-4113-BD10-81731CDD2981}"/>
              </a:ext>
            </a:extLst>
          </p:cNvPr>
          <p:cNvSpPr/>
          <p:nvPr/>
        </p:nvSpPr>
        <p:spPr>
          <a:xfrm>
            <a:off x="842129" y="3539119"/>
            <a:ext cx="56765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Enter a new document:</a:t>
            </a:r>
          </a:p>
          <a:p>
            <a:r>
              <a:rPr lang="en-US" sz="2800" dirty="0"/>
              <a:t>Documentid:004, </a:t>
            </a:r>
          </a:p>
          <a:p>
            <a:r>
              <a:rPr lang="en-US" sz="2800" dirty="0" err="1"/>
              <a:t>Jsondocument</a:t>
            </a:r>
            <a:r>
              <a:rPr lang="en-US" sz="2800" dirty="0"/>
              <a:t>: ["</a:t>
            </a:r>
            <a:r>
              <a:rPr lang="en-US" sz="2800" dirty="0" err="1"/>
              <a:t>mary</a:t>
            </a:r>
            <a:r>
              <a:rPr lang="en-US" sz="2800" dirty="0"/>
              <a:t>","Children"]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6B588-802D-4FAA-A55B-487572D7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14" y="1787967"/>
            <a:ext cx="4669084" cy="1654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3275A-D258-47A5-84AE-6E2FD6D223BE}"/>
              </a:ext>
            </a:extLst>
          </p:cNvPr>
          <p:cNvSpPr/>
          <p:nvPr/>
        </p:nvSpPr>
        <p:spPr>
          <a:xfrm>
            <a:off x="606350" y="5103028"/>
            <a:ext cx="102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Note 1: JSON document is an JSON array.  This document has different structure from previous documents, non-structured data.</a:t>
            </a:r>
          </a:p>
          <a:p>
            <a:r>
              <a:rPr lang="en-US" sz="2400" dirty="0"/>
              <a:t>Note 2: </a:t>
            </a:r>
            <a:r>
              <a:rPr lang="en-US" sz="2400" b="1" dirty="0"/>
              <a:t>The JSON document is entered without the quotation mark in datasheet view.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31EB9-BEA4-45BB-ACB3-EBD84BE2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43" y="3547726"/>
            <a:ext cx="390927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JSON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MySQL supports a native JSON data type and enables efficient access to data in JSON documents. </a:t>
            </a:r>
          </a:p>
          <a:p>
            <a:r>
              <a:rPr lang="en-US" dirty="0"/>
              <a:t>Benefits of using JSON:</a:t>
            </a:r>
          </a:p>
          <a:p>
            <a:pPr lvl="1"/>
            <a:r>
              <a:rPr lang="en-US" dirty="0"/>
              <a:t>Support unstructured data</a:t>
            </a:r>
          </a:p>
          <a:p>
            <a:pPr lvl="1"/>
            <a:r>
              <a:rPr lang="en-US" dirty="0"/>
              <a:t>Exchanging Data: </a:t>
            </a:r>
          </a:p>
          <a:p>
            <a:pPr lvl="2"/>
            <a:r>
              <a:rPr lang="en-US" dirty="0"/>
              <a:t>When exchanging data between a browser and a server, the data can only be text.</a:t>
            </a:r>
          </a:p>
        </p:txBody>
      </p:sp>
    </p:spTree>
    <p:extLst>
      <p:ext uri="{BB962C8B-B14F-4D97-AF65-F5344CB8AC3E}">
        <p14:creationId xmlns:p14="http://schemas.microsoft.com/office/powerpoint/2010/main" val="73834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20549" cy="2085385"/>
          </a:xfrm>
        </p:spPr>
        <p:txBody>
          <a:bodyPr/>
          <a:lstStyle/>
          <a:p>
            <a:r>
              <a:rPr lang="en-US" dirty="0"/>
              <a:t> Enter a new document with temporal (date, time, or datetime) values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35379" y="2986679"/>
            <a:ext cx="10100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</a:t>
            </a:r>
          </a:p>
          <a:p>
            <a:r>
              <a:rPr lang="en-US" sz="2400" dirty="0"/>
              <a:t>('005', '{"author":"mary","category":"Children","pubdate":"2015-07-29"}');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248" y="4933797"/>
            <a:ext cx="883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Note: JSON documents may have different properties)</a:t>
            </a:r>
          </a:p>
        </p:txBody>
      </p:sp>
    </p:spTree>
    <p:extLst>
      <p:ext uri="{BB962C8B-B14F-4D97-AF65-F5344CB8AC3E}">
        <p14:creationId xmlns:p14="http://schemas.microsoft.com/office/powerpoint/2010/main" val="312838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07634" cy="2973660"/>
          </a:xfrm>
        </p:spPr>
        <p:txBody>
          <a:bodyPr/>
          <a:lstStyle/>
          <a:p>
            <a:pPr algn="l"/>
            <a:r>
              <a:rPr lang="en-US" sz="3200" dirty="0"/>
              <a:t>Using  JSON_ARRAY() and  JSON_OBJECT() functions to enter data:</a:t>
            </a:r>
            <a:br>
              <a:rPr lang="en-US" dirty="0"/>
            </a:br>
            <a:r>
              <a:rPr lang="en-US" sz="2800" dirty="0"/>
              <a:t>JSON_ARRAY() takes a list of values and returns a JSON array containing those values.</a:t>
            </a:r>
            <a:br>
              <a:rPr lang="en-US" sz="2800" dirty="0"/>
            </a:br>
            <a:r>
              <a:rPr lang="en-US" sz="2800" dirty="0"/>
              <a:t>JSON_OBJECT() takes a list of key-value pairs and returns a JSON object containing those pairs.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670" y="4840904"/>
            <a:ext cx="1178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</a:t>
            </a:r>
          </a:p>
          <a:p>
            <a:r>
              <a:rPr lang="en-US" sz="2400" dirty="0"/>
              <a:t>('006', JSON_OBJECT('author', 'john', 'category', 'literature','pubdatate','2016-07-15'));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122" y="3731954"/>
            <a:ext cx="10735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</a:t>
            </a:r>
          </a:p>
          <a:p>
            <a:r>
              <a:rPr lang="en-US" sz="2400" dirty="0"/>
              <a:t>('007', JSON_ARRAY('</a:t>
            </a:r>
            <a:r>
              <a:rPr lang="en-US" sz="2400" dirty="0" err="1"/>
              <a:t>johnson</a:t>
            </a:r>
            <a:r>
              <a:rPr lang="en-US" sz="2400" dirty="0"/>
              <a:t>', 'literature','pubdatate','2017-12-15'));</a:t>
            </a:r>
          </a:p>
        </p:txBody>
      </p:sp>
    </p:spTree>
    <p:extLst>
      <p:ext uri="{BB962C8B-B14F-4D97-AF65-F5344CB8AC3E}">
        <p14:creationId xmlns:p14="http://schemas.microsoft.com/office/powerpoint/2010/main" val="61187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614971" cy="1188402"/>
          </a:xfrm>
        </p:spPr>
        <p:txBody>
          <a:bodyPr/>
          <a:lstStyle/>
          <a:p>
            <a:r>
              <a:rPr lang="en-US" sz="4000" dirty="0"/>
              <a:t>Records in the documentable</a:t>
            </a:r>
            <a:br>
              <a:rPr lang="en-US" sz="4000" dirty="0"/>
            </a:br>
            <a:r>
              <a:rPr lang="en-US" sz="3200" dirty="0"/>
              <a:t>semi-structured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609" y="1987034"/>
            <a:ext cx="931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 from </a:t>
            </a:r>
            <a:r>
              <a:rPr lang="en-US" sz="2800" dirty="0" err="1"/>
              <a:t>documenttable</a:t>
            </a:r>
            <a:r>
              <a:rPr lang="en-US" dirty="0"/>
              <a:t>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5DC98-2B83-4678-B07F-2017C99C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9" y="2939876"/>
            <a:ext cx="9152583" cy="30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" y="274638"/>
            <a:ext cx="11634952" cy="1280893"/>
          </a:xfrm>
        </p:spPr>
        <p:txBody>
          <a:bodyPr/>
          <a:lstStyle/>
          <a:p>
            <a:r>
              <a:rPr lang="en-US" dirty="0"/>
              <a:t>Retrieve Data Using JSON Path</a:t>
            </a:r>
            <a:br>
              <a:rPr lang="en-US" dirty="0"/>
            </a:br>
            <a:r>
              <a:rPr lang="en-US" sz="2800" dirty="0"/>
              <a:t>https://dev.mysql.com/doc/refman/8.0/en/json.html</a:t>
            </a:r>
            <a:br>
              <a:rPr lang="en-US" dirty="0"/>
            </a:br>
            <a:r>
              <a:rPr lang="en-US" sz="2400" dirty="0"/>
              <a:t>https://towardsdatascience.com/how-to-work-with-json-data-in-mysql-11672e4da7e9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318" y="2572406"/>
            <a:ext cx="10972800" cy="4525963"/>
          </a:xfrm>
        </p:spPr>
        <p:txBody>
          <a:bodyPr/>
          <a:lstStyle/>
          <a:p>
            <a:r>
              <a:rPr lang="en-US" dirty="0"/>
              <a:t> An expression that identifies a specific element in a JSON document.</a:t>
            </a:r>
          </a:p>
          <a:p>
            <a:r>
              <a:rPr lang="en-US" dirty="0"/>
              <a:t>The scope is the document being searched represented by a leading $ character ($ representing the current document).</a:t>
            </a:r>
          </a:p>
        </p:txBody>
      </p:sp>
    </p:spTree>
    <p:extLst>
      <p:ext uri="{BB962C8B-B14F-4D97-AF65-F5344CB8AC3E}">
        <p14:creationId xmlns:p14="http://schemas.microsoft.com/office/powerpoint/2010/main" val="51611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F4F76-DFB8-42EF-B862-82870B1A1957}"/>
              </a:ext>
            </a:extLst>
          </p:cNvPr>
          <p:cNvSpPr/>
          <p:nvPr/>
        </p:nvSpPr>
        <p:spPr>
          <a:xfrm>
            <a:off x="557048" y="720961"/>
            <a:ext cx="115088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 a JSON object, the path is specified with $.key, where the key is a key of the object.  Example of JSON object: </a:t>
            </a:r>
          </a:p>
          <a:p>
            <a:r>
              <a:rPr lang="en-US" sz="2800" dirty="0"/>
              <a:t>'006’ '{"author": "john", "category": "literature", "</a:t>
            </a:r>
            <a:r>
              <a:rPr lang="en-US" sz="2800" dirty="0" err="1"/>
              <a:t>pubdatate</a:t>
            </a:r>
            <a:r>
              <a:rPr lang="en-US" sz="2800" dirty="0"/>
              <a:t>": "2016-07-15"}’</a:t>
            </a:r>
          </a:p>
          <a:p>
            <a:r>
              <a:rPr lang="en-US" sz="3200" dirty="0"/>
              <a:t>To retrieve author:  $.author</a:t>
            </a:r>
          </a:p>
          <a:p>
            <a:endParaRPr lang="en-US" sz="3200" dirty="0"/>
          </a:p>
          <a:p>
            <a:r>
              <a:rPr lang="en-US" sz="3200" dirty="0"/>
              <a:t>For a JSON array, the path is specified with $[index]</a:t>
            </a:r>
          </a:p>
          <a:p>
            <a:r>
              <a:rPr lang="en-US" sz="3200" dirty="0"/>
              <a:t>Example of JSON array:</a:t>
            </a:r>
          </a:p>
          <a:p>
            <a:r>
              <a:rPr lang="en-US" sz="2800" dirty="0"/>
              <a:t>	'007'	'["</a:t>
            </a:r>
            <a:r>
              <a:rPr lang="en-US" sz="2800" dirty="0" err="1"/>
              <a:t>johnson</a:t>
            </a:r>
            <a:r>
              <a:rPr lang="en-US" sz="2800" dirty="0"/>
              <a:t>", "literature", "</a:t>
            </a:r>
            <a:r>
              <a:rPr lang="en-US" sz="2800" dirty="0" err="1"/>
              <a:t>pubdatate</a:t>
            </a:r>
            <a:r>
              <a:rPr lang="en-US" sz="2800" dirty="0"/>
              <a:t>", "2017-12-15"]’</a:t>
            </a:r>
          </a:p>
          <a:p>
            <a:endParaRPr lang="en-US" sz="2800" dirty="0"/>
          </a:p>
          <a:p>
            <a:r>
              <a:rPr lang="en-US" sz="3200" dirty="0"/>
              <a:t>	To retrieve the 2</a:t>
            </a:r>
            <a:r>
              <a:rPr lang="en-US" sz="3200" baseline="30000" dirty="0"/>
              <a:t>nd</a:t>
            </a:r>
            <a:r>
              <a:rPr lang="en-US" sz="3200" dirty="0"/>
              <a:t> member of the array: $[1]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557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Search JSON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0235"/>
            <a:ext cx="10972800" cy="5427616"/>
          </a:xfrm>
        </p:spPr>
        <p:txBody>
          <a:bodyPr/>
          <a:lstStyle/>
          <a:p>
            <a:r>
              <a:rPr lang="en-US" dirty="0"/>
              <a:t>JSON_EXTRACT(</a:t>
            </a:r>
            <a:r>
              <a:rPr lang="en-US" dirty="0" err="1"/>
              <a:t>jsondoc</a:t>
            </a:r>
            <a:r>
              <a:rPr lang="en-US" dirty="0"/>
              <a:t>, path[, path] ...)</a:t>
            </a:r>
          </a:p>
          <a:p>
            <a:pPr lvl="1"/>
            <a:r>
              <a:rPr lang="en-US" dirty="0"/>
              <a:t>Returns data from a JSON document, selected from the parts of the document matched by the path arguments. Returns NULL if any argument is NULL or no paths locate a value in the document. </a:t>
            </a:r>
          </a:p>
          <a:p>
            <a:r>
              <a:rPr lang="en-US" dirty="0"/>
              <a:t>Or using </a:t>
            </a:r>
            <a:r>
              <a:rPr lang="en-US" dirty="0" err="1"/>
              <a:t>Jsondoc</a:t>
            </a:r>
            <a:r>
              <a:rPr lang="en-US" dirty="0"/>
              <a:t>-&gt;path: </a:t>
            </a:r>
          </a:p>
          <a:p>
            <a:pPr lvl="1"/>
            <a:r>
              <a:rPr lang="en-US" dirty="0"/>
              <a:t>The -&gt; operator serves as an alias for the JSON_EXTRACT() function when used with two arguments, a column identifier on the left and a JSON path on the right that is evaluated against the JSON document </a:t>
            </a:r>
          </a:p>
        </p:txBody>
      </p:sp>
    </p:spTree>
    <p:extLst>
      <p:ext uri="{BB962C8B-B14F-4D97-AF65-F5344CB8AC3E}">
        <p14:creationId xmlns:p14="http://schemas.microsoft.com/office/powerpoint/2010/main" val="2389473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 author property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525" y="1468094"/>
            <a:ext cx="10641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JSON_EXTRACT(</a:t>
            </a:r>
            <a:r>
              <a:rPr lang="en-US" sz="2400" dirty="0" err="1"/>
              <a:t>jsondocument</a:t>
            </a:r>
            <a:r>
              <a:rPr lang="en-US" sz="2400" dirty="0"/>
              <a:t>, '$.author') as author from </a:t>
            </a:r>
            <a:r>
              <a:rPr lang="en-US" sz="2400" dirty="0" err="1"/>
              <a:t>documenttable</a:t>
            </a:r>
            <a:r>
              <a:rPr lang="en-US" sz="2400" dirty="0"/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282" y="2349547"/>
            <a:ext cx="11191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Or:</a:t>
            </a:r>
          </a:p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-&gt;'$.author' as author from </a:t>
            </a:r>
            <a:r>
              <a:rPr lang="en-US" sz="2400" dirty="0" err="1"/>
              <a:t>documenttable</a:t>
            </a:r>
            <a:r>
              <a:rPr lang="en-US" sz="24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94" y="3657646"/>
            <a:ext cx="4145775" cy="2945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6262" y="4720092"/>
            <a:ext cx="407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documents with no author returns NULL.</a:t>
            </a:r>
          </a:p>
        </p:txBody>
      </p:sp>
    </p:spTree>
    <p:extLst>
      <p:ext uri="{BB962C8B-B14F-4D97-AF65-F5344CB8AC3E}">
        <p14:creationId xmlns:p14="http://schemas.microsoft.com/office/powerpoint/2010/main" val="124729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66120" cy="959802"/>
          </a:xfrm>
        </p:spPr>
        <p:txBody>
          <a:bodyPr/>
          <a:lstStyle/>
          <a:p>
            <a:r>
              <a:rPr lang="en-US" sz="3200" dirty="0"/>
              <a:t>IS NULL, IS NOT NULL</a:t>
            </a:r>
            <a:br>
              <a:rPr lang="en-US" sz="3200" dirty="0"/>
            </a:br>
            <a:r>
              <a:rPr lang="en-US" sz="3200" dirty="0"/>
              <a:t>Showing documents that have the author property </a:t>
            </a:r>
            <a:br>
              <a:rPr lang="en-US" sz="3200" dirty="0"/>
            </a:br>
            <a:r>
              <a:rPr lang="en-US" sz="3200" dirty="0"/>
              <a:t>(Some documents don’t have the author property)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198" y="1721286"/>
            <a:ext cx="10736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JSON_EXTRACT(</a:t>
            </a:r>
            <a:r>
              <a:rPr lang="en-US" sz="2400" dirty="0" err="1"/>
              <a:t>jsondocument</a:t>
            </a:r>
            <a:r>
              <a:rPr lang="en-US" sz="2400" dirty="0"/>
              <a:t>, '$.author') as author from </a:t>
            </a:r>
            <a:r>
              <a:rPr lang="en-US" sz="2400" dirty="0" err="1"/>
              <a:t>documenttable</a:t>
            </a:r>
            <a:r>
              <a:rPr lang="en-US" sz="2400" dirty="0"/>
              <a:t> </a:t>
            </a:r>
          </a:p>
          <a:p>
            <a:r>
              <a:rPr lang="en-US" sz="2400" dirty="0"/>
              <a:t>where JSON_EXTRACT(</a:t>
            </a:r>
            <a:r>
              <a:rPr lang="en-US" sz="2400" dirty="0" err="1"/>
              <a:t>jsondocument</a:t>
            </a:r>
            <a:r>
              <a:rPr lang="en-US" sz="2400" dirty="0"/>
              <a:t>, '$.author') is not null;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" y="3138431"/>
            <a:ext cx="10949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Or: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-&gt;'$.author' as author 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-&gt;'$.author' is not null;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10" y="4423640"/>
            <a:ext cx="4631200" cy="20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9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E385-C9D9-4B87-845C-0C45F154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second member of JSON array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3A111-1027-4023-9659-33B888D1AE20}"/>
              </a:ext>
            </a:extLst>
          </p:cNvPr>
          <p:cNvSpPr/>
          <p:nvPr/>
        </p:nvSpPr>
        <p:spPr>
          <a:xfrm>
            <a:off x="830317" y="1821708"/>
            <a:ext cx="11098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-&gt;'$[1]' as </a:t>
            </a:r>
            <a:r>
              <a:rPr lang="en-US" sz="2800" dirty="0" err="1"/>
              <a:t>secondArrayMember</a:t>
            </a:r>
            <a:r>
              <a:rPr lang="en-US" sz="2800" dirty="0"/>
              <a:t> </a:t>
            </a:r>
          </a:p>
          <a:p>
            <a:r>
              <a:rPr lang="en-US" sz="2800" dirty="0"/>
              <a:t>from </a:t>
            </a:r>
            <a:r>
              <a:rPr lang="en-US" sz="2800" dirty="0" err="1"/>
              <a:t>documenttable</a:t>
            </a:r>
            <a:r>
              <a:rPr lang="en-US" sz="2800" dirty="0"/>
              <a:t> </a:t>
            </a:r>
          </a:p>
          <a:p>
            <a:r>
              <a:rPr lang="en-US" sz="2800" dirty="0"/>
              <a:t>where </a:t>
            </a:r>
            <a:r>
              <a:rPr lang="en-US" sz="2800" dirty="0" err="1"/>
              <a:t>jsondocument</a:t>
            </a:r>
            <a:r>
              <a:rPr lang="en-US" sz="2800" dirty="0"/>
              <a:t>-&gt;'$[1]' is not null;</a:t>
            </a:r>
          </a:p>
        </p:txBody>
      </p:sp>
    </p:spTree>
    <p:extLst>
      <p:ext uri="{BB962C8B-B14F-4D97-AF65-F5344CB8AC3E}">
        <p14:creationId xmlns:p14="http://schemas.microsoft.com/office/powerpoint/2010/main" val="242602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If author property is a JSON array:</a:t>
            </a:r>
            <a:br>
              <a:rPr lang="en-US" sz="4000" dirty="0"/>
            </a:br>
            <a:r>
              <a:rPr lang="en-US" sz="3200" dirty="0"/>
              <a:t>Ex. Select only the first author of author array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60120" y="1417638"/>
            <a:ext cx="8221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-&gt;'$.author[0]' as </a:t>
            </a:r>
            <a:r>
              <a:rPr lang="en-US" sz="2800" dirty="0" err="1"/>
              <a:t>firstAuthor</a:t>
            </a:r>
            <a:r>
              <a:rPr lang="en-US" sz="2800" dirty="0"/>
              <a:t> from </a:t>
            </a:r>
            <a:r>
              <a:rPr lang="en-US" sz="2800" dirty="0" err="1"/>
              <a:t>documenttable</a:t>
            </a:r>
            <a:endParaRPr lang="en-US" sz="2800" dirty="0"/>
          </a:p>
          <a:p>
            <a:r>
              <a:rPr lang="en-US" sz="2800" dirty="0"/>
              <a:t>where </a:t>
            </a:r>
            <a:r>
              <a:rPr lang="en-US" sz="2800" dirty="0" err="1"/>
              <a:t>jsondocument</a:t>
            </a:r>
            <a:r>
              <a:rPr lang="en-US" sz="2800" dirty="0"/>
              <a:t>-&gt;'$.author[0]' is not null;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56" y="3077164"/>
            <a:ext cx="4077930" cy="2275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E200F-57FC-4059-9E1A-772BEBC72404}"/>
              </a:ext>
            </a:extLst>
          </p:cNvPr>
          <p:cNvSpPr txBox="1"/>
          <p:nvPr/>
        </p:nvSpPr>
        <p:spPr>
          <a:xfrm>
            <a:off x="861847" y="5752365"/>
            <a:ext cx="952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&gt;'$.author[0] selects author property with simple value or the first member of the author property which is an array.</a:t>
            </a:r>
          </a:p>
        </p:txBody>
      </p:sp>
    </p:spTree>
    <p:extLst>
      <p:ext uri="{BB962C8B-B14F-4D97-AF65-F5344CB8AC3E}">
        <p14:creationId xmlns:p14="http://schemas.microsoft.com/office/powerpoint/2010/main" val="20568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587D-584E-49BE-A0A5-BA272910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JSON is closely related to JavaScript array and JavaScript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5F87-61CB-49BE-B716-CD29BD12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have similar syntax.</a:t>
            </a:r>
          </a:p>
          <a:p>
            <a:r>
              <a:rPr lang="en-US" dirty="0"/>
              <a:t>JSON is text, and we can convert any JavaScript object into JSON, and send JSON to the server.</a:t>
            </a:r>
          </a:p>
          <a:p>
            <a:r>
              <a:rPr lang="en-US" dirty="0"/>
              <a:t>We can also convert any JSON received from the server into JavaScript objects.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7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only the 2nd author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0052" y="1330122"/>
            <a:ext cx="8221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SELECT </a:t>
            </a:r>
            <a:r>
              <a:rPr lang="en-US" sz="2800" dirty="0" err="1">
                <a:solidFill>
                  <a:srgbClr val="000000"/>
                </a:solidFill>
              </a:rPr>
              <a:t>documentid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jsondocument</a:t>
            </a:r>
            <a:r>
              <a:rPr lang="en-US" sz="2800" dirty="0">
                <a:solidFill>
                  <a:srgbClr val="000000"/>
                </a:solidFill>
              </a:rPr>
              <a:t>-&gt;'$.author[1]' as </a:t>
            </a:r>
            <a:r>
              <a:rPr lang="en-US" sz="2800" dirty="0" err="1">
                <a:solidFill>
                  <a:srgbClr val="000000"/>
                </a:solidFill>
              </a:rPr>
              <a:t>secondAuthor</a:t>
            </a:r>
            <a:r>
              <a:rPr lang="en-US" sz="2800" dirty="0">
                <a:solidFill>
                  <a:srgbClr val="000000"/>
                </a:solidFill>
              </a:rPr>
              <a:t> from </a:t>
            </a:r>
            <a:r>
              <a:rPr lang="en-US" sz="2800" dirty="0" err="1">
                <a:solidFill>
                  <a:srgbClr val="000000"/>
                </a:solidFill>
              </a:rPr>
              <a:t>documenttable</a:t>
            </a:r>
            <a:r>
              <a:rPr lang="en-US" sz="2800" dirty="0">
                <a:solidFill>
                  <a:srgbClr val="000000"/>
                </a:solidFill>
              </a:rPr>
              <a:t> where </a:t>
            </a:r>
            <a:r>
              <a:rPr lang="en-US" sz="2800" dirty="0" err="1">
                <a:solidFill>
                  <a:srgbClr val="000000"/>
                </a:solidFill>
              </a:rPr>
              <a:t>jsondocument</a:t>
            </a:r>
            <a:r>
              <a:rPr lang="en-US" sz="2800" dirty="0">
                <a:solidFill>
                  <a:srgbClr val="000000"/>
                </a:solidFill>
              </a:rPr>
              <a:t>-&gt;'$.author[1]' is not null;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478" y="2883183"/>
            <a:ext cx="6607452" cy="13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7"/>
            <a:ext cx="11077303" cy="1475785"/>
          </a:xfrm>
        </p:spPr>
        <p:txBody>
          <a:bodyPr/>
          <a:lstStyle/>
          <a:p>
            <a:r>
              <a:rPr lang="en-US" dirty="0"/>
              <a:t>Select documents that do not have the second author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0092" y="2711029"/>
            <a:ext cx="8386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 from </a:t>
            </a:r>
            <a:r>
              <a:rPr lang="en-US" sz="2400" dirty="0" err="1"/>
              <a:t>documenttable</a:t>
            </a:r>
            <a:r>
              <a:rPr lang="en-US" sz="2400" dirty="0"/>
              <a:t> where </a:t>
            </a:r>
            <a:r>
              <a:rPr lang="en-US" sz="2400" dirty="0" err="1"/>
              <a:t>jsondocument</a:t>
            </a:r>
            <a:r>
              <a:rPr lang="en-US" sz="2400" dirty="0"/>
              <a:t>-&gt;'$.author[1]' is null;</a:t>
            </a:r>
          </a:p>
        </p:txBody>
      </p:sp>
    </p:spTree>
    <p:extLst>
      <p:ext uri="{BB962C8B-B14F-4D97-AF65-F5344CB8AC3E}">
        <p14:creationId xmlns:p14="http://schemas.microsoft.com/office/powerpoint/2010/main" val="19919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0287-3A4D-4205-887C-813042EC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Select documents whose author property is an array:</a:t>
            </a:r>
            <a:br>
              <a:rPr lang="en-US" sz="3600" dirty="0"/>
            </a:br>
            <a:r>
              <a:rPr lang="en-US" sz="4000" dirty="0"/>
              <a:t>'$.author[*]'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F26BB-8B32-40EF-A1F8-B56C800D92E5}"/>
              </a:ext>
            </a:extLst>
          </p:cNvPr>
          <p:cNvSpPr/>
          <p:nvPr/>
        </p:nvSpPr>
        <p:spPr>
          <a:xfrm>
            <a:off x="1072056" y="1706094"/>
            <a:ext cx="10510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-&gt;'$.author[*]' as </a:t>
            </a:r>
            <a:r>
              <a:rPr lang="en-US" sz="2800" dirty="0" err="1"/>
              <a:t>arrayAuthor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documenttable</a:t>
            </a:r>
            <a:endParaRPr lang="en-US" sz="2800" dirty="0"/>
          </a:p>
          <a:p>
            <a:r>
              <a:rPr lang="en-US" sz="2800" dirty="0"/>
              <a:t>where </a:t>
            </a:r>
            <a:r>
              <a:rPr lang="en-US" sz="2800" dirty="0" err="1"/>
              <a:t>jsondocument</a:t>
            </a:r>
            <a:r>
              <a:rPr lang="en-US" sz="2800" dirty="0"/>
              <a:t>-&gt;'$.author[*]' is not null;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74B61-83AF-4D33-82CD-75D3D2D0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73" y="3379546"/>
            <a:ext cx="6541537" cy="1328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85BCF9-A427-4ADE-A4ED-EDD9E1DBE922}"/>
              </a:ext>
            </a:extLst>
          </p:cNvPr>
          <p:cNvSpPr/>
          <p:nvPr/>
        </p:nvSpPr>
        <p:spPr>
          <a:xfrm>
            <a:off x="1219200" y="5151906"/>
            <a:ext cx="968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Note: [*] represents the values of all cells in the array. </a:t>
            </a:r>
          </a:p>
        </p:txBody>
      </p:sp>
    </p:spTree>
    <p:extLst>
      <p:ext uri="{BB962C8B-B14F-4D97-AF65-F5344CB8AC3E}">
        <p14:creationId xmlns:p14="http://schemas.microsoft.com/office/powerpoint/2010/main" val="1276946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20400" cy="765492"/>
          </a:xfrm>
        </p:spPr>
        <p:txBody>
          <a:bodyPr/>
          <a:lstStyle/>
          <a:p>
            <a:r>
              <a:rPr lang="en-US" sz="3600" dirty="0"/>
              <a:t>Use $[*] to Select documents that are JSON Array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0303" y="1355426"/>
            <a:ext cx="1104815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documentid,json_extract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,"$[*]") as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jsonArray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json_extract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,"$[*]") is not null;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documentid,jsondocument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-&gt;'$[*]' as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jsonArray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-&gt;'$[*]' is not null;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97" y="4779266"/>
            <a:ext cx="9463503" cy="14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7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 '$.*‘ to select all of the JSON objects’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6346" y="1624069"/>
            <a:ext cx="984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jsondocument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-&gt;'$.*' 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jsonObjectsValues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documenttable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jsondocument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-&gt;'$.*' is not null;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31DE4-BAE1-4297-AA25-B74A7BE4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79" y="3825485"/>
            <a:ext cx="5857149" cy="22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49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186160" cy="1325563"/>
          </a:xfrm>
        </p:spPr>
        <p:txBody>
          <a:bodyPr/>
          <a:lstStyle/>
          <a:p>
            <a:r>
              <a:rPr lang="en-US" dirty="0"/>
              <a:t>JSON_LENGTH() function</a:t>
            </a:r>
            <a:br>
              <a:rPr lang="en-US" dirty="0"/>
            </a:br>
            <a:r>
              <a:rPr lang="en-US" sz="2800" dirty="0"/>
              <a:t>https://dev.mysql.com/doc/refman/8.0/en/json-attribute-functions.html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1661"/>
            <a:ext cx="10972800" cy="4525963"/>
          </a:xfrm>
        </p:spPr>
        <p:txBody>
          <a:bodyPr/>
          <a:lstStyle/>
          <a:p>
            <a:r>
              <a:rPr lang="en-US" dirty="0"/>
              <a:t>Returns the length of a JSON document, or, if a path argument is given, the length of the value within the document identified by the path.</a:t>
            </a:r>
          </a:p>
          <a:p>
            <a:endParaRPr lang="en-US" dirty="0"/>
          </a:p>
          <a:p>
            <a:r>
              <a:rPr lang="en-US" dirty="0"/>
              <a:t>The length of an array is the number of array elements.</a:t>
            </a:r>
          </a:p>
          <a:p>
            <a:r>
              <a:rPr lang="en-US" dirty="0"/>
              <a:t>The length of an object is the number of object properties.</a:t>
            </a:r>
          </a:p>
        </p:txBody>
      </p:sp>
    </p:spTree>
    <p:extLst>
      <p:ext uri="{BB962C8B-B14F-4D97-AF65-F5344CB8AC3E}">
        <p14:creationId xmlns:p14="http://schemas.microsoft.com/office/powerpoint/2010/main" val="203460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Example: Number of Members in the JSON Document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660" y="1768525"/>
            <a:ext cx="8393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JSON_LENGTH(</a:t>
            </a:r>
            <a:r>
              <a:rPr lang="en-US" sz="2400" dirty="0" err="1"/>
              <a:t>jsondocument</a:t>
            </a:r>
            <a:r>
              <a:rPr lang="en-US" sz="2400" dirty="0"/>
              <a:t>) as </a:t>
            </a:r>
            <a:r>
              <a:rPr lang="en-US" sz="2400" dirty="0" err="1"/>
              <a:t>numberOfmembers</a:t>
            </a:r>
            <a:endParaRPr lang="en-US" sz="2400" dirty="0"/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r>
              <a:rPr lang="en-US" sz="24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00" y="3339655"/>
            <a:ext cx="4390800" cy="29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3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Authors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5870" y="1892915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JSON_LENGTH(</a:t>
            </a:r>
            <a:r>
              <a:rPr lang="en-US" sz="2400" dirty="0" err="1"/>
              <a:t>jsondocument</a:t>
            </a:r>
            <a:r>
              <a:rPr lang="en-US" sz="2400" dirty="0"/>
              <a:t>-&gt;'$.author') as </a:t>
            </a:r>
            <a:r>
              <a:rPr lang="en-US" sz="2400" dirty="0" err="1"/>
              <a:t>numberofauthors</a:t>
            </a:r>
            <a:r>
              <a:rPr lang="en-US" sz="2400" dirty="0"/>
              <a:t>  from </a:t>
            </a:r>
            <a:r>
              <a:rPr lang="en-US" sz="2400" dirty="0" err="1"/>
              <a:t>documenttable</a:t>
            </a:r>
            <a:r>
              <a:rPr lang="en-US" sz="2400" dirty="0"/>
              <a:t> 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-&gt;'$.author' is not null;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49" y="3395722"/>
            <a:ext cx="4874881" cy="25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two fields from JSON document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2080" y="1710035"/>
            <a:ext cx="9010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-&gt;'$.author' as author, </a:t>
            </a:r>
            <a:r>
              <a:rPr lang="en-US" sz="2400" dirty="0" err="1"/>
              <a:t>jsondocument</a:t>
            </a:r>
            <a:r>
              <a:rPr lang="en-US" sz="2400" dirty="0"/>
              <a:t>-&gt;'$.category' as category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r>
              <a:rPr lang="en-US" sz="2400" dirty="0"/>
              <a:t> 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-&gt;'$.author' is not null;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99" y="3718996"/>
            <a:ext cx="6763664" cy="22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1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data in the WHERE condition: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970" y="1858624"/>
            <a:ext cx="10847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JSON_EXTRACT(</a:t>
            </a:r>
            <a:r>
              <a:rPr lang="en-US" sz="2400" dirty="0" err="1"/>
              <a:t>jsondocument</a:t>
            </a:r>
            <a:r>
              <a:rPr lang="en-US" sz="2400" dirty="0"/>
              <a:t>, "$.author") as Author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r>
              <a:rPr lang="en-US" sz="2400" dirty="0"/>
              <a:t> </a:t>
            </a:r>
          </a:p>
          <a:p>
            <a:r>
              <a:rPr lang="en-US" sz="2400" dirty="0"/>
              <a:t>where JSON_EXTRACT(</a:t>
            </a:r>
            <a:r>
              <a:rPr lang="en-US" sz="2400" dirty="0" err="1"/>
              <a:t>jsondocument</a:t>
            </a:r>
            <a:r>
              <a:rPr lang="en-US" sz="2400" dirty="0"/>
              <a:t>, "$.category")= '</a:t>
            </a:r>
            <a:r>
              <a:rPr lang="en-US" sz="2400" dirty="0" err="1"/>
              <a:t>SciFI</a:t>
            </a:r>
            <a:r>
              <a:rPr lang="en-US" sz="2400" dirty="0"/>
              <a:t>';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970" y="3499939"/>
            <a:ext cx="992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OR: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-&gt;"$.author" as Author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r>
              <a:rPr lang="en-US" sz="2400" dirty="0"/>
              <a:t> 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-&gt;"$.category"= '</a:t>
            </a:r>
            <a:r>
              <a:rPr lang="en-US" sz="2400" dirty="0" err="1"/>
              <a:t>SciFI</a:t>
            </a:r>
            <a:r>
              <a:rPr lang="en-US" sz="2400" dirty="0"/>
              <a:t>';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969" y="5895703"/>
            <a:ext cx="1044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 Different from SQL for relational table, JSON document data is case-sensitive: ‘</a:t>
            </a:r>
            <a:r>
              <a:rPr lang="en-US" sz="2000" b="1" dirty="0" err="1"/>
              <a:t>SciFI</a:t>
            </a:r>
            <a:r>
              <a:rPr lang="en-US" sz="2000" b="1" dirty="0"/>
              <a:t>’ is different from ‘</a:t>
            </a:r>
            <a:r>
              <a:rPr lang="en-US" sz="2000" b="1" dirty="0" err="1"/>
              <a:t>scifi</a:t>
            </a:r>
            <a:r>
              <a:rPr lang="en-US" sz="2000" b="1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52340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Array</a:t>
            </a:r>
            <a:br>
              <a:rPr lang="en-US" dirty="0"/>
            </a:br>
            <a:r>
              <a:rPr lang="en-US" sz="2800" dirty="0"/>
              <a:t>https://www.w3schools.com/js/js_arrays.asp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944"/>
            <a:ext cx="10972800" cy="4525963"/>
          </a:xfrm>
        </p:spPr>
        <p:txBody>
          <a:bodyPr/>
          <a:lstStyle/>
          <a:p>
            <a:r>
              <a:rPr lang="en-US" dirty="0" err="1"/>
              <a:t>var</a:t>
            </a:r>
            <a:r>
              <a:rPr lang="en-US" dirty="0"/>
              <a:t> cars = ["Saab", "Volvo", "BMW"];</a:t>
            </a:r>
          </a:p>
          <a:p>
            <a:r>
              <a:rPr lang="en-US" dirty="0"/>
              <a:t>You access an array element by referring to the 0-based index:</a:t>
            </a:r>
          </a:p>
          <a:p>
            <a:pPr lvl="1"/>
            <a:r>
              <a:rPr lang="en-US" dirty="0"/>
              <a:t>cars[0] -&gt;”Saab”, cars[2] -&gt;”BMW”</a:t>
            </a:r>
          </a:p>
          <a:p>
            <a:r>
              <a:rPr lang="en-US" dirty="0"/>
              <a:t>Changing an array element:</a:t>
            </a:r>
          </a:p>
          <a:p>
            <a:pPr lvl="1"/>
            <a:r>
              <a:rPr lang="en-US" dirty="0"/>
              <a:t>cars[0] = "Opel";</a:t>
            </a:r>
          </a:p>
          <a:p>
            <a:r>
              <a:rPr lang="en-US" dirty="0"/>
              <a:t>Array members can have different data type</a:t>
            </a:r>
          </a:p>
          <a:p>
            <a:pPr lvl="1"/>
            <a:r>
              <a:rPr lang="en-US" dirty="0"/>
              <a:t>cars = ["Saab", "Volvo", "BMW",3];</a:t>
            </a:r>
          </a:p>
        </p:txBody>
      </p:sp>
    </p:spTree>
    <p:extLst>
      <p:ext uri="{BB962C8B-B14F-4D97-AF65-F5344CB8AC3E}">
        <p14:creationId xmlns:p14="http://schemas.microsoft.com/office/powerpoint/2010/main" val="1677994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JSON_KEYS(</a:t>
            </a:r>
            <a:r>
              <a:rPr lang="en-US" dirty="0" err="1"/>
              <a:t>json_doc</a:t>
            </a:r>
            <a:r>
              <a:rPr lang="en-US" dirty="0"/>
              <a:t>[, path])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the keys from the top-level value of a JSON object as a JSON array, or, if a path argument is given, the top-level keys from the selected path.</a:t>
            </a:r>
          </a:p>
          <a:p>
            <a:endParaRPr lang="en-US" dirty="0"/>
          </a:p>
          <a:p>
            <a:r>
              <a:rPr lang="en-US" dirty="0"/>
              <a:t>All the keys of the </a:t>
            </a:r>
            <a:r>
              <a:rPr lang="en-US" dirty="0" err="1"/>
              <a:t>key:value</a:t>
            </a:r>
            <a:r>
              <a:rPr lang="en-US" dirty="0"/>
              <a:t> pair</a:t>
            </a:r>
          </a:p>
        </p:txBody>
      </p:sp>
    </p:spTree>
    <p:extLst>
      <p:ext uri="{BB962C8B-B14F-4D97-AF65-F5344CB8AC3E}">
        <p14:creationId xmlns:p14="http://schemas.microsoft.com/office/powerpoint/2010/main" val="2922699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805" y="1664315"/>
            <a:ext cx="10859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JSON_KEYS(</a:t>
            </a:r>
            <a:r>
              <a:rPr lang="en-US" sz="2800" dirty="0" err="1"/>
              <a:t>jsondocument</a:t>
            </a:r>
            <a:r>
              <a:rPr lang="en-US" sz="2800" dirty="0"/>
              <a:t>) from </a:t>
            </a:r>
            <a:r>
              <a:rPr lang="en-US" sz="2800" dirty="0" err="1"/>
              <a:t>documenttable</a:t>
            </a:r>
            <a:endParaRPr lang="en-US" sz="2800" dirty="0"/>
          </a:p>
          <a:p>
            <a:r>
              <a:rPr lang="en-US" sz="2800" dirty="0"/>
              <a:t>where JSON_KEYS(</a:t>
            </a:r>
            <a:r>
              <a:rPr lang="en-US" sz="2800" dirty="0" err="1"/>
              <a:t>jsondocument</a:t>
            </a:r>
            <a:r>
              <a:rPr lang="en-US" sz="2800" dirty="0"/>
              <a:t>) is not null;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29" y="3402190"/>
            <a:ext cx="7099888" cy="23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8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1611-DB1D-435E-B214-2663712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41572" cy="1417528"/>
          </a:xfrm>
        </p:spPr>
        <p:txBody>
          <a:bodyPr/>
          <a:lstStyle/>
          <a:p>
            <a:r>
              <a:rPr lang="en-US" dirty="0"/>
              <a:t>Use “where JSON_KEYS(</a:t>
            </a:r>
            <a:r>
              <a:rPr lang="en-US" dirty="0" err="1"/>
              <a:t>jsondocument</a:t>
            </a:r>
            <a:r>
              <a:rPr lang="en-US" dirty="0"/>
              <a:t>) is not null” to select all objects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04BF0-3C7C-4EC7-9371-C5682D48F316}"/>
              </a:ext>
            </a:extLst>
          </p:cNvPr>
          <p:cNvSpPr/>
          <p:nvPr/>
        </p:nvSpPr>
        <p:spPr>
          <a:xfrm>
            <a:off x="1587061" y="2215110"/>
            <a:ext cx="8513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* from documentable</a:t>
            </a:r>
          </a:p>
          <a:p>
            <a:r>
              <a:rPr lang="en-US" sz="2800" dirty="0"/>
              <a:t>where JSON_KEYS(</a:t>
            </a:r>
            <a:r>
              <a:rPr lang="en-US" sz="2800" dirty="0" err="1"/>
              <a:t>jsondocument</a:t>
            </a:r>
            <a:r>
              <a:rPr lang="en-US" sz="2800" dirty="0"/>
              <a:t>) is not null;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287C0-977A-4415-964B-AC703F71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90" y="4407691"/>
            <a:ext cx="7848033" cy="18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4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274638"/>
            <a:ext cx="10972800" cy="1143000"/>
          </a:xfrm>
        </p:spPr>
        <p:txBody>
          <a:bodyPr/>
          <a:lstStyle/>
          <a:p>
            <a:pPr algn="l"/>
            <a:r>
              <a:rPr lang="en-US" sz="4000" dirty="0"/>
              <a:t>Add a new object with a property that is an array of objects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285" y="2374079"/>
            <a:ext cx="11266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VALUES('009', '{"authors":[{"</a:t>
            </a:r>
            <a:r>
              <a:rPr lang="en-US" sz="2400" dirty="0" err="1"/>
              <a:t>firstName</a:t>
            </a:r>
            <a:r>
              <a:rPr lang="en-US" sz="2400" dirty="0"/>
              <a:t>":"</a:t>
            </a:r>
            <a:r>
              <a:rPr lang="en-US" sz="2400" dirty="0" err="1"/>
              <a:t>paul</a:t>
            </a:r>
            <a:r>
              <a:rPr lang="en-US" sz="2400" dirty="0"/>
              <a:t>","</a:t>
            </a:r>
            <a:r>
              <a:rPr lang="en-US" sz="2400" dirty="0" err="1"/>
              <a:t>lastName</a:t>
            </a:r>
            <a:r>
              <a:rPr lang="en-US" sz="2400" dirty="0"/>
              <a:t>":"smith"},</a:t>
            </a:r>
          </a:p>
          <a:p>
            <a:r>
              <a:rPr lang="en-US" sz="2400" dirty="0"/>
              <a:t>{"</a:t>
            </a:r>
            <a:r>
              <a:rPr lang="en-US" sz="2400" dirty="0" err="1"/>
              <a:t>firstName</a:t>
            </a:r>
            <a:r>
              <a:rPr lang="en-US" sz="2400" dirty="0"/>
              <a:t>":"</a:t>
            </a:r>
            <a:r>
              <a:rPr lang="en-US" sz="2400" dirty="0" err="1"/>
              <a:t>linda</a:t>
            </a:r>
            <a:r>
              <a:rPr lang="en-US" sz="2400" dirty="0"/>
              <a:t>","</a:t>
            </a:r>
            <a:r>
              <a:rPr lang="en-US" sz="2400" dirty="0" err="1"/>
              <a:t>lastName</a:t>
            </a:r>
            <a:r>
              <a:rPr lang="en-US" sz="2400" dirty="0"/>
              <a:t>":"</a:t>
            </a:r>
            <a:r>
              <a:rPr lang="en-US" sz="2400" dirty="0" err="1"/>
              <a:t>johnson</a:t>
            </a:r>
            <a:r>
              <a:rPr lang="en-US" sz="2400" dirty="0"/>
              <a:t>"}],"</a:t>
            </a:r>
            <a:r>
              <a:rPr lang="en-US" sz="2400" dirty="0" err="1"/>
              <a:t>category":"Romance</a:t>
            </a:r>
            <a:r>
              <a:rPr lang="en-US" sz="2400" dirty="0"/>
              <a:t>"}');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5044-47DD-4F09-8780-76A4E82409F5}"/>
              </a:ext>
            </a:extLst>
          </p:cNvPr>
          <p:cNvSpPr txBox="1"/>
          <p:nvPr/>
        </p:nvSpPr>
        <p:spPr>
          <a:xfrm>
            <a:off x="861848" y="5129048"/>
            <a:ext cx="820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The “authors” property is an array of objects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991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35E-C965-43F7-8EC1-B31BFB00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2290" cy="650272"/>
          </a:xfrm>
        </p:spPr>
        <p:txBody>
          <a:bodyPr/>
          <a:lstStyle/>
          <a:p>
            <a:r>
              <a:rPr lang="en-US" sz="4000" dirty="0"/>
              <a:t>Add a new JSON data with an array of objects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14A14-24AB-435A-8AA1-D6D18BB7C3B2}"/>
              </a:ext>
            </a:extLst>
          </p:cNvPr>
          <p:cNvSpPr/>
          <p:nvPr/>
        </p:nvSpPr>
        <p:spPr>
          <a:xfrm>
            <a:off x="1124606" y="1103463"/>
            <a:ext cx="9175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documenttable</a:t>
            </a:r>
            <a:r>
              <a:rPr lang="en-US" sz="2400" dirty="0"/>
              <a:t> VALUES('010','[{"author": "Boxer", "category": "Children"}, {"author": ["Nancy", "Mia"], "category": "Romance"}]');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72B2-603F-4C2C-999E-82DCF3AC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39" y="2482345"/>
            <a:ext cx="7552348" cy="31218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C99FD7-5409-4694-BCB4-EEFA99D7363D}"/>
              </a:ext>
            </a:extLst>
          </p:cNvPr>
          <p:cNvSpPr/>
          <p:nvPr/>
        </p:nvSpPr>
        <p:spPr>
          <a:xfrm>
            <a:off x="1282261" y="6083398"/>
            <a:ext cx="8860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Note: Document 010 is an array of objects.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842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67697" cy="830997"/>
          </a:xfrm>
        </p:spPr>
        <p:txBody>
          <a:bodyPr/>
          <a:lstStyle/>
          <a:p>
            <a:r>
              <a:rPr lang="en-US" dirty="0"/>
              <a:t>Keys of authors[0]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3515" y="1114887"/>
            <a:ext cx="9284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JSON_KEYS(</a:t>
            </a:r>
            <a:r>
              <a:rPr lang="en-US" sz="2400" dirty="0" err="1"/>
              <a:t>jsondocument</a:t>
            </a:r>
            <a:r>
              <a:rPr lang="en-US" sz="2400" dirty="0"/>
              <a:t>-&gt;'$.authors[0]') from </a:t>
            </a:r>
            <a:r>
              <a:rPr lang="en-US" sz="2400" dirty="0" err="1"/>
              <a:t>documenttable</a:t>
            </a:r>
            <a:r>
              <a:rPr lang="en-US" sz="2400" dirty="0"/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393CA-5325-493E-BBCB-3C684C4EA6CA}"/>
              </a:ext>
            </a:extLst>
          </p:cNvPr>
          <p:cNvSpPr txBox="1"/>
          <p:nvPr/>
        </p:nvSpPr>
        <p:spPr>
          <a:xfrm>
            <a:off x="788274" y="4958283"/>
            <a:ext cx="1015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the null values: </a:t>
            </a:r>
          </a:p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JSON_KEYS(</a:t>
            </a:r>
            <a:r>
              <a:rPr lang="en-US" sz="2400" dirty="0" err="1"/>
              <a:t>jsondocument</a:t>
            </a:r>
            <a:r>
              <a:rPr lang="en-US" sz="2400" dirty="0"/>
              <a:t>-&gt;'$.authors[0]') from </a:t>
            </a:r>
            <a:r>
              <a:rPr lang="en-US" sz="2400" dirty="0" err="1"/>
              <a:t>documenttable</a:t>
            </a:r>
            <a:endParaRPr lang="en-US" sz="2400" dirty="0"/>
          </a:p>
          <a:p>
            <a:r>
              <a:rPr lang="en-US" sz="2400" dirty="0"/>
              <a:t>where JSON_KEYS(</a:t>
            </a:r>
            <a:r>
              <a:rPr lang="en-US" sz="2400" dirty="0" err="1"/>
              <a:t>jsondocument</a:t>
            </a:r>
            <a:r>
              <a:rPr lang="en-US" sz="2400" dirty="0"/>
              <a:t>-&gt;'$.authors[0]') is not null;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B7C31-74C4-4CE9-95C0-36E5E678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43" y="2102795"/>
            <a:ext cx="3284113" cy="26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0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85BB-2E2E-488A-9E38-677D5CF6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Retrieve first author’s </a:t>
            </a:r>
            <a:r>
              <a:rPr lang="en-US" dirty="0" err="1"/>
              <a:t>firstName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887DD-65F3-4715-9A12-9E598933CF53}"/>
              </a:ext>
            </a:extLst>
          </p:cNvPr>
          <p:cNvSpPr/>
          <p:nvPr/>
        </p:nvSpPr>
        <p:spPr>
          <a:xfrm>
            <a:off x="1166648" y="2093111"/>
            <a:ext cx="10047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-&gt;"$.authors[0].</a:t>
            </a:r>
            <a:r>
              <a:rPr lang="en-US" sz="2800" dirty="0" err="1"/>
              <a:t>firstName</a:t>
            </a:r>
            <a:r>
              <a:rPr lang="en-US" sz="2800" dirty="0"/>
              <a:t>" </a:t>
            </a:r>
          </a:p>
          <a:p>
            <a:r>
              <a:rPr lang="en-US" sz="2800" dirty="0"/>
              <a:t>as </a:t>
            </a:r>
            <a:r>
              <a:rPr lang="en-US" sz="2800" dirty="0" err="1"/>
              <a:t>firstAuthorFirstName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documenttable</a:t>
            </a:r>
            <a:r>
              <a:rPr lang="en-US" sz="2800" dirty="0"/>
              <a:t> </a:t>
            </a:r>
          </a:p>
          <a:p>
            <a:r>
              <a:rPr lang="en-US" sz="2800" dirty="0"/>
              <a:t>where </a:t>
            </a:r>
            <a:r>
              <a:rPr lang="en-US" sz="2800" dirty="0" err="1"/>
              <a:t>jsondocument</a:t>
            </a:r>
            <a:r>
              <a:rPr lang="en-US" sz="2800" dirty="0"/>
              <a:t>-&gt;"$.authors[0].</a:t>
            </a:r>
            <a:r>
              <a:rPr lang="en-US" sz="2800" dirty="0" err="1"/>
              <a:t>firstName</a:t>
            </a:r>
            <a:r>
              <a:rPr lang="en-US" sz="2800" dirty="0"/>
              <a:t>" is not null;</a:t>
            </a:r>
          </a:p>
        </p:txBody>
      </p:sp>
    </p:spTree>
    <p:extLst>
      <p:ext uri="{BB962C8B-B14F-4D97-AF65-F5344CB8AC3E}">
        <p14:creationId xmlns:p14="http://schemas.microsoft.com/office/powerpoint/2010/main" val="1656395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08F6-C3A3-4402-AA98-65A20065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authors’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93E60-E63C-4A0A-AE88-17C1AEFA215C}"/>
              </a:ext>
            </a:extLst>
          </p:cNvPr>
          <p:cNvSpPr/>
          <p:nvPr/>
        </p:nvSpPr>
        <p:spPr>
          <a:xfrm>
            <a:off x="1035269" y="1568872"/>
            <a:ext cx="10121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</a:t>
            </a:r>
            <a:r>
              <a:rPr lang="en-US" sz="2800" dirty="0"/>
              <a:t>, </a:t>
            </a:r>
            <a:r>
              <a:rPr lang="en-US" sz="2800" dirty="0" err="1"/>
              <a:t>jsondocument</a:t>
            </a:r>
            <a:r>
              <a:rPr lang="en-US" sz="2800" dirty="0"/>
              <a:t>-&gt;'$.authors[*].</a:t>
            </a:r>
            <a:r>
              <a:rPr lang="en-US" sz="2800" dirty="0" err="1"/>
              <a:t>lastName</a:t>
            </a:r>
            <a:r>
              <a:rPr lang="en-US" sz="2800" dirty="0"/>
              <a:t>' as </a:t>
            </a:r>
            <a:r>
              <a:rPr lang="en-US" sz="2800" dirty="0" err="1"/>
              <a:t>authorsLastName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documenttable</a:t>
            </a:r>
            <a:endParaRPr lang="en-US" sz="2800" dirty="0"/>
          </a:p>
          <a:p>
            <a:r>
              <a:rPr lang="en-US" sz="2800" dirty="0"/>
              <a:t>where </a:t>
            </a:r>
            <a:r>
              <a:rPr lang="en-US" sz="2800" dirty="0" err="1"/>
              <a:t>jsondocument</a:t>
            </a:r>
            <a:r>
              <a:rPr lang="en-US" sz="2800" dirty="0"/>
              <a:t>-&gt;'$.authors' is not null;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1ADC6-EF1E-48E1-8F6B-E2DCE43C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72" y="3788230"/>
            <a:ext cx="6279969" cy="13190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3F78D3-F0CE-436B-A1D4-8E4988473D23}"/>
              </a:ext>
            </a:extLst>
          </p:cNvPr>
          <p:cNvSpPr/>
          <p:nvPr/>
        </p:nvSpPr>
        <p:spPr>
          <a:xfrm>
            <a:off x="872358" y="5755346"/>
            <a:ext cx="10899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Note: [*] represents the values of all cells in the array. </a:t>
            </a:r>
          </a:p>
        </p:txBody>
      </p:sp>
    </p:spTree>
    <p:extLst>
      <p:ext uri="{BB962C8B-B14F-4D97-AF65-F5344CB8AC3E}">
        <p14:creationId xmlns:p14="http://schemas.microsoft.com/office/powerpoint/2010/main" val="354930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1686-7C51-4AA3-9543-68EA9C18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and last name of the first member of the authors property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36798-A298-4A5A-821B-CDDEF4775DDC}"/>
              </a:ext>
            </a:extLst>
          </p:cNvPr>
          <p:cNvSpPr/>
          <p:nvPr/>
        </p:nvSpPr>
        <p:spPr>
          <a:xfrm>
            <a:off x="609600" y="2164819"/>
            <a:ext cx="1059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-&gt;'$.authors[0].</a:t>
            </a:r>
            <a:r>
              <a:rPr lang="en-US" sz="2400" dirty="0" err="1"/>
              <a:t>firstName</a:t>
            </a:r>
            <a:r>
              <a:rPr lang="en-US" sz="2400" dirty="0"/>
              <a:t>' as </a:t>
            </a:r>
            <a:r>
              <a:rPr lang="en-US" sz="2400" dirty="0" err="1"/>
              <a:t>firstName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jsondocument</a:t>
            </a:r>
            <a:r>
              <a:rPr lang="en-US" sz="2400" dirty="0"/>
              <a:t>-&gt;'$.authors[0].</a:t>
            </a:r>
            <a:r>
              <a:rPr lang="en-US" sz="2400" dirty="0" err="1"/>
              <a:t>lastName</a:t>
            </a:r>
            <a:r>
              <a:rPr lang="en-US" sz="2400" dirty="0"/>
              <a:t>' as </a:t>
            </a:r>
            <a:r>
              <a:rPr lang="en-US" sz="2400" dirty="0" err="1"/>
              <a:t>lastName</a:t>
            </a:r>
            <a:endParaRPr lang="en-US" sz="2400" dirty="0"/>
          </a:p>
          <a:p>
            <a:r>
              <a:rPr lang="en-US" sz="2400" dirty="0"/>
              <a:t>from documentable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-&gt;'$.authors' is not null;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9E9ED-D52C-479B-A60F-2F3E5FF9ADE6}"/>
              </a:ext>
            </a:extLst>
          </p:cNvPr>
          <p:cNvSpPr txBox="1"/>
          <p:nvPr/>
        </p:nvSpPr>
        <p:spPr>
          <a:xfrm>
            <a:off x="840828" y="4876800"/>
            <a:ext cx="875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How to create full name?  </a:t>
            </a:r>
            <a:r>
              <a:rPr lang="en-US" sz="2400" dirty="0" err="1"/>
              <a:t>Concat</a:t>
            </a:r>
            <a:r>
              <a:rPr lang="en-US" sz="2400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638878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9D7B-359E-466D-898A-68319E4D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array’s second object’s authors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AC29A-A70E-4ACD-AE05-B375CD9CCC57}"/>
              </a:ext>
            </a:extLst>
          </p:cNvPr>
          <p:cNvSpPr/>
          <p:nvPr/>
        </p:nvSpPr>
        <p:spPr>
          <a:xfrm>
            <a:off x="851338" y="2389266"/>
            <a:ext cx="10731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jsondocument</a:t>
            </a:r>
            <a:r>
              <a:rPr lang="en-US" sz="2400" dirty="0"/>
              <a:t>-&gt;'$[1].author' as </a:t>
            </a:r>
            <a:r>
              <a:rPr lang="en-US" sz="2400" dirty="0" err="1"/>
              <a:t>secondMemberAuthor</a:t>
            </a:r>
            <a:endParaRPr lang="en-US" sz="2400" dirty="0"/>
          </a:p>
          <a:p>
            <a:r>
              <a:rPr lang="en-US" sz="2400" dirty="0"/>
              <a:t>from </a:t>
            </a:r>
            <a:r>
              <a:rPr lang="en-US" sz="2400" dirty="0" err="1"/>
              <a:t>documenttable</a:t>
            </a:r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dirty="0" err="1"/>
              <a:t>jsondocument</a:t>
            </a:r>
            <a:r>
              <a:rPr lang="en-US" sz="2400" dirty="0"/>
              <a:t>-&gt;'$[1].author' is not null;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54278-4406-4EC5-913B-EFE893E3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86" y="4561223"/>
            <a:ext cx="4943856" cy="11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</a:t>
            </a:r>
            <a:br>
              <a:rPr lang="en-US" dirty="0"/>
            </a:br>
            <a:r>
              <a:rPr lang="en-US" sz="3200" dirty="0"/>
              <a:t>https://www.w3schools.com/js/js_object_definition.asp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20846" cy="4974770"/>
          </a:xfrm>
        </p:spPr>
        <p:txBody>
          <a:bodyPr/>
          <a:lstStyle/>
          <a:p>
            <a:r>
              <a:rPr lang="en-US" dirty="0"/>
              <a:t>JavaScript objects can contain many values written as name : value pairs separated by a colon, also called </a:t>
            </a:r>
            <a:r>
              <a:rPr lang="en-US" dirty="0" err="1"/>
              <a:t>Key:Value</a:t>
            </a:r>
            <a:r>
              <a:rPr lang="en-US" dirty="0"/>
              <a:t> pair, and enclosed within { } . </a:t>
            </a:r>
          </a:p>
          <a:p>
            <a:pPr lvl="1"/>
            <a:r>
              <a:rPr lang="en-US" dirty="0"/>
              <a:t>Property and property value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person = {</a:t>
            </a:r>
            <a:r>
              <a:rPr lang="en-US" dirty="0" err="1"/>
              <a:t>firstName</a:t>
            </a:r>
            <a:r>
              <a:rPr lang="en-US" dirty="0"/>
              <a:t>:"John", </a:t>
            </a:r>
            <a:r>
              <a:rPr lang="en-US" dirty="0" err="1"/>
              <a:t>lastName</a:t>
            </a:r>
            <a:r>
              <a:rPr lang="en-US" dirty="0"/>
              <a:t>:"Doe", age:50, </a:t>
            </a:r>
            <a:r>
              <a:rPr lang="en-US" dirty="0" err="1"/>
              <a:t>eyeColor</a:t>
            </a:r>
            <a:r>
              <a:rPr lang="en-US" dirty="0"/>
              <a:t>:"blue"};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90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270"/>
            <a:ext cx="10947094" cy="1002535"/>
          </a:xfrm>
        </p:spPr>
        <p:txBody>
          <a:bodyPr/>
          <a:lstStyle/>
          <a:p>
            <a:r>
              <a:rPr lang="en-US" sz="3600" dirty="0"/>
              <a:t>Using JSON to implement 1:M relationship and multivalued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41350"/>
            <a:ext cx="11212830" cy="2754630"/>
          </a:xfrm>
        </p:spPr>
        <p:txBody>
          <a:bodyPr/>
          <a:lstStyle/>
          <a:p>
            <a:r>
              <a:rPr lang="en-US" dirty="0"/>
              <a:t>Employee object data:</a:t>
            </a:r>
          </a:p>
          <a:p>
            <a:pPr lvl="1"/>
            <a:r>
              <a:rPr lang="en-US" sz="2400" dirty="0" err="1"/>
              <a:t>Empid</a:t>
            </a:r>
            <a:r>
              <a:rPr lang="en-US" sz="2400" dirty="0"/>
              <a:t>: e1</a:t>
            </a:r>
          </a:p>
          <a:p>
            <a:pPr lvl="1"/>
            <a:r>
              <a:rPr lang="en-US" sz="2400" dirty="0" err="1"/>
              <a:t>empName</a:t>
            </a:r>
            <a:r>
              <a:rPr lang="en-US" sz="2400" dirty="0"/>
              <a:t>: John</a:t>
            </a:r>
          </a:p>
          <a:p>
            <a:pPr lvl="1"/>
            <a:r>
              <a:rPr lang="en-US" sz="2400" dirty="0"/>
              <a:t>City: SF</a:t>
            </a:r>
          </a:p>
          <a:p>
            <a:pPr lvl="1"/>
            <a:r>
              <a:rPr lang="en-US" sz="2400" dirty="0"/>
              <a:t>Salary: 65000</a:t>
            </a:r>
          </a:p>
          <a:p>
            <a:pPr lvl="1"/>
            <a:r>
              <a:rPr lang="en-US" sz="2400" dirty="0"/>
              <a:t>Phones: 1111, 1112, 1113</a:t>
            </a:r>
          </a:p>
          <a:p>
            <a:pPr lvl="1"/>
            <a:r>
              <a:rPr lang="en-US" sz="2400" dirty="0"/>
              <a:t>Dependents: d1, </a:t>
            </a:r>
            <a:r>
              <a:rPr lang="en-US" sz="2400" dirty="0" err="1"/>
              <a:t>mary</a:t>
            </a:r>
            <a:r>
              <a:rPr lang="en-US" sz="2400" dirty="0"/>
              <a:t>, spouse; d2,paul, son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36" y="1417638"/>
            <a:ext cx="4713420" cy="189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8092" y="1417638"/>
            <a:ext cx="5993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employee: </a:t>
            </a:r>
          </a:p>
          <a:p>
            <a:r>
              <a:rPr lang="en-US" sz="2400" dirty="0" err="1"/>
              <a:t>empid</a:t>
            </a:r>
            <a:endParaRPr lang="en-US" sz="2400" dirty="0"/>
          </a:p>
          <a:p>
            <a:r>
              <a:rPr lang="en-US" sz="2400" dirty="0" err="1"/>
              <a:t>empname</a:t>
            </a:r>
            <a:endParaRPr lang="en-US" sz="2400" dirty="0"/>
          </a:p>
          <a:p>
            <a:r>
              <a:rPr lang="en-US" sz="2400" dirty="0"/>
              <a:t>city</a:t>
            </a:r>
          </a:p>
          <a:p>
            <a:r>
              <a:rPr lang="en-US" sz="2400" dirty="0"/>
              <a:t>salary</a:t>
            </a:r>
          </a:p>
          <a:p>
            <a:r>
              <a:rPr lang="en-US" sz="2400" dirty="0"/>
              <a:t>phone:[</a:t>
            </a:r>
            <a:r>
              <a:rPr lang="en-US" sz="2400" dirty="0" err="1"/>
              <a:t>phoneNumber</a:t>
            </a:r>
            <a:r>
              <a:rPr lang="en-US" sz="2400" dirty="0"/>
              <a:t>]</a:t>
            </a:r>
          </a:p>
          <a:p>
            <a:r>
              <a:rPr lang="en-US" sz="2400" dirty="0"/>
              <a:t>dependents:[{</a:t>
            </a:r>
            <a:r>
              <a:rPr lang="en-US" sz="2000" dirty="0" err="1"/>
              <a:t>depid</a:t>
            </a:r>
            <a:r>
              <a:rPr lang="en-US" sz="2000" dirty="0"/>
              <a:t>, </a:t>
            </a:r>
            <a:r>
              <a:rPr lang="en-US" sz="2000" dirty="0" err="1"/>
              <a:t>deptName,relationship</a:t>
            </a:r>
            <a:r>
              <a:rPr lang="en-US" sz="2400" dirty="0"/>
              <a:t>}]</a:t>
            </a:r>
          </a:p>
        </p:txBody>
      </p:sp>
    </p:spTree>
    <p:extLst>
      <p:ext uri="{BB962C8B-B14F-4D97-AF65-F5344CB8AC3E}">
        <p14:creationId xmlns:p14="http://schemas.microsoft.com/office/powerpoint/2010/main" val="4166306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44F2-1896-43F8-9474-84807408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88717" cy="492617"/>
          </a:xfrm>
        </p:spPr>
        <p:txBody>
          <a:bodyPr/>
          <a:lstStyle/>
          <a:p>
            <a:r>
              <a:rPr lang="en-US" sz="4000" dirty="0"/>
              <a:t>Two Ways of Storing Employee Object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D8BA1-7023-4E78-BE64-4EB1169F7E5F}"/>
              </a:ext>
            </a:extLst>
          </p:cNvPr>
          <p:cNvSpPr/>
          <p:nvPr/>
        </p:nvSpPr>
        <p:spPr>
          <a:xfrm>
            <a:off x="430923" y="914400"/>
            <a:ext cx="1155086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Enter a document with a property named “employee” whose value is an object with all the employee data:</a:t>
            </a:r>
          </a:p>
          <a:p>
            <a:r>
              <a:rPr lang="en-US" sz="2800" dirty="0"/>
              <a:t>{</a:t>
            </a:r>
          </a:p>
          <a:p>
            <a:r>
              <a:rPr lang="en-US" sz="2400" dirty="0"/>
              <a:t>"employee":{"empid":"e1","empName":"John", "city":"SF","salary":65000,"phones":["1111","1112","1113"],"dependents":[{"depid":"d1","dname":"mary","relationship":"spouse"},{"depid":"d2","dname":"paul","relationship":"son"}]}</a:t>
            </a:r>
          </a:p>
          <a:p>
            <a:r>
              <a:rPr lang="en-US" sz="2800" dirty="0"/>
              <a:t>}</a:t>
            </a:r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84EEF-9848-48BD-8DC6-DC3E82CE4268}"/>
              </a:ext>
            </a:extLst>
          </p:cNvPr>
          <p:cNvSpPr/>
          <p:nvPr/>
        </p:nvSpPr>
        <p:spPr>
          <a:xfrm>
            <a:off x="430922" y="4220805"/>
            <a:ext cx="114562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Enter a document as an object with all the employee data as properties:</a:t>
            </a:r>
          </a:p>
          <a:p>
            <a:r>
              <a:rPr lang="en-US" sz="2400" dirty="0"/>
              <a:t>{"empid":"e4","empName":"Nancy","city":"SF","salary":75000,"phones":["1141","1142","1143"],</a:t>
            </a:r>
          </a:p>
          <a:p>
            <a:r>
              <a:rPr lang="en-US" sz="2400" dirty="0"/>
              <a:t>"dependents":[{"depid":"d1","dname":"mia","relationship":"spouse"},{"depid":"d2","dname":"Mathew","relationship":"son"}]</a:t>
            </a:r>
          </a:p>
          <a:p>
            <a:r>
              <a:rPr lang="en-US" sz="2400" dirty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43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mydatabase</a:t>
            </a:r>
            <a:r>
              <a:rPr lang="en-US" dirty="0"/>
              <a:t>, Create a new </a:t>
            </a:r>
            <a:r>
              <a:rPr lang="en-US" dirty="0" err="1"/>
              <a:t>table:empJSON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786110" cy="1417319"/>
          </a:xfrm>
        </p:spPr>
        <p:txBody>
          <a:bodyPr/>
          <a:lstStyle/>
          <a:p>
            <a:r>
              <a:rPr lang="en-US" dirty="0" err="1"/>
              <a:t>documentid</a:t>
            </a:r>
            <a:r>
              <a:rPr lang="en-US" dirty="0"/>
              <a:t>, int</a:t>
            </a:r>
          </a:p>
          <a:p>
            <a:r>
              <a:rPr lang="en-US" dirty="0" err="1"/>
              <a:t>empjson</a:t>
            </a:r>
            <a:r>
              <a:rPr lang="en-US" dirty="0"/>
              <a:t>, JSON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9" y="3200083"/>
            <a:ext cx="946488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68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8664"/>
          </a:xfrm>
        </p:spPr>
        <p:txBody>
          <a:bodyPr/>
          <a:lstStyle/>
          <a:p>
            <a:r>
              <a:rPr lang="en-US" dirty="0"/>
              <a:t>Insert documents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518" y="1150975"/>
            <a:ext cx="11414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empjson</a:t>
            </a:r>
            <a:r>
              <a:rPr lang="en-US" sz="2400" dirty="0"/>
              <a:t> VALUES(1,'{"employee":{"empid":"e1","empName":"John", "city":"SF","salary":65000,"phone":["1111","1112","1113"],"dependents":[{"depid":"d1","dname":"mary","relationship":"spouse"},{"depid":"d2","dname":"paul","relationship":"son"}]}}' );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945" y="4428136"/>
            <a:ext cx="11414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empjson</a:t>
            </a:r>
            <a:r>
              <a:rPr lang="en-US" sz="2400" dirty="0"/>
              <a:t> VALUES </a:t>
            </a:r>
          </a:p>
          <a:p>
            <a:r>
              <a:rPr lang="en-US" sz="2400" dirty="0"/>
              <a:t>(3,'{"employee":{"empid":"e3","empName":"mary", "city":"LA","salary":85000,"phone":"3333","dependents":[{"depid":"d4","dname":"linda","relationship":"spouse"},{"depid":"d5","dname":"mia","relationship":"daughter"}]}}' 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FA892-F239-412B-B150-1A43B3A122EE}"/>
              </a:ext>
            </a:extLst>
          </p:cNvPr>
          <p:cNvSpPr/>
          <p:nvPr/>
        </p:nvSpPr>
        <p:spPr>
          <a:xfrm>
            <a:off x="451945" y="2858308"/>
            <a:ext cx="11414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empjson</a:t>
            </a:r>
            <a:r>
              <a:rPr lang="en-US" sz="2400" dirty="0"/>
              <a:t> VALUES (2,'{"employee":{"empid":"e2","empName":"paul", "city":"SF","salary":75000,"phone":["2221","2222"],"dependents":[{"depid":"d3","dname":"nancy","relationship":"spouse"}]}}');</a:t>
            </a:r>
          </a:p>
        </p:txBody>
      </p:sp>
    </p:spTree>
    <p:extLst>
      <p:ext uri="{BB962C8B-B14F-4D97-AF65-F5344CB8AC3E}">
        <p14:creationId xmlns:p14="http://schemas.microsoft.com/office/powerpoint/2010/main" val="1378913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JSON Validator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https://jsonformatter.curiousconcept.com/#</a:t>
            </a:r>
          </a:p>
        </p:txBody>
      </p:sp>
    </p:spTree>
    <p:extLst>
      <p:ext uri="{BB962C8B-B14F-4D97-AF65-F5344CB8AC3E}">
        <p14:creationId xmlns:p14="http://schemas.microsoft.com/office/powerpoint/2010/main" val="3148391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7" y="2651760"/>
            <a:ext cx="11855258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76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ED49-E99D-40D2-9360-8A8A9B6D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35862" cy="954107"/>
          </a:xfrm>
        </p:spPr>
        <p:txBody>
          <a:bodyPr/>
          <a:lstStyle/>
          <a:p>
            <a:r>
              <a:rPr lang="en-US" dirty="0"/>
              <a:t>Select All Employee Objects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F663C-BCF6-4937-B872-B44434B3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6" y="3334860"/>
            <a:ext cx="9415374" cy="1696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D676E-F74F-4BDE-8E95-7D24DC381526}"/>
              </a:ext>
            </a:extLst>
          </p:cNvPr>
          <p:cNvSpPr txBox="1"/>
          <p:nvPr/>
        </p:nvSpPr>
        <p:spPr>
          <a:xfrm>
            <a:off x="1365954" y="5629255"/>
            <a:ext cx="895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</a:t>
            </a:r>
            <a:r>
              <a:rPr lang="en-US" sz="2800" dirty="0" err="1"/>
              <a:t>empjson</a:t>
            </a:r>
            <a:r>
              <a:rPr lang="en-US" sz="2800" dirty="0"/>
              <a:t> has only one property: employee.</a:t>
            </a:r>
          </a:p>
          <a:p>
            <a:r>
              <a:rPr lang="en-US" sz="2800" dirty="0"/>
              <a:t>Note: $.* retrieves the value of the employee property.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B373F-D64A-4FE5-A19B-5ACE26471EBD}"/>
              </a:ext>
            </a:extLst>
          </p:cNvPr>
          <p:cNvSpPr/>
          <p:nvPr/>
        </p:nvSpPr>
        <p:spPr>
          <a:xfrm>
            <a:off x="1702676" y="1417036"/>
            <a:ext cx="828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documentid,empjson</a:t>
            </a:r>
            <a:r>
              <a:rPr lang="en-US" sz="2800" dirty="0"/>
              <a:t>-&gt;'$.*' from </a:t>
            </a:r>
            <a:r>
              <a:rPr lang="en-US" sz="2800" dirty="0" err="1"/>
              <a:t>empjson</a:t>
            </a:r>
            <a:r>
              <a:rPr lang="en-US" sz="2800" dirty="0"/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83A02-9D47-437F-9EC3-6D88CC358997}"/>
              </a:ext>
            </a:extLst>
          </p:cNvPr>
          <p:cNvSpPr/>
          <p:nvPr/>
        </p:nvSpPr>
        <p:spPr>
          <a:xfrm>
            <a:off x="1702676" y="2444394"/>
            <a:ext cx="9806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documentid,empjson</a:t>
            </a:r>
            <a:r>
              <a:rPr lang="en-US" sz="2800" dirty="0"/>
              <a:t>-&gt;'$.employee’ from </a:t>
            </a:r>
            <a:r>
              <a:rPr lang="en-US" sz="2800" dirty="0" err="1"/>
              <a:t>empjson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30860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Properties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761739"/>
            <a:ext cx="6511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documentid,empjson</a:t>
            </a:r>
            <a:r>
              <a:rPr lang="en-US" sz="2400" dirty="0"/>
              <a:t>-&gt;"$.</a:t>
            </a:r>
            <a:r>
              <a:rPr lang="en-US" sz="2400" dirty="0" err="1"/>
              <a:t>employee.empName</a:t>
            </a:r>
            <a:r>
              <a:rPr lang="en-US" sz="2400" dirty="0"/>
              <a:t>" as </a:t>
            </a:r>
            <a:r>
              <a:rPr lang="en-US" sz="2400" dirty="0" err="1"/>
              <a:t>employeeName</a:t>
            </a:r>
            <a:r>
              <a:rPr lang="en-US" sz="2400" dirty="0"/>
              <a:t> from </a:t>
            </a:r>
            <a:r>
              <a:rPr lang="en-US" sz="2400" dirty="0" err="1"/>
              <a:t>empjson</a:t>
            </a:r>
            <a:r>
              <a:rPr lang="en-US" sz="24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674" y="1848535"/>
            <a:ext cx="3311385" cy="1392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463111"/>
            <a:ext cx="7974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documentid,empjson</a:t>
            </a:r>
            <a:r>
              <a:rPr lang="en-US" sz="2400" dirty="0"/>
              <a:t>-&gt;"$.</a:t>
            </a:r>
            <a:r>
              <a:rPr lang="en-US" sz="2400" dirty="0" err="1"/>
              <a:t>employee.empName</a:t>
            </a:r>
            <a:r>
              <a:rPr lang="en-US" sz="2400" dirty="0"/>
              <a:t>" as </a:t>
            </a:r>
            <a:r>
              <a:rPr lang="en-US" sz="2400" dirty="0" err="1"/>
              <a:t>empName,empjson</a:t>
            </a:r>
            <a:r>
              <a:rPr lang="en-US" sz="2400" dirty="0"/>
              <a:t>-&gt;"$.</a:t>
            </a:r>
            <a:r>
              <a:rPr lang="en-US" sz="2400" dirty="0" err="1"/>
              <a:t>employee.dependents</a:t>
            </a:r>
            <a:r>
              <a:rPr lang="en-US" sz="2400" dirty="0"/>
              <a:t>" as </a:t>
            </a:r>
            <a:r>
              <a:rPr lang="en-US" sz="2400" dirty="0" err="1"/>
              <a:t>empDependent</a:t>
            </a:r>
            <a:r>
              <a:rPr lang="en-US" sz="2400" dirty="0"/>
              <a:t> from </a:t>
            </a:r>
            <a:r>
              <a:rPr lang="en-US" sz="2400" dirty="0" err="1"/>
              <a:t>empjson</a:t>
            </a:r>
            <a:r>
              <a:rPr lang="en-US" sz="2400" dirty="0"/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89" y="5007541"/>
            <a:ext cx="8759101" cy="11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1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0640" y="2270105"/>
            <a:ext cx="997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</a:t>
            </a:r>
            <a:r>
              <a:rPr lang="en-US" sz="2400" dirty="0"/>
              <a:t>, </a:t>
            </a:r>
            <a:r>
              <a:rPr lang="en-US" sz="2400" dirty="0" err="1"/>
              <a:t>empjson</a:t>
            </a:r>
            <a:r>
              <a:rPr lang="en-US" sz="2400" dirty="0"/>
              <a:t>-&gt;"$.</a:t>
            </a:r>
            <a:r>
              <a:rPr lang="en-US" sz="2400" dirty="0" err="1"/>
              <a:t>employee.empName</a:t>
            </a:r>
            <a:r>
              <a:rPr lang="en-US" sz="2400" dirty="0"/>
              <a:t>" as </a:t>
            </a:r>
            <a:r>
              <a:rPr lang="en-US" sz="2400" dirty="0" err="1"/>
              <a:t>empName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empjson</a:t>
            </a:r>
            <a:r>
              <a:rPr lang="en-US" sz="2400" dirty="0"/>
              <a:t>-&gt;"$.</a:t>
            </a:r>
            <a:r>
              <a:rPr lang="en-US" sz="2400" dirty="0" err="1"/>
              <a:t>employee.phone</a:t>
            </a:r>
            <a:r>
              <a:rPr lang="en-US" sz="2400" dirty="0"/>
              <a:t>" as </a:t>
            </a:r>
            <a:r>
              <a:rPr lang="en-US" sz="2400" dirty="0" err="1"/>
              <a:t>empPhone</a:t>
            </a:r>
            <a:endParaRPr lang="en-US" sz="2400" dirty="0"/>
          </a:p>
          <a:p>
            <a:r>
              <a:rPr lang="en-US" sz="2400" dirty="0"/>
              <a:t>from </a:t>
            </a:r>
            <a:r>
              <a:rPr lang="en-US" sz="2400" dirty="0" err="1"/>
              <a:t>empjson</a:t>
            </a:r>
            <a:r>
              <a:rPr lang="en-US" sz="24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959" y="4045902"/>
            <a:ext cx="5483864" cy="14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5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Records Meet Criteria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821656"/>
            <a:ext cx="11426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documentid,empjson</a:t>
            </a:r>
            <a:r>
              <a:rPr lang="en-US" sz="2400" dirty="0"/>
              <a:t>-&gt;"$.</a:t>
            </a:r>
            <a:r>
              <a:rPr lang="en-US" sz="2400" dirty="0" err="1"/>
              <a:t>employee.empName</a:t>
            </a:r>
            <a:r>
              <a:rPr lang="en-US" sz="2400" dirty="0"/>
              <a:t>" as </a:t>
            </a:r>
            <a:r>
              <a:rPr lang="en-US" sz="2400" dirty="0" err="1"/>
              <a:t>empName,empjson</a:t>
            </a:r>
            <a:r>
              <a:rPr lang="en-US" sz="2400" dirty="0"/>
              <a:t>-&gt;"$.</a:t>
            </a:r>
            <a:r>
              <a:rPr lang="en-US" sz="2400" dirty="0" err="1"/>
              <a:t>employee.dependents</a:t>
            </a:r>
            <a:r>
              <a:rPr lang="en-US" sz="2400" dirty="0"/>
              <a:t>[0].</a:t>
            </a:r>
            <a:r>
              <a:rPr lang="en-US" sz="2400" dirty="0" err="1"/>
              <a:t>dname</a:t>
            </a:r>
            <a:r>
              <a:rPr lang="en-US" sz="2400" dirty="0"/>
              <a:t>" as </a:t>
            </a:r>
            <a:r>
              <a:rPr lang="en-US" sz="2400" dirty="0" err="1"/>
              <a:t>empSpouseName</a:t>
            </a:r>
            <a:endParaRPr lang="en-US" sz="2400" dirty="0"/>
          </a:p>
          <a:p>
            <a:r>
              <a:rPr lang="en-US" sz="2400" dirty="0"/>
              <a:t>from </a:t>
            </a:r>
            <a:r>
              <a:rPr lang="en-US" sz="2400" dirty="0" err="1"/>
              <a:t>empjson</a:t>
            </a:r>
            <a:r>
              <a:rPr lang="en-US" sz="2400" dirty="0"/>
              <a:t> where </a:t>
            </a:r>
            <a:r>
              <a:rPr lang="en-US" sz="2400" dirty="0" err="1"/>
              <a:t>empjson</a:t>
            </a:r>
            <a:r>
              <a:rPr lang="en-US" sz="2400" dirty="0"/>
              <a:t>-&gt;"$.</a:t>
            </a:r>
            <a:r>
              <a:rPr lang="en-US" sz="2400" dirty="0" err="1"/>
              <a:t>employee.dependents</a:t>
            </a:r>
            <a:r>
              <a:rPr lang="en-US" sz="2400" dirty="0"/>
              <a:t>[0].relationship" = 'spouse';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429" y="3611306"/>
            <a:ext cx="6659453" cy="20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Object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named values, in JavaScript objects, are called properties.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Accessing JavaScript object Properties</a:t>
            </a:r>
          </a:p>
          <a:p>
            <a:pPr lvl="1"/>
            <a:r>
              <a:rPr lang="en-US" dirty="0" err="1"/>
              <a:t>objectName.property</a:t>
            </a:r>
            <a:r>
              <a:rPr lang="en-US" dirty="0"/>
              <a:t>  or  </a:t>
            </a:r>
            <a:r>
              <a:rPr lang="en-US" dirty="0" err="1"/>
              <a:t>objectName</a:t>
            </a:r>
            <a:r>
              <a:rPr lang="en-US" dirty="0"/>
              <a:t>["property"] </a:t>
            </a:r>
          </a:p>
          <a:p>
            <a:pPr lvl="2"/>
            <a:r>
              <a:rPr lang="en-US" dirty="0" err="1"/>
              <a:t>person.firstName</a:t>
            </a:r>
            <a:r>
              <a:rPr lang="en-US" dirty="0"/>
              <a:t>, </a:t>
            </a:r>
            <a:r>
              <a:rPr lang="en-US" dirty="0" err="1"/>
              <a:t>person.lastName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Person[“</a:t>
            </a:r>
            <a:r>
              <a:rPr lang="en-US" dirty="0" err="1"/>
              <a:t>firstName</a:t>
            </a:r>
            <a:r>
              <a:rPr lang="en-US" dirty="0"/>
              <a:t>”], person[“</a:t>
            </a:r>
            <a:r>
              <a:rPr lang="en-US" dirty="0" err="1"/>
              <a:t>lastName</a:t>
            </a:r>
            <a:r>
              <a:rPr lang="en-US" dirty="0"/>
              <a:t>”].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90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386-6091-46A9-9E7A-99433A96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dependent’s relationship is 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F1BDB-3394-4C45-9158-816B8AB3C2CC}"/>
              </a:ext>
            </a:extLst>
          </p:cNvPr>
          <p:cNvSpPr/>
          <p:nvPr/>
        </p:nvSpPr>
        <p:spPr>
          <a:xfrm>
            <a:off x="483477" y="1681343"/>
            <a:ext cx="11435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documentid,empjson</a:t>
            </a:r>
            <a:r>
              <a:rPr lang="en-US" sz="2800" dirty="0"/>
              <a:t>-&gt;'$.</a:t>
            </a:r>
            <a:r>
              <a:rPr lang="en-US" sz="2800" dirty="0" err="1"/>
              <a:t>employee.empName</a:t>
            </a:r>
            <a:r>
              <a:rPr lang="en-US" sz="2800" dirty="0"/>
              <a:t>' as </a:t>
            </a:r>
            <a:r>
              <a:rPr lang="en-US" sz="2800" dirty="0" err="1"/>
              <a:t>empName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employee.dependents</a:t>
            </a:r>
            <a:r>
              <a:rPr lang="en-US" sz="2800" dirty="0"/>
              <a:t>[1].</a:t>
            </a:r>
            <a:r>
              <a:rPr lang="en-US" sz="2800" dirty="0" err="1"/>
              <a:t>dname</a:t>
            </a:r>
            <a:r>
              <a:rPr lang="en-US" sz="2800" dirty="0"/>
              <a:t>' as </a:t>
            </a:r>
            <a:r>
              <a:rPr lang="en-US" sz="2800" dirty="0" err="1"/>
              <a:t>empSonName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empjson</a:t>
            </a:r>
            <a:r>
              <a:rPr lang="en-US" sz="2800" dirty="0"/>
              <a:t> where 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employee.dependents</a:t>
            </a:r>
            <a:r>
              <a:rPr lang="en-US" sz="2800" dirty="0"/>
              <a:t>[1].relationship' = 'son';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268C8-2702-4EDA-AAE1-1FF28B77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86" y="4391032"/>
            <a:ext cx="7066662" cy="11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3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Salary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206" y="1740096"/>
            <a:ext cx="9848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count(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employee.empid</a:t>
            </a:r>
            <a:r>
              <a:rPr lang="en-US" sz="2800" dirty="0"/>
              <a:t>') as </a:t>
            </a:r>
            <a:r>
              <a:rPr lang="en-US" sz="2800" dirty="0" err="1"/>
              <a:t>empCount</a:t>
            </a:r>
            <a:r>
              <a:rPr lang="en-US" sz="2800" dirty="0"/>
              <a:t>,</a:t>
            </a:r>
          </a:p>
          <a:p>
            <a:r>
              <a:rPr lang="en-US" sz="2800" dirty="0"/>
              <a:t>sum(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employee.salary</a:t>
            </a:r>
            <a:r>
              <a:rPr lang="en-US" sz="2800" dirty="0"/>
              <a:t>') as </a:t>
            </a:r>
            <a:r>
              <a:rPr lang="en-US" sz="2800" dirty="0" err="1"/>
              <a:t>totalSalary</a:t>
            </a:r>
            <a:r>
              <a:rPr lang="en-US" sz="2800" dirty="0"/>
              <a:t> from </a:t>
            </a:r>
            <a:r>
              <a:rPr lang="en-US" sz="2800" dirty="0" err="1"/>
              <a:t>empjson</a:t>
            </a:r>
            <a:r>
              <a:rPr lang="en-US" sz="2800" dirty="0"/>
              <a:t>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008E0-01E3-47A4-B320-E7997B8B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95" y="3942218"/>
            <a:ext cx="3812443" cy="11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12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D77B-20A4-4D95-AA19-31E3D37B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salary group by City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42912-61F2-4C26-BAE2-9986DE526F3B}"/>
              </a:ext>
            </a:extLst>
          </p:cNvPr>
          <p:cNvSpPr/>
          <p:nvPr/>
        </p:nvSpPr>
        <p:spPr>
          <a:xfrm>
            <a:off x="1003738" y="1636957"/>
            <a:ext cx="103947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employee.city</a:t>
            </a:r>
            <a:r>
              <a:rPr lang="en-US" sz="2800" dirty="0"/>
              <a:t>' as City,</a:t>
            </a:r>
          </a:p>
          <a:p>
            <a:r>
              <a:rPr lang="en-US" sz="2800" dirty="0"/>
              <a:t>count(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employee.empid</a:t>
            </a:r>
            <a:r>
              <a:rPr lang="en-US" sz="2800" dirty="0"/>
              <a:t>') as </a:t>
            </a:r>
            <a:r>
              <a:rPr lang="en-US" sz="2800" dirty="0" err="1"/>
              <a:t>empCount</a:t>
            </a:r>
            <a:r>
              <a:rPr lang="en-US" sz="2800" dirty="0"/>
              <a:t>,</a:t>
            </a:r>
          </a:p>
          <a:p>
            <a:r>
              <a:rPr lang="en-US" sz="2800" dirty="0"/>
              <a:t>sum(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employee.salary</a:t>
            </a:r>
            <a:r>
              <a:rPr lang="en-US" sz="2800" dirty="0"/>
              <a:t>') as </a:t>
            </a:r>
            <a:r>
              <a:rPr lang="en-US" sz="2800" dirty="0" err="1"/>
              <a:t>totalSalary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empjson</a:t>
            </a:r>
            <a:endParaRPr lang="en-US" sz="2800" dirty="0"/>
          </a:p>
          <a:p>
            <a:r>
              <a:rPr lang="en-US" sz="2800" dirty="0"/>
              <a:t>group by </a:t>
            </a:r>
            <a:r>
              <a:rPr lang="en-US" sz="2800" dirty="0" err="1"/>
              <a:t>empjson</a:t>
            </a:r>
            <a:r>
              <a:rPr lang="en-US" sz="2800" dirty="0"/>
              <a:t>-&gt;'$.</a:t>
            </a:r>
            <a:r>
              <a:rPr lang="en-US" sz="2800" dirty="0" err="1"/>
              <a:t>employee.city</a:t>
            </a:r>
            <a:r>
              <a:rPr lang="en-US" sz="2800" dirty="0"/>
              <a:t>';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2E9C-317C-4CEA-BFAB-A23B3EA5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836" y="4439110"/>
            <a:ext cx="5065683" cy="16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13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JSON_LENGTH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660" y="1714500"/>
            <a:ext cx="10732770" cy="156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documentid,empjson</a:t>
            </a:r>
            <a:r>
              <a:rPr lang="en-US" sz="2400" dirty="0"/>
              <a:t>-&gt;"$.</a:t>
            </a:r>
            <a:r>
              <a:rPr lang="en-US" sz="2400" dirty="0" err="1"/>
              <a:t>employee.empName</a:t>
            </a:r>
            <a:r>
              <a:rPr lang="en-US" sz="2400" dirty="0"/>
              <a:t>" as </a:t>
            </a:r>
            <a:r>
              <a:rPr lang="en-US" sz="2400" dirty="0" err="1"/>
              <a:t>empName</a:t>
            </a:r>
            <a:r>
              <a:rPr lang="en-US" sz="2400" dirty="0"/>
              <a:t>, JSON_LENGTH(</a:t>
            </a:r>
            <a:r>
              <a:rPr lang="en-US" sz="2400" dirty="0" err="1"/>
              <a:t>empjson</a:t>
            </a:r>
            <a:r>
              <a:rPr lang="en-US" sz="2400" dirty="0"/>
              <a:t>-&gt;"$.</a:t>
            </a:r>
            <a:r>
              <a:rPr lang="en-US" sz="2400" dirty="0" err="1"/>
              <a:t>employee.dependents</a:t>
            </a:r>
            <a:r>
              <a:rPr lang="en-US" sz="2400" dirty="0"/>
              <a:t>") as </a:t>
            </a:r>
            <a:r>
              <a:rPr lang="en-US" sz="2400" dirty="0" err="1"/>
              <a:t>numberOfDependents</a:t>
            </a:r>
            <a:endParaRPr lang="en-US" sz="2400" dirty="0"/>
          </a:p>
          <a:p>
            <a:r>
              <a:rPr lang="en-US" sz="2400" dirty="0"/>
              <a:t>from </a:t>
            </a:r>
            <a:r>
              <a:rPr lang="en-US" sz="2400" dirty="0" err="1"/>
              <a:t>empjson</a:t>
            </a:r>
            <a:r>
              <a:rPr lang="en-US" sz="24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614" y="3722600"/>
            <a:ext cx="6802325" cy="19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1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4D91-E13A-4CE0-B407-B3DF90E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an Employee with a different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B28B1-B907-4BE6-A3EC-61B5BDD296DF}"/>
              </a:ext>
            </a:extLst>
          </p:cNvPr>
          <p:cNvSpPr/>
          <p:nvPr/>
        </p:nvSpPr>
        <p:spPr>
          <a:xfrm>
            <a:off x="609600" y="2296907"/>
            <a:ext cx="9890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INSERT INTO </a:t>
            </a:r>
            <a:r>
              <a:rPr lang="en-US" sz="2400" dirty="0" err="1"/>
              <a:t>empjson</a:t>
            </a:r>
            <a:r>
              <a:rPr lang="en-US" sz="2400" dirty="0"/>
              <a:t> VALUES(4, '{"empid":"e4","empName":"Nancy","city":"SF","salary":75000,"phones":["1141","1142","1143"],"dependents":[{"depid":"d1","dname":"mia","relationship":"spouse"},{"depid":"d2","dname":"Mathew","relationship":"son"}]}');</a:t>
            </a:r>
          </a:p>
        </p:txBody>
      </p:sp>
    </p:spTree>
    <p:extLst>
      <p:ext uri="{BB962C8B-B14F-4D97-AF65-F5344CB8AC3E}">
        <p14:creationId xmlns:p14="http://schemas.microsoft.com/office/powerpoint/2010/main" val="2665258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C58C-ABD7-4717-8E07-885C4712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‘$.city’, instead of  &gt;'$.</a:t>
            </a:r>
            <a:r>
              <a:rPr lang="en-US" dirty="0" err="1"/>
              <a:t>employee.city</a:t>
            </a:r>
            <a:r>
              <a:rPr lang="en-US" dirty="0"/>
              <a:t>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E38E5-7DBE-4943-BAAE-5B9885EC70C5}"/>
              </a:ext>
            </a:extLst>
          </p:cNvPr>
          <p:cNvSpPr/>
          <p:nvPr/>
        </p:nvSpPr>
        <p:spPr>
          <a:xfrm>
            <a:off x="1597573" y="2296076"/>
            <a:ext cx="8387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* FROM </a:t>
            </a:r>
            <a:r>
              <a:rPr lang="en-US" sz="2800" dirty="0" err="1"/>
              <a:t>mydatabase.empjson</a:t>
            </a:r>
            <a:endParaRPr lang="en-US" sz="2800" dirty="0"/>
          </a:p>
          <a:p>
            <a:r>
              <a:rPr lang="en-US" sz="2800" dirty="0"/>
              <a:t>where </a:t>
            </a:r>
            <a:r>
              <a:rPr lang="en-US" sz="2800" dirty="0" err="1"/>
              <a:t>empjson</a:t>
            </a:r>
            <a:r>
              <a:rPr lang="en-US" sz="2800" dirty="0"/>
              <a:t>-&gt;'$.city' = 'SF';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73366-6975-46AB-B347-F150FEBD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02" y="4561924"/>
            <a:ext cx="847618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0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JSON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 new document or delete a row:</a:t>
            </a:r>
          </a:p>
          <a:p>
            <a:pPr lvl="1"/>
            <a:r>
              <a:rPr lang="en-US" dirty="0"/>
              <a:t>Insert Into …</a:t>
            </a:r>
          </a:p>
          <a:p>
            <a:pPr lvl="1"/>
            <a:r>
              <a:rPr lang="en-US" dirty="0"/>
              <a:t>Delete From …</a:t>
            </a:r>
          </a:p>
          <a:p>
            <a:r>
              <a:rPr lang="en-US" dirty="0"/>
              <a:t>Functions That Modify JSON data</a:t>
            </a:r>
          </a:p>
          <a:p>
            <a:pPr lvl="1"/>
            <a:r>
              <a:rPr lang="en-US" dirty="0">
                <a:hlinkClick r:id="rId2"/>
              </a:rPr>
              <a:t>https://dev.mysql.com/doc/refman/8.0/en/json-modification-functions.html#function_json-remove</a:t>
            </a:r>
            <a:endParaRPr lang="en-US" dirty="0"/>
          </a:p>
          <a:p>
            <a:pPr lvl="1"/>
            <a:r>
              <a:rPr lang="en-US" dirty="0"/>
              <a:t>JSON_SET(), JSON_INSERT(), and JSON_REPLACE()</a:t>
            </a:r>
          </a:p>
        </p:txBody>
      </p:sp>
    </p:spTree>
    <p:extLst>
      <p:ext uri="{BB962C8B-B14F-4D97-AF65-F5344CB8AC3E}">
        <p14:creationId xmlns:p14="http://schemas.microsoft.com/office/powerpoint/2010/main" val="40568308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Partial Updates of JSON Values</a:t>
            </a:r>
            <a:br>
              <a:rPr lang="en-US" sz="4000" dirty="0"/>
            </a:br>
            <a:r>
              <a:rPr lang="en-US" sz="2800" dirty="0"/>
              <a:t>https://mysqlserverteam.com/partial-update-of-json-values/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MySQL 8.0 can perform a partial, in-place update of a JSON column instead of removing the old document and writing the new document in its entirety to the column. </a:t>
            </a:r>
          </a:p>
          <a:p>
            <a:r>
              <a:rPr lang="en-US" sz="2800" dirty="0"/>
              <a:t>The process of updating a JSON document:</a:t>
            </a:r>
          </a:p>
          <a:p>
            <a:pPr lvl="1"/>
            <a:r>
              <a:rPr lang="en-US" sz="2400" dirty="0"/>
              <a:t>Find the document and change the document temporarily using any of these three functions JSON_SET(), JSON_REPLACE(), or JSON_REMOVE().</a:t>
            </a:r>
          </a:p>
          <a:p>
            <a:pPr lvl="1"/>
            <a:r>
              <a:rPr lang="en-US" sz="2400" dirty="0"/>
              <a:t>The use the UPDATE statement to permanently change the document. value. </a:t>
            </a:r>
          </a:p>
        </p:txBody>
      </p:sp>
    </p:spTree>
    <p:extLst>
      <p:ext uri="{BB962C8B-B14F-4D97-AF65-F5344CB8AC3E}">
        <p14:creationId xmlns:p14="http://schemas.microsoft.com/office/powerpoint/2010/main" val="3843568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79055"/>
            <a:ext cx="10938510" cy="1718476"/>
          </a:xfrm>
        </p:spPr>
        <p:txBody>
          <a:bodyPr/>
          <a:lstStyle/>
          <a:p>
            <a:r>
              <a:rPr lang="en-US" dirty="0"/>
              <a:t>JSON_SET() replaces values for paths that exist and adds values for paths that do not exist.</a:t>
            </a:r>
          </a:p>
          <a:p>
            <a:r>
              <a:rPr lang="en-US" sz="2400" dirty="0">
                <a:hlinkClick r:id="rId2"/>
              </a:rPr>
              <a:t>https://dev.mysql.com/doc/refman/8.0/en/json.html#json-partial-updates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JSON_SET can insert a new value or change an old value.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9497" y="269966"/>
            <a:ext cx="944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Partial Update of JSON</a:t>
            </a:r>
          </a:p>
        </p:txBody>
      </p:sp>
    </p:spTree>
    <p:extLst>
      <p:ext uri="{BB962C8B-B14F-4D97-AF65-F5344CB8AC3E}">
        <p14:creationId xmlns:p14="http://schemas.microsoft.com/office/powerpoint/2010/main" val="3578731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637520" cy="1108392"/>
          </a:xfrm>
        </p:spPr>
        <p:txBody>
          <a:bodyPr/>
          <a:lstStyle/>
          <a:p>
            <a:pPr algn="l"/>
            <a:r>
              <a:rPr lang="en-US" sz="3200" dirty="0"/>
              <a:t>Updating </a:t>
            </a:r>
            <a:r>
              <a:rPr lang="en-US" sz="3200" dirty="0" err="1"/>
              <a:t>documenttable</a:t>
            </a:r>
            <a:r>
              <a:rPr lang="en-US" sz="3200" dirty="0"/>
              <a:t>: </a:t>
            </a:r>
            <a:r>
              <a:rPr lang="en-US" sz="2800" dirty="0"/>
              <a:t>Change: '004', '["</a:t>
            </a:r>
            <a:r>
              <a:rPr lang="en-US" sz="2800" dirty="0" err="1"/>
              <a:t>mary</a:t>
            </a:r>
            <a:r>
              <a:rPr lang="en-US" sz="2800" dirty="0"/>
              <a:t>", "Children"]‘</a:t>
            </a:r>
            <a:br>
              <a:rPr lang="en-US" sz="2800" dirty="0"/>
            </a:br>
            <a:r>
              <a:rPr lang="en-US" sz="2800" dirty="0"/>
              <a:t>To: '004', '["</a:t>
            </a:r>
            <a:r>
              <a:rPr lang="en-US" sz="2800" dirty="0" err="1"/>
              <a:t>mary</a:t>
            </a:r>
            <a:r>
              <a:rPr lang="en-US" sz="2800" dirty="0"/>
              <a:t>", "Children“,”2019-12-25”]‘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1739994"/>
            <a:ext cx="9765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SELECT JSON_SET(</a:t>
            </a:r>
            <a:r>
              <a:rPr lang="en-US" sz="2000" dirty="0" err="1"/>
              <a:t>jsondocument</a:t>
            </a:r>
            <a:r>
              <a:rPr lang="en-US" sz="2000" dirty="0"/>
              <a:t>, '$[2]', "2019-12-25") as New004 FROM </a:t>
            </a:r>
            <a:r>
              <a:rPr lang="en-US" sz="2000" dirty="0" err="1"/>
              <a:t>documenttable</a:t>
            </a:r>
            <a:r>
              <a:rPr lang="en-US" sz="2000" dirty="0"/>
              <a:t> where </a:t>
            </a:r>
            <a:r>
              <a:rPr lang="en-US" sz="2000" dirty="0" err="1"/>
              <a:t>documentid</a:t>
            </a:r>
            <a:r>
              <a:rPr lang="en-US" sz="2000" dirty="0"/>
              <a:t>='004';</a:t>
            </a:r>
          </a:p>
          <a:p>
            <a:endParaRPr lang="en-US" sz="2000" dirty="0"/>
          </a:p>
          <a:p>
            <a:r>
              <a:rPr lang="en-US" sz="2400" b="1" dirty="0"/>
              <a:t>Note: The document in the database is not changed yet.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278171"/>
            <a:ext cx="102793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documenttable</a:t>
            </a:r>
            <a:r>
              <a:rPr lang="en-US" sz="2400" dirty="0"/>
              <a:t> set </a:t>
            </a:r>
            <a:r>
              <a:rPr lang="en-US" sz="2400" dirty="0" err="1"/>
              <a:t>jsondocument</a:t>
            </a:r>
            <a:r>
              <a:rPr lang="en-US" sz="2400" dirty="0"/>
              <a:t>= JSON_SET(</a:t>
            </a:r>
            <a:r>
              <a:rPr lang="en-US" sz="2400" dirty="0" err="1"/>
              <a:t>jsondocument</a:t>
            </a:r>
            <a:r>
              <a:rPr lang="en-US" sz="2400" dirty="0"/>
              <a:t>, '$[2]', "2019-12-25") where </a:t>
            </a:r>
            <a:r>
              <a:rPr lang="en-US" sz="2400" dirty="0" err="1"/>
              <a:t>documentid</a:t>
            </a:r>
            <a:r>
              <a:rPr lang="en-US" sz="2400" dirty="0"/>
              <a:t>='004';</a:t>
            </a:r>
          </a:p>
          <a:p>
            <a:endParaRPr lang="en-US" sz="2400" dirty="0"/>
          </a:p>
          <a:p>
            <a:r>
              <a:rPr lang="en-US" sz="2800" b="1" dirty="0"/>
              <a:t>Note: Document permanently changed.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04" y="4850100"/>
            <a:ext cx="6690913" cy="17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value of a JavaScript object property can be an array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8428" y="1547294"/>
            <a:ext cx="8446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:"John",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city:"New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York",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emails:["j@yahoo.com", "j2@gmail.com","j3@sfsu.edu"]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};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40" y="3415520"/>
            <a:ext cx="7589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Accessing value: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["emails"][1] -&gt;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j2@gmail.com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customerData.emails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[1]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759" y="5715001"/>
            <a:ext cx="8949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An array of emails is like a multi-valued attribute.</a:t>
            </a:r>
          </a:p>
        </p:txBody>
      </p:sp>
    </p:spTree>
    <p:extLst>
      <p:ext uri="{BB962C8B-B14F-4D97-AF65-F5344CB8AC3E}">
        <p14:creationId xmlns:p14="http://schemas.microsoft.com/office/powerpoint/2010/main" val="2266704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46080" cy="1817052"/>
          </a:xfrm>
        </p:spPr>
        <p:txBody>
          <a:bodyPr/>
          <a:lstStyle/>
          <a:p>
            <a:pPr algn="l"/>
            <a:r>
              <a:rPr lang="en-US" sz="3200" dirty="0"/>
              <a:t>Change an old value: </a:t>
            </a:r>
            <a:br>
              <a:rPr lang="en-US" sz="3200" dirty="0"/>
            </a:br>
            <a:r>
              <a:rPr lang="en-US" sz="3200" dirty="0"/>
              <a:t>Change: '004', '["</a:t>
            </a:r>
            <a:r>
              <a:rPr lang="en-US" sz="3200" dirty="0" err="1"/>
              <a:t>mary</a:t>
            </a:r>
            <a:r>
              <a:rPr lang="en-US" sz="3200" dirty="0"/>
              <a:t>", "Children“,”2019-12-25”]‘</a:t>
            </a:r>
            <a:br>
              <a:rPr lang="en-US" sz="3200" dirty="0"/>
            </a:br>
            <a:r>
              <a:rPr lang="en-US" sz="3200" dirty="0"/>
              <a:t>To: '004', '["</a:t>
            </a:r>
            <a:r>
              <a:rPr lang="en-US" sz="3200" dirty="0" err="1"/>
              <a:t>mary</a:t>
            </a:r>
            <a:r>
              <a:rPr lang="en-US" sz="3200" dirty="0"/>
              <a:t>", “Family“,”2019-12-25”]‘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88670" y="2369681"/>
            <a:ext cx="102793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update </a:t>
            </a:r>
            <a:r>
              <a:rPr lang="en-US" sz="2400" dirty="0" err="1">
                <a:solidFill>
                  <a:srgbClr val="000000"/>
                </a:solidFill>
              </a:rPr>
              <a:t>documenttable</a:t>
            </a:r>
            <a:r>
              <a:rPr lang="en-US" sz="2400" dirty="0">
                <a:solidFill>
                  <a:srgbClr val="000000"/>
                </a:solidFill>
              </a:rPr>
              <a:t> set </a:t>
            </a:r>
            <a:r>
              <a:rPr lang="en-US" sz="2400" dirty="0" err="1">
                <a:solidFill>
                  <a:srgbClr val="000000"/>
                </a:solidFill>
              </a:rPr>
              <a:t>jsondocument</a:t>
            </a:r>
            <a:r>
              <a:rPr lang="en-US" sz="2400" dirty="0">
                <a:solidFill>
                  <a:srgbClr val="000000"/>
                </a:solidFill>
              </a:rPr>
              <a:t>= JSON_SET(</a:t>
            </a:r>
            <a:r>
              <a:rPr lang="en-US" sz="2400" dirty="0" err="1">
                <a:solidFill>
                  <a:srgbClr val="000000"/>
                </a:solidFill>
              </a:rPr>
              <a:t>jsondocument</a:t>
            </a:r>
            <a:r>
              <a:rPr lang="en-US" sz="2400" dirty="0">
                <a:solidFill>
                  <a:srgbClr val="000000"/>
                </a:solidFill>
              </a:rPr>
              <a:t>, '$[1]', "Family") where </a:t>
            </a:r>
            <a:r>
              <a:rPr lang="en-US" sz="2400" dirty="0" err="1">
                <a:solidFill>
                  <a:srgbClr val="000000"/>
                </a:solidFill>
              </a:rPr>
              <a:t>documentid</a:t>
            </a:r>
            <a:r>
              <a:rPr lang="en-US" sz="2400" dirty="0">
                <a:solidFill>
                  <a:srgbClr val="000000"/>
                </a:solidFill>
              </a:rPr>
              <a:t>='004';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Document permanently 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54" y="4455170"/>
            <a:ext cx="7855037" cy="14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0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795"/>
            <a:ext cx="10580914" cy="1082039"/>
          </a:xfrm>
        </p:spPr>
        <p:txBody>
          <a:bodyPr/>
          <a:lstStyle/>
          <a:p>
            <a:r>
              <a:rPr lang="en-US" dirty="0"/>
              <a:t>JSON_INSERT() adds new values but does not replace existing values: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055" y="1901874"/>
            <a:ext cx="9023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documenttable</a:t>
            </a:r>
            <a:r>
              <a:rPr lang="en-US" sz="2400" dirty="0"/>
              <a:t> set </a:t>
            </a:r>
            <a:r>
              <a:rPr lang="en-US" sz="2400" dirty="0" err="1"/>
              <a:t>jsondocument</a:t>
            </a:r>
            <a:r>
              <a:rPr lang="en-US" sz="2400" dirty="0"/>
              <a:t>= JSON_INSERT(</a:t>
            </a:r>
            <a:r>
              <a:rPr lang="en-US" sz="2400" dirty="0" err="1"/>
              <a:t>jsondocument</a:t>
            </a:r>
            <a:r>
              <a:rPr lang="en-US" sz="2400" dirty="0"/>
              <a:t>, '$[3]', 1) where </a:t>
            </a:r>
            <a:r>
              <a:rPr lang="en-US" sz="2400" dirty="0" err="1"/>
              <a:t>documentid</a:t>
            </a:r>
            <a:r>
              <a:rPr lang="en-US" sz="2400" dirty="0"/>
              <a:t>='004';</a:t>
            </a:r>
          </a:p>
          <a:p>
            <a:endParaRPr lang="en-US" sz="2400" dirty="0"/>
          </a:p>
          <a:p>
            <a:r>
              <a:rPr lang="en-US" sz="2400" dirty="0"/>
              <a:t>Note: New value added to the document permanently.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84" y="3814574"/>
            <a:ext cx="8526052" cy="1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1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JSON_REPLACE() replaces existing values and ignores new values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7472" y="1530787"/>
            <a:ext cx="9953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documenttable</a:t>
            </a:r>
            <a:r>
              <a:rPr lang="en-US" sz="2400" dirty="0"/>
              <a:t> set </a:t>
            </a:r>
            <a:r>
              <a:rPr lang="en-US" sz="2400" dirty="0" err="1"/>
              <a:t>jsondocument</a:t>
            </a:r>
            <a:r>
              <a:rPr lang="en-US" sz="2400" dirty="0"/>
              <a:t>= JSON_REPLACE(</a:t>
            </a:r>
            <a:r>
              <a:rPr lang="en-US" sz="2400" dirty="0" err="1"/>
              <a:t>jsondocument</a:t>
            </a:r>
            <a:r>
              <a:rPr lang="en-US" sz="2400" dirty="0"/>
              <a:t>, '$[3]', 2) where </a:t>
            </a:r>
            <a:r>
              <a:rPr lang="en-US" sz="2400" dirty="0" err="1"/>
              <a:t>documentid</a:t>
            </a:r>
            <a:r>
              <a:rPr lang="en-US" sz="2400" dirty="0"/>
              <a:t>='004';</a:t>
            </a:r>
          </a:p>
          <a:p>
            <a:endParaRPr lang="en-US" sz="2400" dirty="0"/>
          </a:p>
          <a:p>
            <a:r>
              <a:rPr lang="en-US" sz="2400" dirty="0"/>
              <a:t>Note: Document updated.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59" y="3213596"/>
            <a:ext cx="4927801" cy="110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7472" y="4432544"/>
            <a:ext cx="9725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documenttable</a:t>
            </a:r>
            <a:r>
              <a:rPr lang="en-US" sz="2400" dirty="0"/>
              <a:t> set </a:t>
            </a:r>
            <a:r>
              <a:rPr lang="en-US" sz="2400" dirty="0" err="1"/>
              <a:t>jsondocument</a:t>
            </a:r>
            <a:r>
              <a:rPr lang="en-US" sz="2400" dirty="0"/>
              <a:t>= JSON_REPLACE(</a:t>
            </a:r>
            <a:r>
              <a:rPr lang="en-US" sz="2400" dirty="0" err="1"/>
              <a:t>jsondocument</a:t>
            </a:r>
            <a:r>
              <a:rPr lang="en-US" sz="2400" dirty="0"/>
              <a:t>, '$[4]', 1) where </a:t>
            </a:r>
            <a:r>
              <a:rPr lang="en-US" sz="2400" dirty="0" err="1"/>
              <a:t>documentid</a:t>
            </a:r>
            <a:r>
              <a:rPr lang="en-US" sz="2400" dirty="0"/>
              <a:t>='004';</a:t>
            </a:r>
          </a:p>
          <a:p>
            <a:endParaRPr lang="en-US" dirty="0"/>
          </a:p>
          <a:p>
            <a:r>
              <a:rPr lang="en-US" sz="2400" b="1" dirty="0" err="1"/>
              <a:t>Note:Update</a:t>
            </a:r>
            <a:r>
              <a:rPr lang="en-US" sz="2400" b="1" dirty="0"/>
              <a:t> ignored because $[4] does not exist.</a:t>
            </a:r>
          </a:p>
        </p:txBody>
      </p:sp>
    </p:spTree>
    <p:extLst>
      <p:ext uri="{BB962C8B-B14F-4D97-AF65-F5344CB8AC3E}">
        <p14:creationId xmlns:p14="http://schemas.microsoft.com/office/powerpoint/2010/main" val="2287014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795"/>
            <a:ext cx="10580914" cy="1082039"/>
          </a:xfrm>
        </p:spPr>
        <p:txBody>
          <a:bodyPr/>
          <a:lstStyle/>
          <a:p>
            <a:r>
              <a:rPr lang="en-US" dirty="0"/>
              <a:t>JSON_REMOVE(): Removes data from a JSON document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055" y="1901874"/>
            <a:ext cx="9023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update </a:t>
            </a:r>
            <a:r>
              <a:rPr lang="en-US" sz="2400" dirty="0" err="1">
                <a:solidFill>
                  <a:srgbClr val="000000"/>
                </a:solidFill>
              </a:rPr>
              <a:t>documenttable</a:t>
            </a:r>
            <a:r>
              <a:rPr lang="en-US" sz="2400" dirty="0">
                <a:solidFill>
                  <a:srgbClr val="000000"/>
                </a:solidFill>
              </a:rPr>
              <a:t> set </a:t>
            </a:r>
            <a:r>
              <a:rPr lang="en-US" sz="2400" dirty="0" err="1">
                <a:solidFill>
                  <a:srgbClr val="000000"/>
                </a:solidFill>
              </a:rPr>
              <a:t>jsondocument</a:t>
            </a:r>
            <a:r>
              <a:rPr lang="en-US" sz="2400" dirty="0">
                <a:solidFill>
                  <a:srgbClr val="000000"/>
                </a:solidFill>
              </a:rPr>
              <a:t>= JSON_REMOVE(</a:t>
            </a:r>
            <a:r>
              <a:rPr lang="en-US" sz="2400" dirty="0" err="1">
                <a:solidFill>
                  <a:srgbClr val="000000"/>
                </a:solidFill>
              </a:rPr>
              <a:t>jsondocument</a:t>
            </a:r>
            <a:r>
              <a:rPr lang="en-US" sz="2400" dirty="0">
                <a:solidFill>
                  <a:srgbClr val="000000"/>
                </a:solidFill>
              </a:rPr>
              <a:t>, '$[3]') where </a:t>
            </a:r>
            <a:r>
              <a:rPr lang="en-US" sz="2400" dirty="0" err="1">
                <a:solidFill>
                  <a:srgbClr val="000000"/>
                </a:solidFill>
              </a:rPr>
              <a:t>documentid</a:t>
            </a:r>
            <a:r>
              <a:rPr lang="en-US" sz="2400" dirty="0">
                <a:solidFill>
                  <a:srgbClr val="000000"/>
                </a:solidFill>
              </a:rPr>
              <a:t>='004';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The 4</a:t>
            </a:r>
            <a:r>
              <a:rPr lang="en-US" sz="2400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member removed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document permanently.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63" y="3445242"/>
            <a:ext cx="9376954" cy="18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30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EDA4-34D0-475C-A758-53BC24B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JSON_TABLE function </a:t>
            </a:r>
            <a:br>
              <a:rPr lang="en-US" dirty="0"/>
            </a:br>
            <a:r>
              <a:rPr lang="en-US" sz="3600" dirty="0"/>
              <a:t>Map a JSON object to a relational database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C8DF-E9B8-42B9-9346-3CA758DE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https://vladmihalcea.com/mysql-json-table/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8854" y="1750423"/>
            <a:ext cx="8046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name: "Smith",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age: 24,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workingDay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["Mon", "Tue", "Wed", "Thu", "Fri"]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};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0893" y="4022200"/>
            <a:ext cx="73379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Accessing property value: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empData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["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"][1] -&gt;”Tue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empData.workingDay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17411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value of a JavaScript object property can be an array of objects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9702" y="1296284"/>
            <a:ext cx="8733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</a:rPr>
              <a:t>customerOrders</a:t>
            </a:r>
            <a:r>
              <a:rPr lang="en-US" sz="2400" dirty="0">
                <a:solidFill>
                  <a:srgbClr val="000000"/>
                </a:solidFill>
              </a:rPr>
              <a:t> = {</a:t>
            </a:r>
          </a:p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</a:rPr>
              <a:t>cname</a:t>
            </a:r>
            <a:r>
              <a:rPr lang="en-US" sz="2400" dirty="0">
                <a:solidFill>
                  <a:srgbClr val="000000"/>
                </a:solidFill>
              </a:rPr>
              <a:t>:"John", </a:t>
            </a:r>
            <a:r>
              <a:rPr lang="en-US" sz="2400" dirty="0" err="1">
                <a:solidFill>
                  <a:srgbClr val="000000"/>
                </a:solidFill>
              </a:rPr>
              <a:t>city:"New</a:t>
            </a:r>
            <a:r>
              <a:rPr lang="en-US" sz="2400" dirty="0">
                <a:solidFill>
                  <a:srgbClr val="000000"/>
                </a:solidFill>
              </a:rPr>
              <a:t> York",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</a:rPr>
              <a:t>emails:["j@yahoo.com", "j2@gmail.com","j3@sfsu.edu"],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</a:rPr>
              <a:t>orders:[{oid:"o1",odate:"2/1/2022"},{oid:"o2",odate:"2/3/2022"}]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40" y="3415520"/>
            <a:ext cx="7589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Accessing value: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0000"/>
                </a:solidFill>
              </a:rPr>
              <a:t>customerOrders</a:t>
            </a:r>
            <a:r>
              <a:rPr lang="en-US" sz="2400" dirty="0">
                <a:solidFill>
                  <a:srgbClr val="000000"/>
                </a:solidFill>
              </a:rPr>
              <a:t>["orders"][0]["</a:t>
            </a:r>
            <a:r>
              <a:rPr lang="en-US" sz="2400" dirty="0" err="1">
                <a:solidFill>
                  <a:srgbClr val="000000"/>
                </a:solidFill>
              </a:rPr>
              <a:t>oid</a:t>
            </a:r>
            <a:r>
              <a:rPr lang="en-US" sz="2400" dirty="0">
                <a:solidFill>
                  <a:srgbClr val="000000"/>
                </a:solidFill>
              </a:rPr>
              <a:t>"]-&gt;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“o1”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ustomerOrders.orders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[0].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759" y="5715001"/>
            <a:ext cx="933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CustomerOrders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like a 1:M relationship data stored together.</a:t>
            </a:r>
          </a:p>
        </p:txBody>
      </p:sp>
    </p:spTree>
    <p:extLst>
      <p:ext uri="{BB962C8B-B14F-4D97-AF65-F5344CB8AC3E}">
        <p14:creationId xmlns:p14="http://schemas.microsoft.com/office/powerpoint/2010/main" val="107717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4056</Words>
  <Application>Microsoft Office PowerPoint</Application>
  <PresentationFormat>Widescreen</PresentationFormat>
  <Paragraphs>391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Office Theme</vt:lpstr>
      <vt:lpstr>Default Design</vt:lpstr>
      <vt:lpstr>JSON Document</vt:lpstr>
      <vt:lpstr>MySQL JSON Data Type</vt:lpstr>
      <vt:lpstr>JSON is closely related to JavaScript array and JavaScript object</vt:lpstr>
      <vt:lpstr>JavaScript Array https://www.w3schools.com/js/js_arrays.asp</vt:lpstr>
      <vt:lpstr>JavaScript Object https://www.w3schools.com/js/js_object_definition.asp</vt:lpstr>
      <vt:lpstr>Accessing Object Properties</vt:lpstr>
      <vt:lpstr>The value of a JavaScript object property can be an array</vt:lpstr>
      <vt:lpstr>Another example</vt:lpstr>
      <vt:lpstr>The value of a JavaScript object property can be an array of objects</vt:lpstr>
      <vt:lpstr>JavaScript Array May Contain an Array of Objects</vt:lpstr>
      <vt:lpstr>Accessing a member object’s property:</vt:lpstr>
      <vt:lpstr>JSON Object https://www.w3schools.com/js/js_json_intro.asp</vt:lpstr>
      <vt:lpstr>What are the differences between JSON and JavaScript object?</vt:lpstr>
      <vt:lpstr>Values in JSON can be objects</vt:lpstr>
      <vt:lpstr>JSON object value may be an array of other objects (Example, employee with many dependents)</vt:lpstr>
      <vt:lpstr>Document-oriented database</vt:lpstr>
      <vt:lpstr>MySQL JSON Data Type https://dev.mysql.com/doc/refman/8.0/en/json.html</vt:lpstr>
      <vt:lpstr>Insert record with JSON document Method 1: Use the INSERT statement (JSON data is treated as string, entered with ‘ ‘)</vt:lpstr>
      <vt:lpstr>Insert record with JSON document Method 2: Use the data sheet view’s insert button</vt:lpstr>
      <vt:lpstr> Enter a new document with temporal (date, time, or datetime) values</vt:lpstr>
      <vt:lpstr>Using  JSON_ARRAY() and  JSON_OBJECT() functions to enter data: JSON_ARRAY() takes a list of values and returns a JSON array containing those values. JSON_OBJECT() takes a list of key-value pairs and returns a JSON object containing those pairs.</vt:lpstr>
      <vt:lpstr>Records in the documentable semi-structured data</vt:lpstr>
      <vt:lpstr>Retrieve Data Using JSON Path https://dev.mysql.com/doc/refman/8.0/en/json.html https://towardsdatascience.com/how-to-work-with-json-data-in-mysql-11672e4da7e9</vt:lpstr>
      <vt:lpstr>PowerPoint Presentation</vt:lpstr>
      <vt:lpstr>Functions That Search JSON Values</vt:lpstr>
      <vt:lpstr>Example: Select author property</vt:lpstr>
      <vt:lpstr>IS NULL, IS NOT NULL Showing documents that have the author property  (Some documents don’t have the author property)</vt:lpstr>
      <vt:lpstr>Select the second member of JSON array</vt:lpstr>
      <vt:lpstr>If author property is a JSON array: Ex. Select only the first author of author array</vt:lpstr>
      <vt:lpstr>Select only the 2nd author</vt:lpstr>
      <vt:lpstr>Select documents that do not have the second author</vt:lpstr>
      <vt:lpstr>Select documents whose author property is an array: '$.author[*]' </vt:lpstr>
      <vt:lpstr>Use $[*] to Select documents that are JSON Array </vt:lpstr>
      <vt:lpstr>Use '$.*‘ to select all of the JSON objects’ values</vt:lpstr>
      <vt:lpstr>JSON_LENGTH() function https://dev.mysql.com/doc/refman/8.0/en/json-attribute-functions.html</vt:lpstr>
      <vt:lpstr>Example: Number of Members in the JSON Document </vt:lpstr>
      <vt:lpstr>The Number of Authors</vt:lpstr>
      <vt:lpstr>Select two fields from JSON document</vt:lpstr>
      <vt:lpstr>JSON data in the WHERE condition:</vt:lpstr>
      <vt:lpstr>JSON_KEYS(json_doc[, path])</vt:lpstr>
      <vt:lpstr>Example</vt:lpstr>
      <vt:lpstr>Use “where JSON_KEYS(jsondocument) is not null” to select all objects</vt:lpstr>
      <vt:lpstr>Add a new object with a property that is an array of objects</vt:lpstr>
      <vt:lpstr>Add a new JSON data with an array of objects</vt:lpstr>
      <vt:lpstr>Keys of authors[0]</vt:lpstr>
      <vt:lpstr>Retrieve first author’s firstName</vt:lpstr>
      <vt:lpstr>All authors’ lastName</vt:lpstr>
      <vt:lpstr>The first and last name of the first member of the authors property</vt:lpstr>
      <vt:lpstr>JSON array’s second object’s authors</vt:lpstr>
      <vt:lpstr>Using JSON to implement 1:M relationship and multivalued attribute</vt:lpstr>
      <vt:lpstr>Two Ways of Storing Employee Object</vt:lpstr>
      <vt:lpstr>In mydatabase, Create a new table:empJSON</vt:lpstr>
      <vt:lpstr>Insert documents</vt:lpstr>
      <vt:lpstr>Online JSON Validator</vt:lpstr>
      <vt:lpstr>PowerPoint Presentation</vt:lpstr>
      <vt:lpstr>Select All Employee Objects</vt:lpstr>
      <vt:lpstr>Project Properties</vt:lpstr>
      <vt:lpstr>PowerPoint Presentation</vt:lpstr>
      <vt:lpstr>Selecting Records Meet Criteria</vt:lpstr>
      <vt:lpstr>Second dependent’s relationship is son</vt:lpstr>
      <vt:lpstr>Total Salary</vt:lpstr>
      <vt:lpstr>Total salary group by City</vt:lpstr>
      <vt:lpstr>Using JSON_LENGTH</vt:lpstr>
      <vt:lpstr>Insert an Employee with a different model</vt:lpstr>
      <vt:lpstr>Using ‘$.city’, instead of  &gt;'$.employee.city’</vt:lpstr>
      <vt:lpstr>Updating JSON Data</vt:lpstr>
      <vt:lpstr>Partial Updates of JSON Values https://mysqlserverteam.com/partial-update-of-json-values/</vt:lpstr>
      <vt:lpstr>PowerPoint Presentation</vt:lpstr>
      <vt:lpstr>Updating documenttable: Change: '004', '["mary", "Children"]‘ To: '004', '["mary", "Children“,”2019-12-25”]‘</vt:lpstr>
      <vt:lpstr>Change an old value:  Change: '004', '["mary", "Children“,”2019-12-25”]‘ To: '004', '["mary", “Family“,”2019-12-25”]‘</vt:lpstr>
      <vt:lpstr>PowerPoint Presentation</vt:lpstr>
      <vt:lpstr>JSON_REPLACE() replaces existing values and ignores new values</vt:lpstr>
      <vt:lpstr>PowerPoint Presentation</vt:lpstr>
      <vt:lpstr>MySQL JSON_TABLE function  Map a JSON object to a relational database table</vt:lpstr>
    </vt:vector>
  </TitlesOfParts>
  <Company>San Francisco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and SET Data Type</dc:title>
  <dc:creator>David D Chao</dc:creator>
  <cp:lastModifiedBy>David D Chao</cp:lastModifiedBy>
  <cp:revision>195</cp:revision>
  <dcterms:created xsi:type="dcterms:W3CDTF">2020-01-11T06:46:18Z</dcterms:created>
  <dcterms:modified xsi:type="dcterms:W3CDTF">2023-10-28T05:30:37Z</dcterms:modified>
</cp:coreProperties>
</file>