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72" r:id="rId6"/>
    <p:sldId id="273" r:id="rId7"/>
    <p:sldId id="262" r:id="rId8"/>
    <p:sldId id="274" r:id="rId9"/>
    <p:sldId id="276" r:id="rId10"/>
    <p:sldId id="290" r:id="rId11"/>
    <p:sldId id="279" r:id="rId12"/>
    <p:sldId id="293" r:id="rId13"/>
    <p:sldId id="259" r:id="rId14"/>
    <p:sldId id="260" r:id="rId15"/>
    <p:sldId id="263" r:id="rId16"/>
    <p:sldId id="265" r:id="rId17"/>
    <p:sldId id="280" r:id="rId18"/>
    <p:sldId id="277" r:id="rId19"/>
    <p:sldId id="278" r:id="rId20"/>
    <p:sldId id="291" r:id="rId21"/>
    <p:sldId id="292" r:id="rId22"/>
    <p:sldId id="281" r:id="rId23"/>
    <p:sldId id="282" r:id="rId24"/>
    <p:sldId id="266" r:id="rId25"/>
    <p:sldId id="267" r:id="rId26"/>
    <p:sldId id="283" r:id="rId27"/>
    <p:sldId id="294" r:id="rId28"/>
    <p:sldId id="287" r:id="rId29"/>
    <p:sldId id="284" r:id="rId30"/>
    <p:sldId id="285" r:id="rId31"/>
    <p:sldId id="268" r:id="rId32"/>
    <p:sldId id="269" r:id="rId33"/>
    <p:sldId id="270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E92C-F6C0-4BE2-8033-2EE902CB7F0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5204-E140-4B9A-AAEB-02DDF0D5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godb.com/docs/compass/current/install/" TargetMode="External"/><Relationship Id="rId2" Type="http://schemas.openxmlformats.org/officeDocument/2006/relationships/hyperlink" Target="https://www.mongodb.com/atlas/databa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tutorial/query-documents/" TargetMode="External"/><Relationship Id="rId2" Type="http://schemas.openxmlformats.org/officeDocument/2006/relationships/hyperlink" Target="https://docs.mongodb.com/compass/master/query/fil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mongodb.com/manual/tutorial/query-arrays/" TargetMode="External"/><Relationship Id="rId4" Type="http://schemas.openxmlformats.org/officeDocument/2006/relationships/hyperlink" Target="https://docs.mongodb.com/manual/tutorial/query-embedded-document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090" y="522000"/>
            <a:ext cx="9144000" cy="2387600"/>
          </a:xfrm>
        </p:spPr>
        <p:txBody>
          <a:bodyPr/>
          <a:lstStyle/>
          <a:p>
            <a:r>
              <a:rPr lang="en-US" dirty="0"/>
              <a:t>MongoDB Atlas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fully-managed cloud Database-as-a-Service (</a:t>
            </a:r>
            <a:r>
              <a:rPr lang="en-US" sz="3200" dirty="0" err="1"/>
              <a:t>DBaaS</a:t>
            </a:r>
            <a:r>
              <a:rPr lang="en-US" sz="3200" dirty="0"/>
              <a:t>) </a:t>
            </a:r>
          </a:p>
          <a:p>
            <a:r>
              <a:rPr lang="en-US" sz="3200" dirty="0"/>
              <a:t>Tutorial: </a:t>
            </a:r>
            <a:r>
              <a:rPr lang="en-US" dirty="0"/>
              <a:t>https://www.mongodb.com/basics/mongodb-atlas-tutorial</a:t>
            </a:r>
          </a:p>
        </p:txBody>
      </p:sp>
    </p:spTree>
    <p:extLst>
      <p:ext uri="{BB962C8B-B14F-4D97-AF65-F5344CB8AC3E}">
        <p14:creationId xmlns:p14="http://schemas.microsoft.com/office/powerpoint/2010/main" val="386222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Database name and Collection name:</a:t>
            </a:r>
            <a:br>
              <a:rPr lang="en-US" dirty="0"/>
            </a:br>
            <a:r>
              <a:rPr lang="en-US" dirty="0"/>
              <a:t>Example: database name: </a:t>
            </a:r>
            <a:r>
              <a:rPr lang="en-US" dirty="0" err="1"/>
              <a:t>mydb</a:t>
            </a:r>
            <a:br>
              <a:rPr lang="en-US" dirty="0"/>
            </a:br>
            <a:r>
              <a:rPr lang="en-US" dirty="0"/>
              <a:t>collection </a:t>
            </a:r>
            <a:r>
              <a:rPr lang="en-US" dirty="0" err="1"/>
              <a:t>name:employee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30" y="2023158"/>
            <a:ext cx="4359499" cy="4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6641" cy="5699343"/>
          </a:xfrm>
        </p:spPr>
        <p:txBody>
          <a:bodyPr>
            <a:normAutofit fontScale="90000"/>
          </a:bodyPr>
          <a:lstStyle/>
          <a:p>
            <a:r>
              <a:rPr lang="en-US" dirty="0"/>
              <a:t>MongoDB Compass: the GUI for MongoDB Atlas to explore and manipulate your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use MongoDB Compass to:</a:t>
            </a:r>
            <a:br>
              <a:rPr lang="en-US" dirty="0"/>
            </a:br>
            <a:r>
              <a:rPr lang="en-US" dirty="0"/>
              <a:t>	1. Maintain database: Creating databases with collections, and adding, updating and deleting documents.</a:t>
            </a:r>
            <a:br>
              <a:rPr lang="en-US" dirty="0"/>
            </a:br>
            <a:r>
              <a:rPr lang="en-US" dirty="0"/>
              <a:t>	2. Query database</a:t>
            </a: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0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5916-BF48-4087-8709-BFF0C69C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Connect MongoDB Compass to Mongo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878E-0588-4279-99BD-FBE983684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Server-side tasks:</a:t>
            </a:r>
          </a:p>
          <a:p>
            <a:pPr lvl="1"/>
            <a:r>
              <a:rPr lang="en-US" dirty="0"/>
              <a:t>Create database user with username and password</a:t>
            </a:r>
          </a:p>
          <a:p>
            <a:pPr lvl="1"/>
            <a:r>
              <a:rPr lang="en-US" dirty="0"/>
              <a:t>Create database with collections</a:t>
            </a:r>
          </a:p>
          <a:p>
            <a:pPr lvl="1"/>
            <a:r>
              <a:rPr lang="en-US" dirty="0"/>
              <a:t>Get connection string which will be used my MongoDB Atlas to connect to the MongoDB database</a:t>
            </a:r>
          </a:p>
          <a:p>
            <a:r>
              <a:rPr lang="en-US" dirty="0"/>
              <a:t>Client-side tasks:</a:t>
            </a:r>
          </a:p>
          <a:p>
            <a:pPr lvl="1"/>
            <a:r>
              <a:rPr lang="en-US" dirty="0"/>
              <a:t>Get the connection string from the MongoDB server</a:t>
            </a:r>
          </a:p>
          <a:p>
            <a:pPr lvl="1"/>
            <a:r>
              <a:rPr lang="en-US" dirty="0"/>
              <a:t>Use the connection string to connect to the server</a:t>
            </a:r>
          </a:p>
          <a:p>
            <a:pPr lvl="1"/>
            <a:r>
              <a:rPr lang="en-US" dirty="0"/>
              <a:t>Perform database maintenance and query activities</a:t>
            </a:r>
          </a:p>
        </p:txBody>
      </p:sp>
    </p:spTree>
    <p:extLst>
      <p:ext uri="{BB962C8B-B14F-4D97-AF65-F5344CB8AC3E}">
        <p14:creationId xmlns:p14="http://schemas.microsoft.com/office/powerpoint/2010/main" val="186451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7567" cy="1183741"/>
          </a:xfrm>
        </p:spPr>
        <p:txBody>
          <a:bodyPr>
            <a:normAutofit fontScale="90000"/>
          </a:bodyPr>
          <a:lstStyle/>
          <a:p>
            <a:r>
              <a:rPr lang="en-US" dirty="0"/>
              <a:t>Server-side tasks:</a:t>
            </a:r>
            <a:br>
              <a:rPr lang="en-US" dirty="0"/>
            </a:br>
            <a:r>
              <a:rPr lang="en-US" dirty="0"/>
              <a:t>From Clusters/Cluster0, Click the CONNECT button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94" y="1548866"/>
            <a:ext cx="6966001" cy="53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78737" cy="862784"/>
          </a:xfrm>
        </p:spPr>
        <p:txBody>
          <a:bodyPr>
            <a:normAutofit fontScale="90000"/>
          </a:bodyPr>
          <a:lstStyle/>
          <a:p>
            <a:r>
              <a:rPr lang="en-US" dirty="0"/>
              <a:t>Click: Connect with MongoDB Compass(assuming MongoDB Compass already installed)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4029E-B178-4F13-9D49-72D17629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31" y="1832627"/>
            <a:ext cx="8988334" cy="41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5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7510" cy="1580605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the “I have Compass” if you already install it.  And then click the Copy button to copy the connection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07" y="1945730"/>
            <a:ext cx="6417751" cy="46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28" y="365125"/>
            <a:ext cx="11506404" cy="2023745"/>
          </a:xfrm>
        </p:spPr>
        <p:txBody>
          <a:bodyPr>
            <a:noAutofit/>
          </a:bodyPr>
          <a:lstStyle/>
          <a:p>
            <a:r>
              <a:rPr lang="en-US" sz="3600" dirty="0"/>
              <a:t>Client-side tasks to connect to MongoDB Atlas from Compass</a:t>
            </a:r>
            <a:br>
              <a:rPr lang="en-US" sz="3600" dirty="0"/>
            </a:br>
            <a:r>
              <a:rPr lang="en-US" sz="3200" dirty="0"/>
              <a:t>Click: Connect, then paste the connection string to the box (use Control/V to paste the connection string), and enter the database username and password (not the MongoDB Atlas username and </a:t>
            </a:r>
            <a:r>
              <a:rPr lang="en-US" sz="3200" dirty="0" err="1"/>
              <a:t>pwd</a:t>
            </a:r>
            <a:r>
              <a:rPr lang="en-US" sz="3200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B6971-E012-415A-9178-8865B3F1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4" y="2714909"/>
            <a:ext cx="10899432" cy="38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Databases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1701-2F25-4017-9027-4E5BBDA2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6" y="1736219"/>
            <a:ext cx="7484882" cy="48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a new document: click: Insert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65" y="2687104"/>
            <a:ext cx="9253470" cy="1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2943" cy="766989"/>
          </a:xfrm>
        </p:spPr>
        <p:txBody>
          <a:bodyPr>
            <a:noAutofit/>
          </a:bodyPr>
          <a:lstStyle/>
          <a:p>
            <a:r>
              <a:rPr lang="en-US" sz="3200" dirty="0"/>
              <a:t>Use Tab to move to the value, and Enter to move to the next field.  Choose the data type from the dropdown list.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36" y="3726426"/>
            <a:ext cx="6514707" cy="3585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476794"/>
            <a:ext cx="994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3 documents: </a:t>
            </a:r>
          </a:p>
          <a:p>
            <a:r>
              <a:rPr lang="en-US" sz="2400" dirty="0"/>
              <a:t>eid:e1, </a:t>
            </a:r>
            <a:r>
              <a:rPr lang="en-US" sz="2400" dirty="0" err="1"/>
              <a:t>ename:peter</a:t>
            </a:r>
            <a:r>
              <a:rPr lang="en-US" sz="2400" dirty="0"/>
              <a:t>, </a:t>
            </a:r>
            <a:r>
              <a:rPr lang="en-US" sz="2400" dirty="0" err="1"/>
              <a:t>sex:m</a:t>
            </a:r>
            <a:r>
              <a:rPr lang="en-US" sz="2400" dirty="0"/>
              <a:t>, salary: 65000;  (choose Double for salary field) </a:t>
            </a:r>
          </a:p>
          <a:p>
            <a:r>
              <a:rPr lang="en-US" sz="2400" dirty="0"/>
              <a:t>eid:e2,ename:paul, </a:t>
            </a:r>
            <a:r>
              <a:rPr lang="en-US" sz="2400" dirty="0" err="1"/>
              <a:t>sex:m</a:t>
            </a:r>
            <a:r>
              <a:rPr lang="en-US" sz="2400" dirty="0"/>
              <a:t>, salary:75000; </a:t>
            </a:r>
          </a:p>
          <a:p>
            <a:r>
              <a:rPr lang="en-US" sz="2400" dirty="0"/>
              <a:t>eid:e3, </a:t>
            </a:r>
            <a:r>
              <a:rPr lang="en-US" sz="2400" dirty="0" err="1"/>
              <a:t>ename:mary</a:t>
            </a:r>
            <a:r>
              <a:rPr lang="en-US" sz="2400" dirty="0"/>
              <a:t>, sex=f, salary:70000.</a:t>
            </a:r>
          </a:p>
        </p:txBody>
      </p:sp>
    </p:spTree>
    <p:extLst>
      <p:ext uri="{BB962C8B-B14F-4D97-AF65-F5344CB8AC3E}">
        <p14:creationId xmlns:p14="http://schemas.microsoft.com/office/powerpoint/2010/main" val="261034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a free </a:t>
            </a:r>
            <a:r>
              <a:rPr lang="en-US" dirty="0" err="1"/>
              <a:t>mongoDB</a:t>
            </a:r>
            <a:r>
              <a:rPr lang="en-US" dirty="0"/>
              <a:t> Atlas account: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124090" cy="1232885"/>
          </a:xfrm>
        </p:spPr>
        <p:txBody>
          <a:bodyPr/>
          <a:lstStyle/>
          <a:p>
            <a:pPr lvl="1"/>
            <a:r>
              <a:rPr lang="en-US" dirty="0">
                <a:hlinkClick r:id="rId2"/>
              </a:rPr>
              <a:t>https://www.mongodb.com/atlas/database</a:t>
            </a:r>
            <a:endParaRPr lang="en-US" dirty="0"/>
          </a:p>
          <a:p>
            <a:pPr lvl="1"/>
            <a:r>
              <a:rPr lang="en-US" dirty="0"/>
              <a:t>Use MongoDB Atlas to create databases and collections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E0347-D423-4C34-8435-758A7F717B91}"/>
              </a:ext>
            </a:extLst>
          </p:cNvPr>
          <p:cNvSpPr/>
          <p:nvPr/>
        </p:nvSpPr>
        <p:spPr>
          <a:xfrm>
            <a:off x="924911" y="3345707"/>
            <a:ext cx="10783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Download MongoDB Compass: the GUI for MongoDB Atlas to explore and manipulate your database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>
                <a:hlinkClick r:id="rId3"/>
              </a:rPr>
              <a:t>https://www.mongodb.com/docs/compass/current/install/</a:t>
            </a:r>
            <a:endParaRPr lang="en-US" sz="2800" dirty="0"/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595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E969-5C92-4139-808A-2599190B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collection under </a:t>
            </a:r>
            <a:r>
              <a:rPr lang="en-US" dirty="0" err="1"/>
              <a:t>mydb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5266-DB97-4CDC-9D9C-0A2B8CE5B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52034" cy="1779423"/>
          </a:xfrm>
        </p:spPr>
        <p:txBody>
          <a:bodyPr/>
          <a:lstStyle/>
          <a:p>
            <a:r>
              <a:rPr lang="en-US" dirty="0"/>
              <a:t>Click the Create Database button</a:t>
            </a:r>
          </a:p>
          <a:p>
            <a:r>
              <a:rPr lang="en-US" dirty="0"/>
              <a:t>Enter database name: </a:t>
            </a:r>
            <a:r>
              <a:rPr lang="en-US" dirty="0" err="1"/>
              <a:t>mydb</a:t>
            </a:r>
            <a:endParaRPr lang="en-US" dirty="0"/>
          </a:p>
          <a:p>
            <a:r>
              <a:rPr lang="en-US" dirty="0"/>
              <a:t>Enter new collection name: </a:t>
            </a:r>
            <a:r>
              <a:rPr lang="en-US" dirty="0" err="1"/>
              <a:t>newEmployee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A4C7F-A0D0-4BB6-A98F-37AAB2E4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83" y="2316133"/>
            <a:ext cx="3805707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C741-226A-412A-913F-D8CCA768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delete a collection:</a:t>
            </a:r>
            <a:br>
              <a:rPr lang="en-US" dirty="0"/>
            </a:br>
            <a:r>
              <a:rPr lang="en-US" dirty="0"/>
              <a:t>Point to the collection and click the Delete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9DC50-BD1A-4F9A-9300-A2E41E64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32" y="3084394"/>
            <a:ext cx="3751861" cy="18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6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add a new document to employee collection:</a:t>
            </a:r>
            <a:br>
              <a:rPr lang="en-US" dirty="0"/>
            </a:br>
            <a:r>
              <a:rPr lang="en-US" dirty="0"/>
              <a:t>Click employee collection; then click ADD DATA and Insert 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E81AA-7257-441B-AE14-E4ED94B6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13" y="2391349"/>
            <a:ext cx="5029023" cy="4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398D4-42B5-4BF0-A176-7524536D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19" y="2229255"/>
            <a:ext cx="7187047" cy="32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0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Compass Query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https://docs.mongodb.com/compass/master/query/filter/</a:t>
            </a:r>
            <a:endParaRPr lang="en-US" dirty="0"/>
          </a:p>
          <a:p>
            <a:r>
              <a:rPr lang="en-US" dirty="0">
                <a:hlinkClick r:id="rId3"/>
              </a:rPr>
              <a:t>https://docs.mongodb.com/manual/tutorial/query-documents/</a:t>
            </a:r>
            <a:endParaRPr lang="en-US" dirty="0"/>
          </a:p>
          <a:p>
            <a:r>
              <a:rPr lang="en-US" dirty="0"/>
              <a:t>Query nested document: </a:t>
            </a:r>
          </a:p>
          <a:p>
            <a:pPr lvl="1"/>
            <a:r>
              <a:rPr lang="en-US" dirty="0">
                <a:hlinkClick r:id="rId4"/>
              </a:rPr>
              <a:t>https://docs.mongodb.com/manual/tutorial/query-embedded-documents/</a:t>
            </a:r>
            <a:endParaRPr lang="en-US" dirty="0"/>
          </a:p>
          <a:p>
            <a:r>
              <a:rPr lang="en-US" dirty="0"/>
              <a:t>Query array:</a:t>
            </a:r>
          </a:p>
          <a:p>
            <a:pPr lvl="1"/>
            <a:r>
              <a:rPr lang="en-US" dirty="0">
                <a:hlinkClick r:id="rId5"/>
              </a:rPr>
              <a:t>https://docs.mongodb.com/manual/tutorial/query-arrays/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1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Operators for comparison</a:t>
            </a:r>
            <a:br>
              <a:rPr lang="en-US" dirty="0"/>
            </a:br>
            <a:r>
              <a:rPr lang="en-US" sz="3100" dirty="0"/>
              <a:t>https://docs.mongodb.com/manual/reference/operator/query/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79" y="5546675"/>
            <a:ext cx="9742715" cy="1158468"/>
          </a:xfrm>
        </p:spPr>
        <p:txBody>
          <a:bodyPr/>
          <a:lstStyle/>
          <a:p>
            <a:r>
              <a:rPr lang="en-US" dirty="0"/>
              <a:t>Example:$in</a:t>
            </a:r>
          </a:p>
          <a:p>
            <a:pPr lvl="1"/>
            <a:r>
              <a:rPr lang="en-US" dirty="0"/>
              <a:t>{ RATING: { $in: ["A","C" ] } }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4228" y="126035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Name	Description</a:t>
            </a:r>
          </a:p>
          <a:p>
            <a:r>
              <a:rPr lang="en-US" dirty="0"/>
              <a:t>$</a:t>
            </a:r>
            <a:r>
              <a:rPr lang="en-US" dirty="0" err="1"/>
              <a:t>eq</a:t>
            </a:r>
            <a:r>
              <a:rPr lang="en-US" dirty="0"/>
              <a:t>	Matches values that are equal to a specified value.</a:t>
            </a:r>
          </a:p>
          <a:p>
            <a:r>
              <a:rPr lang="en-US" dirty="0"/>
              <a:t>$</a:t>
            </a:r>
            <a:r>
              <a:rPr lang="en-US" dirty="0" err="1"/>
              <a:t>gt</a:t>
            </a:r>
            <a:r>
              <a:rPr lang="en-US" dirty="0"/>
              <a:t>	Matches values that are greater than a specified value.</a:t>
            </a:r>
          </a:p>
          <a:p>
            <a:r>
              <a:rPr lang="en-US" dirty="0"/>
              <a:t>$</a:t>
            </a:r>
            <a:r>
              <a:rPr lang="en-US" dirty="0" err="1"/>
              <a:t>gte</a:t>
            </a:r>
            <a:r>
              <a:rPr lang="en-US" dirty="0"/>
              <a:t>	Matches values that are greater than or equal to a specified value.</a:t>
            </a:r>
          </a:p>
          <a:p>
            <a:r>
              <a:rPr lang="en-US" dirty="0"/>
              <a:t>$in	Matches any of the values specified in an array.</a:t>
            </a:r>
          </a:p>
          <a:p>
            <a:r>
              <a:rPr lang="en-US" dirty="0"/>
              <a:t>$</a:t>
            </a:r>
            <a:r>
              <a:rPr lang="en-US" dirty="0" err="1"/>
              <a:t>lt</a:t>
            </a:r>
            <a:r>
              <a:rPr lang="en-US" dirty="0"/>
              <a:t>	Matches values that are less than a specified value.</a:t>
            </a:r>
          </a:p>
          <a:p>
            <a:r>
              <a:rPr lang="en-US" dirty="0"/>
              <a:t>$</a:t>
            </a:r>
            <a:r>
              <a:rPr lang="en-US" dirty="0" err="1"/>
              <a:t>lte</a:t>
            </a:r>
            <a:r>
              <a:rPr lang="en-US" dirty="0"/>
              <a:t>	Matches values that are less than or equal to a specified value.</a:t>
            </a:r>
          </a:p>
          <a:p>
            <a:r>
              <a:rPr lang="en-US" dirty="0"/>
              <a:t>$ne	Matches all values that are not equal to a specified value.</a:t>
            </a:r>
          </a:p>
          <a:p>
            <a:r>
              <a:rPr lang="en-US" dirty="0"/>
              <a:t>$</a:t>
            </a:r>
            <a:r>
              <a:rPr lang="en-US" dirty="0" err="1"/>
              <a:t>nin</a:t>
            </a:r>
            <a:r>
              <a:rPr lang="en-US" dirty="0"/>
              <a:t>	Matches none of the values specified in an array.</a:t>
            </a:r>
          </a:p>
        </p:txBody>
      </p:sp>
    </p:spTree>
    <p:extLst>
      <p:ext uri="{BB962C8B-B14F-4D97-AF65-F5344CB8AC3E}">
        <p14:creationId xmlns:p14="http://schemas.microsoft.com/office/powerpoint/2010/main" val="3963332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filter examples</a:t>
            </a:r>
            <a:br>
              <a:rPr lang="en-US" dirty="0"/>
            </a:br>
            <a:r>
              <a:rPr lang="en-US" sz="2800" dirty="0"/>
              <a:t>Note: Field name and data are case-sensitive.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{</a:t>
            </a:r>
            <a:r>
              <a:rPr lang="en-US" dirty="0" err="1"/>
              <a:t>sex:"m</a:t>
            </a:r>
            <a:r>
              <a:rPr lang="en-US" dirty="0"/>
              <a:t>"}, or {sex:{$</a:t>
            </a:r>
            <a:r>
              <a:rPr lang="en-US" dirty="0" err="1"/>
              <a:t>eq</a:t>
            </a:r>
            <a:r>
              <a:rPr lang="en-US" dirty="0"/>
              <a:t>:"m"}}</a:t>
            </a:r>
          </a:p>
          <a:p>
            <a:r>
              <a:rPr lang="en-US" dirty="0"/>
              <a:t>{salary:{$gt:50000}}</a:t>
            </a:r>
          </a:p>
          <a:p>
            <a:r>
              <a:rPr lang="en-US" dirty="0"/>
              <a:t>{</a:t>
            </a:r>
            <a:r>
              <a:rPr lang="en-US" dirty="0" err="1"/>
              <a:t>sex:"m",salary</a:t>
            </a:r>
            <a:r>
              <a:rPr lang="en-US" dirty="0"/>
              <a:t>:{$gt:50000}}</a:t>
            </a:r>
          </a:p>
          <a:p>
            <a:r>
              <a:rPr lang="en-US" dirty="0"/>
              <a:t>Objects that have no </a:t>
            </a:r>
            <a:r>
              <a:rPr lang="en-US" dirty="0" err="1"/>
              <a:t>eid</a:t>
            </a:r>
            <a:r>
              <a:rPr lang="en-US" dirty="0"/>
              <a:t> field value: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eid:null</a:t>
            </a: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24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A9DF-0D7E-47EA-8F83-72BDA479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query filter: {</a:t>
            </a:r>
            <a:r>
              <a:rPr lang="en-US" dirty="0" err="1"/>
              <a:t>sex:"m</a:t>
            </a:r>
            <a:r>
              <a:rPr lang="en-US" dirty="0"/>
              <a:t>"}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6CC0B-F080-4492-8790-5DD9BA21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81" y="2222769"/>
            <a:ext cx="8580408" cy="41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6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Options to add projection or Sort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0" y="2664824"/>
            <a:ext cx="10378077" cy="16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Fields to Return from Query</a:t>
            </a:r>
            <a:br>
              <a:rPr lang="en-US" dirty="0"/>
            </a:br>
            <a:r>
              <a:rPr lang="en-US" sz="2700" dirty="0"/>
              <a:t>https://docs.mongodb.com/manual/tutorial/project-fields-from-query-results/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681754" cy="1710055"/>
          </a:xfrm>
        </p:spPr>
        <p:txBody>
          <a:bodyPr>
            <a:normAutofit/>
          </a:bodyPr>
          <a:lstStyle/>
          <a:p>
            <a:r>
              <a:rPr lang="en-US" dirty="0"/>
              <a:t>Suppress </a:t>
            </a:r>
            <a:r>
              <a:rPr lang="en-US" dirty="0" err="1"/>
              <a:t>sex,salary,and</a:t>
            </a:r>
            <a:r>
              <a:rPr lang="en-US" dirty="0"/>
              <a:t> _id fields: {sex:0,salary:0,_id:0}</a:t>
            </a:r>
          </a:p>
          <a:p>
            <a:pPr lvl="1"/>
            <a:r>
              <a:rPr lang="en-US" dirty="0"/>
              <a:t>Equivalent to project </a:t>
            </a:r>
            <a:r>
              <a:rPr lang="en-US" dirty="0" err="1"/>
              <a:t>eid,ename</a:t>
            </a:r>
            <a:endParaRPr lang="en-US" dirty="0"/>
          </a:p>
          <a:p>
            <a:r>
              <a:rPr lang="en-US" dirty="0"/>
              <a:t>Project </a:t>
            </a:r>
            <a:r>
              <a:rPr lang="en-US" dirty="0" err="1"/>
              <a:t>eid</a:t>
            </a:r>
            <a:r>
              <a:rPr lang="en-US" dirty="0"/>
              <a:t>, </a:t>
            </a:r>
            <a:r>
              <a:rPr lang="en-US" dirty="0" err="1"/>
              <a:t>ename</a:t>
            </a:r>
            <a:r>
              <a:rPr lang="en-US" dirty="0"/>
              <a:t>:  {eid:1,ename:1}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74" y="3670615"/>
            <a:ext cx="5629272" cy="23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login: Organization/Projects/Project 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49" y="1690688"/>
            <a:ext cx="8015232" cy="47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2714" cy="1570718"/>
          </a:xfrm>
        </p:spPr>
        <p:txBody>
          <a:bodyPr>
            <a:normAutofit/>
          </a:bodyPr>
          <a:lstStyle/>
          <a:p>
            <a:r>
              <a:rPr lang="en-US" dirty="0"/>
              <a:t>Increasing order 1: {sex:1}</a:t>
            </a:r>
          </a:p>
          <a:p>
            <a:r>
              <a:rPr lang="en-US" dirty="0"/>
              <a:t>Decreasing order -1: {sex:-1}</a:t>
            </a:r>
          </a:p>
          <a:p>
            <a:r>
              <a:rPr lang="en-US" dirty="0"/>
              <a:t>{sex:1,ename:1}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50" y="3888108"/>
            <a:ext cx="3779700" cy="14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7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 for Complex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4594950"/>
            <a:ext cx="10515600" cy="4351338"/>
          </a:xfrm>
        </p:spPr>
        <p:txBody>
          <a:bodyPr/>
          <a:lstStyle/>
          <a:p>
            <a:r>
              <a:rPr lang="en-US" dirty="0"/>
              <a:t>Example:  {$or: [ { CITY: "SF" }, {RATING:"A" }]}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5817" y="16906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Name	Description</a:t>
            </a:r>
          </a:p>
          <a:p>
            <a:r>
              <a:rPr lang="en-US" dirty="0"/>
              <a:t>$and	Joins query clauses with a logical AND returns all documents that match the conditions of both clauses.</a:t>
            </a:r>
          </a:p>
          <a:p>
            <a:r>
              <a:rPr lang="en-US" dirty="0"/>
              <a:t>$not	Inverts the effect of a query expression and returns documents that do not match the query expression.</a:t>
            </a:r>
          </a:p>
          <a:p>
            <a:r>
              <a:rPr lang="en-US" dirty="0"/>
              <a:t>$nor	Joins query clauses with a logical NOR returns all documents that fail to match both clauses.</a:t>
            </a:r>
          </a:p>
          <a:p>
            <a:r>
              <a:rPr lang="en-US" dirty="0"/>
              <a:t>$or	Joins query clauses with a logical OR returns all documents that match the conditions of either clause.</a:t>
            </a:r>
          </a:p>
        </p:txBody>
      </p:sp>
    </p:spTree>
    <p:extLst>
      <p:ext uri="{BB962C8B-B14F-4D97-AF65-F5344CB8AC3E}">
        <p14:creationId xmlns:p14="http://schemas.microsoft.com/office/powerpoint/2010/main" val="334262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562"/>
            <a:ext cx="10515600" cy="1060263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9825"/>
            <a:ext cx="10954871" cy="5113058"/>
          </a:xfrm>
        </p:spPr>
        <p:txBody>
          <a:bodyPr/>
          <a:lstStyle/>
          <a:p>
            <a:r>
              <a:rPr lang="en-US" dirty="0"/>
              <a:t>AND:</a:t>
            </a:r>
          </a:p>
          <a:p>
            <a:pPr lvl="1"/>
            <a:r>
              <a:rPr lang="en-US" dirty="0"/>
              <a:t>{$and: [ { CITY: "SF" }, {RATING:"A" }]}</a:t>
            </a:r>
          </a:p>
          <a:p>
            <a:pPr lvl="1"/>
            <a:r>
              <a:rPr lang="en-US" dirty="0"/>
              <a:t>MongoDB provides an implicit AND operation when specifying a comma separated list of expressions.</a:t>
            </a:r>
          </a:p>
          <a:p>
            <a:pPr lvl="2"/>
            <a:r>
              <a:rPr lang="en-US" dirty="0"/>
              <a:t>{ CITY: “SF" }, {RATING:"A" }</a:t>
            </a:r>
          </a:p>
          <a:p>
            <a:r>
              <a:rPr lang="en-US" dirty="0"/>
              <a:t>OR:</a:t>
            </a:r>
          </a:p>
          <a:p>
            <a:pPr lvl="1"/>
            <a:r>
              <a:rPr lang="en-US" dirty="0"/>
              <a:t>{ $or: [ { CITY:"SF" }, { RATING:"A"}] }</a:t>
            </a:r>
          </a:p>
          <a:p>
            <a:r>
              <a:rPr lang="en-US" dirty="0"/>
              <a:t>Find customers living in SF and have A or C rating</a:t>
            </a:r>
          </a:p>
          <a:p>
            <a:pPr lvl="1"/>
            <a:r>
              <a:rPr lang="en-US" dirty="0"/>
              <a:t>{$and:[{CITY:"SF"},{$or:[{RATING:"A"},{RATING:"C"}]}]}</a:t>
            </a:r>
          </a:p>
          <a:p>
            <a:r>
              <a:rPr lang="en-US" dirty="0"/>
              <a:t>Find customers who have C rating or live in SF with A rating:</a:t>
            </a:r>
          </a:p>
          <a:p>
            <a:pPr lvl="1"/>
            <a:r>
              <a:rPr lang="en-US" dirty="0"/>
              <a:t>{$or:[{RATING:"C"},{$and:[{RATING:"A"},{CITY:"SF"}]}]}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5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46848"/>
            <a:ext cx="10847294" cy="2921187"/>
          </a:xfrm>
        </p:spPr>
        <p:txBody>
          <a:bodyPr>
            <a:normAutofit/>
          </a:bodyPr>
          <a:lstStyle/>
          <a:p>
            <a:r>
              <a:rPr lang="en-US" sz="3200" dirty="0"/>
              <a:t>Documents do not have </a:t>
            </a:r>
            <a:r>
              <a:rPr lang="en-US" sz="3200" dirty="0" err="1"/>
              <a:t>eid</a:t>
            </a:r>
            <a:r>
              <a:rPr lang="en-US" sz="3200" dirty="0"/>
              <a:t> field: {</a:t>
            </a:r>
            <a:r>
              <a:rPr lang="en-US" sz="3200" dirty="0" err="1"/>
              <a:t>eid</a:t>
            </a:r>
            <a:r>
              <a:rPr lang="en-US" sz="3200" dirty="0"/>
              <a:t>:{$</a:t>
            </a:r>
            <a:r>
              <a:rPr lang="en-US" sz="3200" dirty="0" err="1"/>
              <a:t>exists:false</a:t>
            </a:r>
            <a:r>
              <a:rPr lang="en-US" sz="3200" dirty="0"/>
              <a:t>}}</a:t>
            </a:r>
          </a:p>
          <a:p>
            <a:r>
              <a:rPr lang="en-US" sz="3200" dirty="0"/>
              <a:t>Documents that do not have the RATING field:</a:t>
            </a:r>
          </a:p>
          <a:p>
            <a:pPr lvl="1"/>
            <a:r>
              <a:rPr lang="en-US" sz="2800" dirty="0"/>
              <a:t> { RATING: { $exists: false } } </a:t>
            </a:r>
          </a:p>
          <a:p>
            <a:r>
              <a:rPr lang="en-US" sz="3200" dirty="0"/>
              <a:t>Find documents that have the RATING field with value A or C:</a:t>
            </a:r>
          </a:p>
          <a:p>
            <a:pPr lvl="1"/>
            <a:r>
              <a:rPr lang="en-US" sz="2800" dirty="0"/>
              <a:t>  { RATING: { $exists: true ,$in:["A","C"] }}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7094" y="1576672"/>
            <a:ext cx="9484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Name	Description</a:t>
            </a:r>
          </a:p>
          <a:p>
            <a:r>
              <a:rPr lang="en-US" sz="2800" dirty="0"/>
              <a:t>$exists	Matches documents that have the specified field.</a:t>
            </a:r>
          </a:p>
          <a:p>
            <a:r>
              <a:rPr lang="en-US" sz="2800" dirty="0"/>
              <a:t>$type		Selects documents if a field is of the specified type.</a:t>
            </a:r>
          </a:p>
        </p:txBody>
      </p:sp>
    </p:spTree>
    <p:extLst>
      <p:ext uri="{BB962C8B-B14F-4D97-AF65-F5344CB8AC3E}">
        <p14:creationId xmlns:p14="http://schemas.microsoft.com/office/powerpoint/2010/main" val="3339917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Aggregation Pipeline Builder</a:t>
            </a:r>
            <a:br>
              <a:rPr lang="en-US" dirty="0"/>
            </a:br>
            <a:r>
              <a:rPr lang="en-US" sz="2700" dirty="0"/>
              <a:t>https://docs.mongodb.com/compass/master/aggregation-pipeline-builder/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0: Cluster 0/Database</a:t>
            </a:r>
            <a:br>
              <a:rPr lang="en-US" dirty="0"/>
            </a:br>
            <a:r>
              <a:rPr lang="en-US" dirty="0"/>
              <a:t>1. Database Access – Create database users</a:t>
            </a:r>
            <a:br>
              <a:rPr lang="en-US" dirty="0"/>
            </a:br>
            <a:r>
              <a:rPr lang="en-US" dirty="0"/>
              <a:t>2. Browse Collections – Create new database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5" y="2016691"/>
            <a:ext cx="11679459" cy="39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add a new database user:</a:t>
            </a:r>
            <a:br>
              <a:rPr lang="en-US" dirty="0"/>
            </a:br>
            <a:r>
              <a:rPr lang="en-US" sz="4000" dirty="0"/>
              <a:t>Click Database Access, and then click ADD NEW USER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6" y="2381655"/>
            <a:ext cx="11790608" cy="20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user name and 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34" y="2139825"/>
            <a:ext cx="6005633" cy="39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Storage: Project 0/ Cluster0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97" y="2270630"/>
            <a:ext cx="8833732" cy="31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Cluster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MongoDB cluster may contain many databases.</a:t>
            </a:r>
          </a:p>
          <a:p>
            <a:r>
              <a:rPr lang="en-US" dirty="0"/>
              <a:t>A MongoDB database may contain many collections.</a:t>
            </a:r>
          </a:p>
          <a:p>
            <a:r>
              <a:rPr lang="en-US" dirty="0"/>
              <a:t>A MongoDB collection may contain many documents.</a:t>
            </a:r>
          </a:p>
          <a:p>
            <a:r>
              <a:rPr lang="en-US" dirty="0"/>
              <a:t>A MongoDB document is a JSON document.</a:t>
            </a:r>
          </a:p>
        </p:txBody>
      </p:sp>
    </p:spTree>
    <p:extLst>
      <p:ext uri="{BB962C8B-B14F-4D97-AF65-F5344CB8AC3E}">
        <p14:creationId xmlns:p14="http://schemas.microsoft.com/office/powerpoint/2010/main" val="383933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7520" cy="79616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 new database with a collection:</a:t>
            </a:r>
            <a:br>
              <a:rPr lang="en-US" dirty="0"/>
            </a:br>
            <a:r>
              <a:rPr lang="en-US" dirty="0"/>
              <a:t>From Cluster 0, click Browse Collections, then click the Create Database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17" y="1700648"/>
            <a:ext cx="6489575" cy="2309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090" y="4261492"/>
            <a:ext cx="6160747" cy="23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3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1331</Words>
  <Application>Microsoft Office PowerPoint</Application>
  <PresentationFormat>Widescreen</PresentationFormat>
  <Paragraphs>111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MongoDB Atlas</vt:lpstr>
      <vt:lpstr>Apply for a free mongoDB Atlas account: </vt:lpstr>
      <vt:lpstr>After login: Organization/Projects/Project 0</vt:lpstr>
      <vt:lpstr>Project 0: Cluster 0/Database 1. Database Access – Create database users 2. Browse Collections – Create new database</vt:lpstr>
      <vt:lpstr>To add a new database user: Click Database Access, and then click ADD NEW USER</vt:lpstr>
      <vt:lpstr>Enter user name and password</vt:lpstr>
      <vt:lpstr>Database Storage: Project 0/ Cluster0</vt:lpstr>
      <vt:lpstr>MongoDB Cluster and Databases</vt:lpstr>
      <vt:lpstr>Create a new database with a collection: From Cluster 0, click Browse Collections, then click the Create Database button</vt:lpstr>
      <vt:lpstr>Enter Database name and Collection name: Example: database name: mydb collection name:employee</vt:lpstr>
      <vt:lpstr>MongoDB Compass: the GUI for MongoDB Atlas to explore and manipulate your database  We use MongoDB Compass to:  1. Maintain database: Creating databases with collections, and adding, updating and deleting documents.  2. Query database  </vt:lpstr>
      <vt:lpstr>Connect MongoDB Compass to Mongo Database</vt:lpstr>
      <vt:lpstr>Server-side tasks: From Clusters/Cluster0, Click the CONNECT button</vt:lpstr>
      <vt:lpstr>Click: Connect with MongoDB Compass(assuming MongoDB Compass already installed)</vt:lpstr>
      <vt:lpstr>Click the “I have Compass” if you already install it.  And then click the Copy button to copy the connection string</vt:lpstr>
      <vt:lpstr>Client-side tasks to connect to MongoDB Atlas from Compass Click: Connect, then paste the connection string to the box (use Control/V to paste the connection string), and enter the database username and password (not the MongoDB Atlas username and pwd).</vt:lpstr>
      <vt:lpstr>Click Databases</vt:lpstr>
      <vt:lpstr>To add a new document: click: Insert Document</vt:lpstr>
      <vt:lpstr>Use Tab to move to the value, and Enter to move to the next field.  Choose the data type from the dropdown list.</vt:lpstr>
      <vt:lpstr>Add a new collection under mydb</vt:lpstr>
      <vt:lpstr>To delete a collection: Point to the collection and click the Delete button</vt:lpstr>
      <vt:lpstr>To add a new document to employee collection: Click employee collection; then click ADD DATA and Insert Document</vt:lpstr>
      <vt:lpstr>PowerPoint Presentation</vt:lpstr>
      <vt:lpstr>MongoDB Compass Query Filter</vt:lpstr>
      <vt:lpstr>Query Operators for comparison https://docs.mongodb.com/manual/reference/operator/query/</vt:lpstr>
      <vt:lpstr>Query filter examples Note: Field name and data are case-sensitive.</vt:lpstr>
      <vt:lpstr>Example of query filter: {sex:"m"}</vt:lpstr>
      <vt:lpstr>Click Options to add projection or Sort</vt:lpstr>
      <vt:lpstr>Project Fields to Return from Query https://docs.mongodb.com/manual/tutorial/project-fields-from-query-results/</vt:lpstr>
      <vt:lpstr>Sorting</vt:lpstr>
      <vt:lpstr>Logical Operators for Complex Conditions</vt:lpstr>
      <vt:lpstr>Example:</vt:lpstr>
      <vt:lpstr>Element Operators</vt:lpstr>
      <vt:lpstr>Aggregation Pipeline Builder https://docs.mongodb.com/compass/master/aggregation-pipeline-builder/</vt:lpstr>
    </vt:vector>
  </TitlesOfParts>
  <Company>San Francisco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MongoDB Atlas</dc:title>
  <dc:creator>David D Chao</dc:creator>
  <cp:lastModifiedBy>David D Chao</cp:lastModifiedBy>
  <cp:revision>56</cp:revision>
  <dcterms:created xsi:type="dcterms:W3CDTF">2019-12-30T04:17:06Z</dcterms:created>
  <dcterms:modified xsi:type="dcterms:W3CDTF">2023-11-13T02:12:59Z</dcterms:modified>
</cp:coreProperties>
</file>