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3" r:id="rId4"/>
    <p:sldId id="304" r:id="rId5"/>
    <p:sldId id="319" r:id="rId6"/>
    <p:sldId id="311" r:id="rId7"/>
    <p:sldId id="312" r:id="rId8"/>
    <p:sldId id="305" r:id="rId9"/>
    <p:sldId id="313" r:id="rId10"/>
    <p:sldId id="308" r:id="rId11"/>
    <p:sldId id="309" r:id="rId12"/>
    <p:sldId id="314" r:id="rId13"/>
    <p:sldId id="315" r:id="rId14"/>
    <p:sldId id="31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4192-F103-478F-9E0E-1E57E8820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83877-1041-422C-8C83-C100AAD95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BBDF7-E67F-45C1-9B0D-4D07BFAA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7C0F6-17AA-41DA-AFBA-A66CFE4A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58707-33E8-4B78-A8F2-4F344BEC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1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5E21-A77A-4E7E-80CF-44EF5D75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BEF9D-0FA1-4EC6-BED1-78D507CE2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FE605-BA9A-48CC-BC7E-8DA8231C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B7DF2-8BC3-4B65-B7BD-E748CD3F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4D6B3-FCC6-4449-B3BE-E6BA5F0F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A9A9C-26DF-4491-98E2-098112350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A9744-EDD1-4747-B603-8D954E3AB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4C846-401D-45DF-ACC0-77140FBB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77401-D6B7-40C0-9667-4120313E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C61E0-1E16-47C8-BFA4-07EF9AA3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3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B66DAE-4CA6-4955-8C23-0744718AB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DEC3B0-15CA-4BE6-BA8B-4025FEA3C8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EF25B2-1DEE-4598-AB57-013608A1BE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9D165-9D63-48FA-A150-3AC2D931C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33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7ABE29-8220-43A3-BD2B-79F16E941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CF10C5-CF3A-44AC-B543-01FE912BA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B616CD-E498-4876-9C28-411BB42FC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AE24F-4DB5-4D8B-B0DC-41499E15F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42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E98F3F-A972-4F46-AF5B-7985CCA33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99A7AE-BF9E-4CBC-9D5A-6813A3FFD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E95DC-4BA5-441B-BCBF-082E5DA20D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1785D-CFDF-40E4-A14C-B0D5ED75C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60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37CAB-1B8B-4910-B0CC-4716EA1CB5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D2FFA-7C94-4774-B90C-3C89E9C388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9A20E-58DC-43C9-A866-519568C82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60CB-DA5B-4F66-A46C-18EC623D6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67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32A805-8592-4851-ADCD-23E5032368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EF444A-97D8-4D31-AA90-0A57EDCAC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64312DF-C861-4F8A-A401-6942CD491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F2EC-FB96-4166-891D-7CA430226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306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D39CBC-220B-472F-BC84-7A7F63C2B8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25FA16-D1FB-45F0-B44D-D20600D8A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D36902-9487-4282-A6E9-048811F38A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E8615-800F-486B-9B68-BAAA62DA1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253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1CAD3B-CA2C-491D-BBD2-15417A2FE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F335A84-3801-40FA-A964-3FBE325C9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8ECF60-44EB-40AC-961D-BCA53E09F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4FBC4-EF7D-4E22-A449-FD70D0C0A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22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0F999-E4A8-4BB8-A3C3-AFECA9EAB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9F4AEC-BC1C-4887-8E82-2C93E09F8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6ECD7-4A81-47DA-A5BD-DCDA37C3D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663B-1127-46F7-B9B2-CAFB0FBE9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05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90B7-B19A-4A92-A7BE-47B6DF8B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4E4D7-D11A-42F6-BD86-7C05E1644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DF96C-95A9-4735-9847-E3660875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6F784-F306-4E80-9B32-697A7005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84C7A-BE94-45E0-842D-99E2FE27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45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E2CD20-B616-4D0F-85D8-AB7435DE0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7376E9-EDA7-4DC0-843A-96570C3026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735478-6DDD-44DF-911A-0A85C6DD4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27BA-6521-41A2-8668-1AF8DCAE6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491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F19925-6BC7-45BC-BA74-E85E953A8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2C9BEF-535A-453C-A3DF-7893470D2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3A6275-DA0A-4556-BB22-465FA00F2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0A62-B7B4-471B-B3D2-6FC936C33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821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E48F9A-BE21-45C0-9884-8C2892F16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9FB179-D6E3-4E88-9530-3B22BBE93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FF6E69-AD5D-473F-A8B7-0949C15D1B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2EE7-DA22-4989-8AE9-E7B13950D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49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F4BB-1D2E-4E90-8EDE-A8BC56CC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347FE-1089-4E8F-868B-C16BB39C0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9CF60-01C9-4A91-886C-A4E4D654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40520-3329-42C5-9FE5-C63DE818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81B7F-3FCD-4824-B95A-BB04AA21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3C3B9-3AF4-4FEC-9067-9584683E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2EC49-12CD-4C51-AFB3-A96AEAA7A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114B2-AD0F-4F71-A3EA-BEB01EB66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5C0BC-B63E-4CE1-93E4-B1512B1F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EE8B2-2F72-434A-8B49-E4012B40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BE135-BA24-4607-B293-EEA6CADE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17BE-DEDD-47BD-83D2-927B2411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D483C-21D0-49C6-B020-2C30327F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09628-C5CD-40F4-B2DE-EBD25E575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A7EF5-FF05-46E8-B026-907A76DCE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D5A92-EED6-49D6-9BB5-08D54706E4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A820B-5DED-4BF1-8AC9-0A8FDFD0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F38785-F689-4564-8831-09894A43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5AA353-B3F1-4463-B59E-CEE37094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3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DD165-8B18-4428-A844-0B02E4D0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D046D-4EAC-40EB-9951-8FFCEEF2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C38F1-BB9F-4EF0-BBE8-482F2E886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8B76A-1A87-4911-BF72-149655DA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BF3CA-D550-4E68-B007-F55B2549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5B586-B227-4206-B325-C527A389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420D8-6252-4582-A927-7B03CF9B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C548-C35D-46CB-B32F-3DFA796D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3B40-DF17-4B7F-BE8B-AE5B0F97B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F92B3-BBEF-4C5F-8B39-95AD62962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B2B0A-EB9B-4C7D-A3CE-67C124C4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D5683-C821-4830-B962-0A01132D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9BBDC-E60F-4F8A-BF41-0399BD3C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9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85D85-09D8-4583-BCD8-21D0962AC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2E92D-1F3A-441B-BFFB-42DDECF84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BFBE8-9DC0-4440-B43E-E4C0E69FF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3D974-3725-4FC7-BAF9-64B2050D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FB100-5795-41A4-8719-0381F07E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0A4BB-4537-4D23-8402-1C155425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8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F67F7E-59BE-4A7B-B8C1-681F14E07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9F8DE-5BDD-4531-A99E-16EF0013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A9EC-4F17-46C3-9832-E6EF4091D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D3B1-8009-4973-ACD0-FF6BA13C201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024F-9E5D-4A54-B323-3B69ED139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6FA35-4125-4BDF-B1BF-D01800A9E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7603-7082-46A5-A397-EEA4569A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D49592A-920E-4988-8B25-41F35F3E9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B22C8E4-C30D-4C6B-B197-7379CA26A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158BA2-464C-42CE-B8A3-616D4BEE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2701EC-169E-4B99-848D-5F1B14ABB0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7D5690-ED08-4EFB-8F8A-3A49E207C0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95ECDB-3A4A-420E-BBA8-99F0A3616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20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0A81-9447-434D-9794-BF4A71B4B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with multiple tables and </a:t>
            </a:r>
            <a:r>
              <a:rPr lang="en-US"/>
              <a:t>Enforcing Constraints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D4F02-60D0-4BD2-BA8C-85F3ABDAB1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1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BE36AFAA-B6C2-48E9-99B9-19D195774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305800" cy="1554162"/>
          </a:xfrm>
        </p:spPr>
        <p:txBody>
          <a:bodyPr/>
          <a:lstStyle/>
          <a:p>
            <a:pPr algn="l" eaLnBrk="1" hangingPunct="1"/>
            <a:r>
              <a:rPr lang="en-US" altLang="en-US" sz="3600" dirty="0"/>
              <a:t>Name the foreign key constraint, </a:t>
            </a:r>
            <a:r>
              <a:rPr lang="en-US" altLang="en-US" sz="3600" dirty="0" err="1"/>
              <a:t>FKcid</a:t>
            </a:r>
            <a:r>
              <a:rPr lang="en-US" altLang="en-US" sz="3600" dirty="0"/>
              <a:t>, and select the referenced table (customers), and referenced column.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24E855-22F8-4240-9F52-066848C4E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396" y="2532651"/>
            <a:ext cx="9326548" cy="29443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4EC28-4C5B-43E5-8675-9DCF9506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Generated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56E28-8460-4D1F-A80B-346DF7460BF8}"/>
              </a:ext>
            </a:extLst>
          </p:cNvPr>
          <p:cNvSpPr/>
          <p:nvPr/>
        </p:nvSpPr>
        <p:spPr>
          <a:xfrm>
            <a:off x="1897929" y="2319789"/>
            <a:ext cx="65767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ALTER TABLE `</a:t>
            </a:r>
            <a:r>
              <a:rPr lang="en-US" sz="2400" dirty="0" err="1"/>
              <a:t>sales`.`orders</a:t>
            </a:r>
            <a:r>
              <a:rPr lang="en-US" sz="2400" dirty="0"/>
              <a:t>` ADD CONSTRAINT `</a:t>
            </a:r>
            <a:r>
              <a:rPr lang="en-US" sz="2400" dirty="0" err="1"/>
              <a:t>FKcid</a:t>
            </a:r>
            <a:r>
              <a:rPr lang="en-US" sz="2400" dirty="0"/>
              <a:t>`  FOREIGN KEY (</a:t>
            </a:r>
            <a:r>
              <a:rPr lang="en-US" sz="2400" dirty="0" err="1"/>
              <a:t>cid</a:t>
            </a:r>
            <a:r>
              <a:rPr lang="en-US" sz="2400" dirty="0"/>
              <a:t>)  REFERENCES `</a:t>
            </a:r>
            <a:r>
              <a:rPr lang="en-US" sz="2400" dirty="0" err="1"/>
              <a:t>sales`.`customers</a:t>
            </a:r>
            <a:r>
              <a:rPr lang="en-US" sz="2400" dirty="0"/>
              <a:t>` (</a:t>
            </a:r>
            <a:r>
              <a:rPr lang="en-US" sz="2400" dirty="0" err="1"/>
              <a:t>cid</a:t>
            </a:r>
            <a:r>
              <a:rPr lang="en-US" sz="2400" dirty="0"/>
              <a:t>)  </a:t>
            </a:r>
          </a:p>
          <a:p>
            <a:r>
              <a:rPr lang="en-US" sz="2400" dirty="0"/>
              <a:t>ON DELETE SET NULL  </a:t>
            </a:r>
          </a:p>
          <a:p>
            <a:r>
              <a:rPr lang="en-US" sz="2400" dirty="0"/>
              <a:t>ON UPDATE CASCADE;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054B5B-701F-42D7-A2F4-6F4B7981B2D7}"/>
              </a:ext>
            </a:extLst>
          </p:cNvPr>
          <p:cNvSpPr txBox="1"/>
          <p:nvPr/>
        </p:nvSpPr>
        <p:spPr>
          <a:xfrm>
            <a:off x="1897929" y="5354425"/>
            <a:ext cx="920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MySQL will create index for the foreign key automatically.</a:t>
            </a:r>
          </a:p>
        </p:txBody>
      </p:sp>
    </p:spTree>
    <p:extLst>
      <p:ext uri="{BB962C8B-B14F-4D97-AF65-F5344CB8AC3E}">
        <p14:creationId xmlns:p14="http://schemas.microsoft.com/office/powerpoint/2010/main" val="3593930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B1ECC16-AAE0-471A-8E47-3208954A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Using Workbench to define foreign key</a:t>
            </a:r>
            <a:br>
              <a:rPr lang="en-US" altLang="en-US" sz="2800" dirty="0"/>
            </a:br>
            <a:r>
              <a:rPr lang="en-US" altLang="en-US" sz="2800" dirty="0"/>
              <a:t>between </a:t>
            </a:r>
            <a:r>
              <a:rPr lang="en-US" altLang="en-US" sz="2800" dirty="0" err="1"/>
              <a:t>salesreps</a:t>
            </a:r>
            <a:r>
              <a:rPr lang="en-US" altLang="en-US" sz="2800" dirty="0"/>
              <a:t> and orders tables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ED8118AF-E00B-4A5C-A8AA-74731AEEF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78" y="1920713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Right-click the Orders table and select Alter Table</a:t>
            </a:r>
          </a:p>
          <a:p>
            <a:pPr lvl="1" eaLnBrk="1" hangingPunct="1"/>
            <a:r>
              <a:rPr lang="en-US" altLang="en-US" dirty="0"/>
              <a:t>Click the Foreign Key tab.</a:t>
            </a:r>
          </a:p>
          <a:p>
            <a:pPr lvl="1" eaLnBrk="1" hangingPunct="1"/>
            <a:r>
              <a:rPr lang="en-US" altLang="en-US" dirty="0"/>
              <a:t>Name the foreign key, </a:t>
            </a:r>
            <a:r>
              <a:rPr lang="en-US" altLang="en-US" dirty="0" err="1"/>
              <a:t>Fksid</a:t>
            </a:r>
            <a:r>
              <a:rPr lang="en-US" altLang="en-US" dirty="0"/>
              <a:t>, and references </a:t>
            </a:r>
            <a:r>
              <a:rPr lang="en-US" altLang="en-US" dirty="0" err="1"/>
              <a:t>salesreps</a:t>
            </a:r>
            <a:r>
              <a:rPr lang="en-US" altLang="en-US" dirty="0"/>
              <a:t> table’s </a:t>
            </a:r>
            <a:r>
              <a:rPr lang="en-US" altLang="en-US" dirty="0" err="1"/>
              <a:t>sid</a:t>
            </a:r>
            <a:r>
              <a:rPr lang="en-US" altLang="en-US" dirty="0"/>
              <a:t> field.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60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96426-C953-4282-A970-C9AA55B1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532882" cy="568044"/>
          </a:xfrm>
        </p:spPr>
        <p:txBody>
          <a:bodyPr/>
          <a:lstStyle/>
          <a:p>
            <a:r>
              <a:rPr lang="en-US" dirty="0"/>
              <a:t>Screen and generated code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E0D996-F6D1-4C0B-8D9C-7400C3062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54" y="1078272"/>
            <a:ext cx="9440655" cy="28338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AB6593-87F7-4591-A01A-EA3878707E02}"/>
              </a:ext>
            </a:extLst>
          </p:cNvPr>
          <p:cNvSpPr/>
          <p:nvPr/>
        </p:nvSpPr>
        <p:spPr>
          <a:xfrm>
            <a:off x="531042" y="4505932"/>
            <a:ext cx="10847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ALTER TABLE `</a:t>
            </a:r>
            <a:r>
              <a:rPr lang="en-US" sz="2400" dirty="0" err="1"/>
              <a:t>sales`.`orders</a:t>
            </a:r>
            <a:r>
              <a:rPr lang="en-US" sz="2400" dirty="0"/>
              <a:t>` ADD INDEX `</a:t>
            </a:r>
            <a:r>
              <a:rPr lang="en-US" sz="2400" dirty="0" err="1"/>
              <a:t>FKsid_idx</a:t>
            </a:r>
            <a:r>
              <a:rPr lang="en-US" sz="2400" dirty="0"/>
              <a:t>` (`</a:t>
            </a:r>
            <a:r>
              <a:rPr lang="en-US" sz="2400" dirty="0" err="1"/>
              <a:t>sid</a:t>
            </a:r>
            <a:r>
              <a:rPr lang="en-US" sz="2400" dirty="0"/>
              <a:t>` ASC) VISIBLE;;</a:t>
            </a:r>
          </a:p>
          <a:p>
            <a:r>
              <a:rPr lang="en-US" sz="2400" dirty="0"/>
              <a:t>ALTER TABLE `</a:t>
            </a:r>
            <a:r>
              <a:rPr lang="en-US" sz="2400" dirty="0" err="1"/>
              <a:t>sales`.`orders</a:t>
            </a:r>
            <a:r>
              <a:rPr lang="en-US" sz="2400" dirty="0"/>
              <a:t>` ADD CONSTRAINT `</a:t>
            </a:r>
            <a:r>
              <a:rPr lang="en-US" sz="2400" dirty="0" err="1"/>
              <a:t>FKsid</a:t>
            </a:r>
            <a:r>
              <a:rPr lang="en-US" sz="2400" dirty="0"/>
              <a:t>`  FOREIGN KEY (`</a:t>
            </a:r>
            <a:r>
              <a:rPr lang="en-US" sz="2400" dirty="0" err="1"/>
              <a:t>sid</a:t>
            </a:r>
            <a:r>
              <a:rPr lang="en-US" sz="2400" dirty="0"/>
              <a:t>`)  REFERENCES `sales`.`</a:t>
            </a:r>
            <a:r>
              <a:rPr lang="en-US" sz="2400" dirty="0" err="1"/>
              <a:t>salesreps</a:t>
            </a:r>
            <a:r>
              <a:rPr lang="en-US" sz="2400" dirty="0"/>
              <a:t>` (`</a:t>
            </a:r>
            <a:r>
              <a:rPr lang="en-US" sz="2400" dirty="0" err="1"/>
              <a:t>sid</a:t>
            </a:r>
            <a:r>
              <a:rPr lang="en-US" sz="2400" dirty="0"/>
              <a:t>`)  </a:t>
            </a:r>
          </a:p>
          <a:p>
            <a:r>
              <a:rPr lang="en-US" sz="2400" dirty="0"/>
              <a:t>ON DELETE SET NULL  ON UPDATE CASCADE;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4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DFCA26CE-D658-4BF8-B5EB-9ECEE447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206" y="321615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Working with multiple tables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A55B83C-E434-4F1F-A036-D1D7200B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427" y="1350390"/>
            <a:ext cx="8547754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Download</a:t>
            </a:r>
            <a:r>
              <a:rPr lang="en-US" altLang="en-US" u="sng" dirty="0">
                <a:latin typeface="Times New Roman" panose="02020603050405020304" pitchFamily="18" charset="0"/>
                <a:ea typeface="PMingLiU" panose="02020500000000000000" pitchFamily="18" charset="-120"/>
              </a:rPr>
              <a:t> the script file </a:t>
            </a:r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MySQLSalesTXT.txt from my website, and run the script file: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File/Open SQL </a:t>
            </a:r>
            <a:r>
              <a:rPr lang="en-US" altLang="en-US">
                <a:latin typeface="Times New Roman" panose="02020603050405020304" pitchFamily="18" charset="0"/>
                <a:ea typeface="PMingLiU" panose="02020500000000000000" pitchFamily="18" charset="-120"/>
              </a:rPr>
              <a:t>Script, </a:t>
            </a:r>
            <a:b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</a:br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Then click Execute button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This script file creates a “sales” database based on the ERD on next slide.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This database does not have any constraints, and we will add primary key constraint, referential integrity constraint, and domain constraint.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4C20C8B-1257-478A-9ED2-AAA3FD21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Sales Database ERD</a:t>
            </a:r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8B124271-DFDB-423A-8AE9-99D161067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512" y="1659118"/>
            <a:ext cx="7532753" cy="467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F43B-74E1-4246-AF6A-F1905C4B3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Sales Database </a:t>
            </a:r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4584-F4B1-4A8B-978F-8D7BBFF66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Customers table: </a:t>
            </a:r>
            <a:r>
              <a:rPr lang="en-US" dirty="0" err="1"/>
              <a:t>cid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, city, rating</a:t>
            </a:r>
          </a:p>
          <a:p>
            <a:r>
              <a:rPr lang="en-US" dirty="0"/>
              <a:t>Orders table: </a:t>
            </a:r>
            <a:r>
              <a:rPr lang="en-US" dirty="0" err="1"/>
              <a:t>oid</a:t>
            </a:r>
            <a:r>
              <a:rPr lang="en-US" dirty="0"/>
              <a:t>, </a:t>
            </a:r>
            <a:r>
              <a:rPr lang="en-US" dirty="0" err="1"/>
              <a:t>odate</a:t>
            </a:r>
            <a:r>
              <a:rPr lang="en-US" dirty="0"/>
              <a:t>, </a:t>
            </a:r>
            <a:r>
              <a:rPr lang="en-US" dirty="0" err="1"/>
              <a:t>cid</a:t>
            </a:r>
            <a:r>
              <a:rPr lang="en-US" dirty="0"/>
              <a:t>, </a:t>
            </a:r>
            <a:r>
              <a:rPr lang="en-US" dirty="0" err="1"/>
              <a:t>sid</a:t>
            </a:r>
            <a:endParaRPr lang="en-US" dirty="0"/>
          </a:p>
          <a:p>
            <a:r>
              <a:rPr lang="en-US" dirty="0" err="1"/>
              <a:t>Salesreps</a:t>
            </a:r>
            <a:r>
              <a:rPr lang="en-US" dirty="0"/>
              <a:t> table: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, phone</a:t>
            </a:r>
          </a:p>
          <a:p>
            <a:r>
              <a:rPr lang="en-US" dirty="0"/>
              <a:t>Products table: </a:t>
            </a:r>
            <a:r>
              <a:rPr lang="en-US" dirty="0" err="1"/>
              <a:t>pid</a:t>
            </a:r>
            <a:r>
              <a:rPr lang="en-US" dirty="0"/>
              <a:t>, </a:t>
            </a:r>
            <a:r>
              <a:rPr lang="en-US" dirty="0" err="1"/>
              <a:t>pname</a:t>
            </a:r>
            <a:r>
              <a:rPr lang="en-US" dirty="0"/>
              <a:t>, price </a:t>
            </a:r>
            <a:r>
              <a:rPr lang="en-US" dirty="0" err="1"/>
              <a:t>onhand</a:t>
            </a:r>
            <a:endParaRPr lang="en-US" dirty="0"/>
          </a:p>
          <a:p>
            <a:r>
              <a:rPr lang="en-US" dirty="0" err="1"/>
              <a:t>Odetails</a:t>
            </a:r>
            <a:r>
              <a:rPr lang="en-US" dirty="0"/>
              <a:t>: </a:t>
            </a:r>
            <a:r>
              <a:rPr lang="en-US" dirty="0" err="1"/>
              <a:t>oid</a:t>
            </a:r>
            <a:r>
              <a:rPr lang="en-US" dirty="0"/>
              <a:t>, </a:t>
            </a:r>
            <a:r>
              <a:rPr lang="en-US" dirty="0" err="1"/>
              <a:t>pid</a:t>
            </a:r>
            <a:r>
              <a:rPr lang="en-US" dirty="0"/>
              <a:t>, qty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3C62-74BE-4D42-8A7B-FA4B3BDE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database demos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F1641-A69F-48B8-BF02-E212DB9E8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primary key to tables</a:t>
            </a:r>
          </a:p>
          <a:p>
            <a:pPr lvl="1"/>
            <a:r>
              <a:rPr lang="en-US" dirty="0"/>
              <a:t>Simple key, composite key</a:t>
            </a:r>
          </a:p>
          <a:p>
            <a:r>
              <a:rPr lang="en-US" dirty="0"/>
              <a:t>Add domain constraint</a:t>
            </a:r>
          </a:p>
          <a:p>
            <a:r>
              <a:rPr lang="en-US" dirty="0"/>
              <a:t>Add referential integrity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1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3BC4-165C-4451-9CFA-7D613C24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primary key to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AE04D-A66A-433A-8F94-3F7BBD343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primary key constraint to tables: customers, </a:t>
            </a:r>
            <a:r>
              <a:rPr lang="en-US" dirty="0" err="1"/>
              <a:t>salesreps</a:t>
            </a:r>
            <a:r>
              <a:rPr lang="en-US" dirty="0"/>
              <a:t>, orders and products by right click the table name and choose Alter Table. They all have a simple key. </a:t>
            </a:r>
          </a:p>
          <a:p>
            <a:r>
              <a:rPr lang="en-US" dirty="0"/>
              <a:t>Add composite key to the table: </a:t>
            </a:r>
            <a:r>
              <a:rPr lang="en-US" dirty="0" err="1"/>
              <a:t>odetails</a:t>
            </a:r>
            <a:endParaRPr lang="en-US" dirty="0"/>
          </a:p>
          <a:p>
            <a:pPr lvl="1"/>
            <a:r>
              <a:rPr lang="en-US" dirty="0"/>
              <a:t>OID + PID is the primary key of the </a:t>
            </a:r>
            <a:r>
              <a:rPr lang="en-US" dirty="0" err="1"/>
              <a:t>odetails</a:t>
            </a:r>
            <a:r>
              <a:rPr lang="en-US" dirty="0"/>
              <a:t>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4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46BA535-3531-441C-8887-818BB525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45" y="281863"/>
            <a:ext cx="9302686" cy="971902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Creating Composite Key with Workbench</a:t>
            </a:r>
            <a:br>
              <a:rPr lang="en-US" altLang="en-US" sz="3200" dirty="0"/>
            </a:br>
            <a:r>
              <a:rPr lang="en-US" altLang="en-US" sz="2800" dirty="0"/>
              <a:t>Check PK and NN for both </a:t>
            </a:r>
            <a:r>
              <a:rPr lang="en-US" altLang="en-US" sz="2800" dirty="0" err="1"/>
              <a:t>oid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pid</a:t>
            </a:r>
            <a:r>
              <a:rPr lang="en-US" altLang="en-US" sz="2800" dirty="0"/>
              <a:t>, then click Apply</a:t>
            </a:r>
            <a:endParaRPr lang="en-US" altLang="en-US" sz="3200" dirty="0"/>
          </a:p>
        </p:txBody>
      </p:sp>
      <p:pic>
        <p:nvPicPr>
          <p:cNvPr id="34819" name="Picture 3">
            <a:extLst>
              <a:ext uri="{FF2B5EF4-FFF2-40B4-BE49-F238E27FC236}">
                <a16:creationId xmlns:a16="http://schemas.microsoft.com/office/drawing/2014/main" id="{3710ED21-FEC7-44EE-ADDD-724240BD3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7" y="1498862"/>
            <a:ext cx="10743741" cy="53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ECA7-40CD-41D9-B833-985F0B32E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70564"/>
            <a:ext cx="10972800" cy="1143000"/>
          </a:xfrm>
        </p:spPr>
        <p:txBody>
          <a:bodyPr/>
          <a:lstStyle/>
          <a:p>
            <a:r>
              <a:rPr lang="en-US" sz="3600" dirty="0"/>
              <a:t>Add a domain constraint to the customers table’s rating field to accept only A or B or C rating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A1F87E-B013-4644-BC07-84B2BB1D6235}"/>
              </a:ext>
            </a:extLst>
          </p:cNvPr>
          <p:cNvSpPr/>
          <p:nvPr/>
        </p:nvSpPr>
        <p:spPr>
          <a:xfrm>
            <a:off x="1209773" y="2370545"/>
            <a:ext cx="94707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USE sales;</a:t>
            </a:r>
          </a:p>
          <a:p>
            <a:r>
              <a:rPr lang="en-US" sz="2800" dirty="0"/>
              <a:t>ALTER TABLE customers ADD CONSTRAINT </a:t>
            </a:r>
            <a:r>
              <a:rPr lang="en-US" sz="2800" dirty="0" err="1"/>
              <a:t>validRating</a:t>
            </a:r>
            <a:r>
              <a:rPr lang="en-US" sz="2800" dirty="0"/>
              <a:t> CHECK (rating in ('A','B','C'));</a:t>
            </a:r>
          </a:p>
        </p:txBody>
      </p:sp>
    </p:spTree>
    <p:extLst>
      <p:ext uri="{BB962C8B-B14F-4D97-AF65-F5344CB8AC3E}">
        <p14:creationId xmlns:p14="http://schemas.microsoft.com/office/powerpoint/2010/main" val="85304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B1ECC16-AAE0-471A-8E47-3208954A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Using Workbench to define foreign key</a:t>
            </a:r>
            <a:br>
              <a:rPr lang="en-US" altLang="en-US" sz="2800" dirty="0"/>
            </a:br>
            <a:r>
              <a:rPr lang="en-US" altLang="en-US" sz="2800" dirty="0"/>
              <a:t>Example: 1:M relationship between Customers and Orders of the Sales database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ED8118AF-E00B-4A5C-A8AA-74731AEEF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78" y="1920713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Before creating the foreign key, make sure both parent and child tables have primary key defined. </a:t>
            </a:r>
          </a:p>
          <a:p>
            <a:pPr eaLnBrk="1" hangingPunct="1"/>
            <a:r>
              <a:rPr lang="en-US" altLang="en-US" dirty="0"/>
              <a:t>A foreign key constraint is defined on the child table. </a:t>
            </a:r>
          </a:p>
          <a:p>
            <a:pPr lvl="1" eaLnBrk="1" hangingPunct="1"/>
            <a:r>
              <a:rPr lang="en-US" altLang="en-US" dirty="0"/>
              <a:t>Right-click the Orders table and select Alter Table</a:t>
            </a:r>
          </a:p>
          <a:p>
            <a:pPr lvl="1" eaLnBrk="1" hangingPunct="1"/>
            <a:r>
              <a:rPr lang="en-US" altLang="en-US" dirty="0"/>
              <a:t>Click the Foreign Key tab.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495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PMingLiU</vt:lpstr>
      <vt:lpstr>Arial</vt:lpstr>
      <vt:lpstr>Calibri</vt:lpstr>
      <vt:lpstr>Calibri Light</vt:lpstr>
      <vt:lpstr>Times New Roman</vt:lpstr>
      <vt:lpstr>Office Theme</vt:lpstr>
      <vt:lpstr>3_Default Design</vt:lpstr>
      <vt:lpstr>Working with multiple tables and Enforcing Constraints</vt:lpstr>
      <vt:lpstr>Working with multiple tables</vt:lpstr>
      <vt:lpstr>Sales Database ERD</vt:lpstr>
      <vt:lpstr>Sales Database Design</vt:lpstr>
      <vt:lpstr>Sales database demos </vt:lpstr>
      <vt:lpstr>Add primary key to tables</vt:lpstr>
      <vt:lpstr>Creating Composite Key with Workbench Check PK and NN for both oid and pid, then click Apply</vt:lpstr>
      <vt:lpstr>Add a domain constraint to the customers table’s rating field to accept only A or B or C rating</vt:lpstr>
      <vt:lpstr>Using Workbench to define foreign key Example: 1:M relationship between Customers and Orders of the Sales database</vt:lpstr>
      <vt:lpstr>Name the foreign key constraint, FKcid, and select the referenced table (customers), and referenced column.</vt:lpstr>
      <vt:lpstr>Generated Code</vt:lpstr>
      <vt:lpstr>Using Workbench to define foreign key between salesreps and orders tables</vt:lpstr>
      <vt:lpstr>Screen and generated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Enforcing Referential Integrity</dc:title>
  <dc:creator>David D Chao</dc:creator>
  <cp:lastModifiedBy>David D Chao</cp:lastModifiedBy>
  <cp:revision>22</cp:revision>
  <dcterms:created xsi:type="dcterms:W3CDTF">2022-07-31T04:27:33Z</dcterms:created>
  <dcterms:modified xsi:type="dcterms:W3CDTF">2023-09-23T05:07:40Z</dcterms:modified>
</cp:coreProperties>
</file>