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96" r:id="rId3"/>
    <p:sldMasterId id="2147483708" r:id="rId4"/>
  </p:sldMasterIdLst>
  <p:notesMasterIdLst>
    <p:notesMasterId r:id="rId67"/>
  </p:notesMasterIdLst>
  <p:sldIdLst>
    <p:sldId id="256" r:id="rId5"/>
    <p:sldId id="257" r:id="rId6"/>
    <p:sldId id="290" r:id="rId7"/>
    <p:sldId id="332" r:id="rId8"/>
    <p:sldId id="261" r:id="rId9"/>
    <p:sldId id="262" r:id="rId10"/>
    <p:sldId id="333" r:id="rId11"/>
    <p:sldId id="291" r:id="rId12"/>
    <p:sldId id="331" r:id="rId13"/>
    <p:sldId id="260" r:id="rId14"/>
    <p:sldId id="264" r:id="rId15"/>
    <p:sldId id="335" r:id="rId16"/>
    <p:sldId id="273" r:id="rId17"/>
    <p:sldId id="274" r:id="rId18"/>
    <p:sldId id="275" r:id="rId19"/>
    <p:sldId id="276" r:id="rId20"/>
    <p:sldId id="278" r:id="rId21"/>
    <p:sldId id="334" r:id="rId22"/>
    <p:sldId id="279" r:id="rId23"/>
    <p:sldId id="307" r:id="rId24"/>
    <p:sldId id="312" r:id="rId25"/>
    <p:sldId id="309" r:id="rId26"/>
    <p:sldId id="310" r:id="rId27"/>
    <p:sldId id="311" r:id="rId28"/>
    <p:sldId id="318" r:id="rId29"/>
    <p:sldId id="319" r:id="rId30"/>
    <p:sldId id="280" r:id="rId31"/>
    <p:sldId id="281" r:id="rId32"/>
    <p:sldId id="282" r:id="rId33"/>
    <p:sldId id="283" r:id="rId34"/>
    <p:sldId id="313" r:id="rId35"/>
    <p:sldId id="284" r:id="rId36"/>
    <p:sldId id="329" r:id="rId37"/>
    <p:sldId id="314" r:id="rId38"/>
    <p:sldId id="267" r:id="rId39"/>
    <p:sldId id="294" r:id="rId40"/>
    <p:sldId id="295" r:id="rId41"/>
    <p:sldId id="330" r:id="rId42"/>
    <p:sldId id="296" r:id="rId43"/>
    <p:sldId id="298" r:id="rId44"/>
    <p:sldId id="299" r:id="rId45"/>
    <p:sldId id="297" r:id="rId46"/>
    <p:sldId id="268" r:id="rId47"/>
    <p:sldId id="300" r:id="rId48"/>
    <p:sldId id="270" r:id="rId49"/>
    <p:sldId id="302" r:id="rId50"/>
    <p:sldId id="303" r:id="rId51"/>
    <p:sldId id="304" r:id="rId52"/>
    <p:sldId id="305" r:id="rId53"/>
    <p:sldId id="315" r:id="rId54"/>
    <p:sldId id="272" r:id="rId55"/>
    <p:sldId id="316" r:id="rId56"/>
    <p:sldId id="320" r:id="rId57"/>
    <p:sldId id="321" r:id="rId58"/>
    <p:sldId id="293" r:id="rId59"/>
    <p:sldId id="322" r:id="rId60"/>
    <p:sldId id="323" r:id="rId61"/>
    <p:sldId id="324" r:id="rId62"/>
    <p:sldId id="325" r:id="rId63"/>
    <p:sldId id="326" r:id="rId64"/>
    <p:sldId id="327" r:id="rId65"/>
    <p:sldId id="328" r:id="rId66"/>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8031" autoAdjust="0"/>
    <p:restoredTop sz="94660"/>
  </p:normalViewPr>
  <p:slideViewPr>
    <p:cSldViewPr snapToGrid="0">
      <p:cViewPr varScale="1">
        <p:scale>
          <a:sx n="61" d="100"/>
          <a:sy n="61" d="100"/>
        </p:scale>
        <p:origin x="768" y="4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presProps" Target="presProps.xml"/><Relationship Id="rId7" Type="http://schemas.openxmlformats.org/officeDocument/2006/relationships/slide" Target="slides/slide3.xml"/><Relationship Id="rId71"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slide" Target="slides/slide62.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viewProps" Target="view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6F0CDB2-B138-40BA-8D68-4EABEA9B681D}" type="datetimeFigureOut">
              <a:rPr lang="en-US" smtClean="0"/>
              <a:t>10/19/2023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8C21EE21-AF5F-4F0C-A52B-BE5D260B6AEC}" type="slidenum">
              <a:rPr lang="en-US" smtClean="0"/>
              <a:t>‹#›</a:t>
            </a:fld>
            <a:endParaRPr lang="en-US"/>
          </a:p>
        </p:txBody>
      </p:sp>
    </p:spTree>
    <p:extLst>
      <p:ext uri="{BB962C8B-B14F-4D97-AF65-F5344CB8AC3E}">
        <p14:creationId xmlns:p14="http://schemas.microsoft.com/office/powerpoint/2010/main" val="53263333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5CA841AC-8C4C-44AC-980B-7B6F4A41F2B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0722" name="Rectangle 2"/>
          <p:cNvSpPr>
            <a:spLocks noGrp="1" noRot="1" noChangeAspect="1" noChangeArrowheads="1" noTextEdit="1"/>
          </p:cNvSpPr>
          <p:nvPr>
            <p:ph type="sldImg"/>
          </p:nvPr>
        </p:nvSpPr>
        <p:spPr>
          <a:ln/>
        </p:spPr>
      </p:sp>
      <p:sp>
        <p:nvSpPr>
          <p:cNvPr id="3072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260113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AE9C36AF-F83E-4218-B8FA-7244066F442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3" name="Rectangle 2"/>
          <p:cNvSpPr>
            <a:spLocks noGrp="1" noRot="1" noChangeAspect="1" noChangeArrowheads="1" noTextEdit="1"/>
          </p:cNvSpPr>
          <p:nvPr>
            <p:ph type="sldImg"/>
          </p:nvPr>
        </p:nvSpPr>
        <p:spPr>
          <a:ln/>
        </p:spPr>
      </p:sp>
      <p:sp>
        <p:nvSpPr>
          <p:cNvPr id="1024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8509659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7B69A893-9CDD-4E20-81BE-79C65461143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2291" name="Rectangle 2"/>
          <p:cNvSpPr>
            <a:spLocks noGrp="1" noRot="1" noChangeAspect="1" noChangeArrowheads="1" noTextEdit="1"/>
          </p:cNvSpPr>
          <p:nvPr>
            <p:ph type="sldImg"/>
          </p:nvPr>
        </p:nvSpPr>
        <p:spPr>
          <a:ln/>
        </p:spPr>
      </p:sp>
      <p:sp>
        <p:nvSpPr>
          <p:cNvPr id="1229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06512712"/>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E6B2C57F-8C00-4E0A-B4B7-4D2C1BCBDCF9}"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7" name="Rectangle 2"/>
          <p:cNvSpPr>
            <a:spLocks noGrp="1" noRot="1" noChangeAspect="1" noChangeArrowheads="1" noTextEdit="1"/>
          </p:cNvSpPr>
          <p:nvPr>
            <p:ph type="sldImg"/>
          </p:nvPr>
        </p:nvSpPr>
        <p:spPr>
          <a:ln/>
        </p:spPr>
      </p:sp>
      <p:sp>
        <p:nvSpPr>
          <p:cNvPr id="1638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35478713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135DF751-14CB-4A0E-8BE2-07C426C65E4C}"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19</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5" name="Rectangle 2"/>
          <p:cNvSpPr>
            <a:spLocks noGrp="1" noRot="1" noChangeAspect="1" noChangeArrowheads="1" noTextEdit="1"/>
          </p:cNvSpPr>
          <p:nvPr>
            <p:ph type="sldImg"/>
          </p:nvPr>
        </p:nvSpPr>
        <p:spPr>
          <a:ln/>
        </p:spPr>
      </p:sp>
      <p:sp>
        <p:nvSpPr>
          <p:cNvPr id="1843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6707912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91D68B2-E8F4-4D07-9727-371809D7561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84743406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E46DFE7-8591-4DB0-AE2E-23459985183D}"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0242" name="Rectangle 2"/>
          <p:cNvSpPr>
            <a:spLocks noGrp="1" noRot="1" noChangeAspect="1" noChangeArrowheads="1" noTextEdit="1"/>
          </p:cNvSpPr>
          <p:nvPr>
            <p:ph type="sldImg"/>
          </p:nvPr>
        </p:nvSpPr>
        <p:spPr>
          <a:ln/>
        </p:spPr>
      </p:sp>
      <p:sp>
        <p:nvSpPr>
          <p:cNvPr id="102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077397076"/>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665595EB-E7CC-4586-ABFD-388C1AAF4D8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0483" name="Rectangle 2"/>
          <p:cNvSpPr>
            <a:spLocks noGrp="1" noRot="1" noChangeAspect="1" noChangeArrowheads="1" noTextEdit="1"/>
          </p:cNvSpPr>
          <p:nvPr>
            <p:ph type="sldImg"/>
          </p:nvPr>
        </p:nvSpPr>
        <p:spPr>
          <a:ln/>
        </p:spPr>
      </p:sp>
      <p:sp>
        <p:nvSpPr>
          <p:cNvPr id="2048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19021934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36F30716-780C-437B-B2B5-A6D25E86A540}"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28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2531" name="Rectangle 2"/>
          <p:cNvSpPr>
            <a:spLocks noGrp="1" noRot="1" noChangeAspect="1" noChangeArrowheads="1" noTextEdit="1"/>
          </p:cNvSpPr>
          <p:nvPr>
            <p:ph type="sldImg"/>
          </p:nvPr>
        </p:nvSpPr>
        <p:spPr>
          <a:ln/>
        </p:spPr>
      </p:sp>
      <p:sp>
        <p:nvSpPr>
          <p:cNvPr id="2253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116963306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41E56858-2713-49A0-ADE2-84477EED5BA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36084574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C09B8F-0A94-4C5D-AC0B-0BF5E7ACAC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32</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008516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C5F6CCC-C464-45C2-B831-4FF4D3E25DD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816668082"/>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C5C09B8F-0A94-4C5D-AC0B-0BF5E7ACACD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404501362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9C39C3C9-06BB-4495-BE98-379852855004}"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6386" name="Rectangle 2"/>
          <p:cNvSpPr>
            <a:spLocks noGrp="1" noRot="1" noChangeAspect="1" noChangeArrowheads="1" noTextEdit="1"/>
          </p:cNvSpPr>
          <p:nvPr>
            <p:ph type="sldImg"/>
          </p:nvPr>
        </p:nvSpPr>
        <p:spPr>
          <a:ln/>
        </p:spPr>
      </p:sp>
      <p:sp>
        <p:nvSpPr>
          <p:cNvPr id="1638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336586410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7E4BF901-419F-4366-B04A-AC291C26C5E1}"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28371305"/>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2C6CADB-1A14-4BB1-9F3D-91416946B27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45</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4" name="Rectangle 2"/>
          <p:cNvSpPr>
            <a:spLocks noGrp="1" noRot="1" noChangeAspect="1" noChangeArrowheads="1" noTextEdit="1"/>
          </p:cNvSpPr>
          <p:nvPr>
            <p:ph type="sldImg"/>
          </p:nvPr>
        </p:nvSpPr>
        <p:spPr>
          <a:ln/>
        </p:spPr>
      </p:sp>
      <p:sp>
        <p:nvSpPr>
          <p:cNvPr id="81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8122210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20CE35E2-096F-4AF4-A611-B48475D91257}"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51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6" name="Rectangle 2"/>
          <p:cNvSpPr>
            <a:spLocks noGrp="1" noRot="1" noChangeAspect="1" noChangeArrowheads="1" noTextEdit="1"/>
          </p:cNvSpPr>
          <p:nvPr>
            <p:ph type="sldImg"/>
          </p:nvPr>
        </p:nvSpPr>
        <p:spPr>
          <a:ln/>
        </p:spPr>
      </p:sp>
      <p:sp>
        <p:nvSpPr>
          <p:cNvPr id="6147"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16089582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3E8CBD-4A04-4A7B-B216-B6C51FCC99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6</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76411435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3E8CBD-4A04-4A7B-B216-B6C51FCC99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7</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241655238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A13E8CBD-4A04-4A7B-B216-B6C51FCC998E}"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8</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96705182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1629DFC8-18E7-40C8-9510-BB40EE08579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10</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8400732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0FCA4278-1725-481F-9F24-A15E54C9FE12}"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11</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ltLang="en-US"/>
          </a:p>
        </p:txBody>
      </p:sp>
    </p:spTree>
    <p:extLst>
      <p:ext uri="{BB962C8B-B14F-4D97-AF65-F5344CB8AC3E}">
        <p14:creationId xmlns:p14="http://schemas.microsoft.com/office/powerpoint/2010/main" val="453904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2E9731CF-B5A5-4D8D-AD2E-6E7AB85669BA}"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13</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6147" name="Rectangle 2"/>
          <p:cNvSpPr>
            <a:spLocks noGrp="1" noRot="1" noChangeAspect="1" noChangeArrowheads="1" noTextEdit="1"/>
          </p:cNvSpPr>
          <p:nvPr>
            <p:ph type="sldImg"/>
          </p:nvPr>
        </p:nvSpPr>
        <p:spPr>
          <a:ln/>
        </p:spPr>
      </p:sp>
      <p:sp>
        <p:nvSpPr>
          <p:cNvPr id="6148"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26178536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7"/>
          <p:cNvSpPr>
            <a:spLocks noGrp="1" noChangeArrowheads="1"/>
          </p:cNvSpPr>
          <p:nvPr>
            <p:ph type="sldNum" sz="quarter" idx="5"/>
          </p:nvPr>
        </p:nvSpPr>
        <p:spPr>
          <a:noFill/>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r" defTabSz="914400" rtl="0" eaLnBrk="1" fontAlgn="base" latinLnBrk="0" hangingPunct="1">
              <a:lnSpc>
                <a:spcPct val="100000"/>
              </a:lnSpc>
              <a:spcBef>
                <a:spcPct val="0"/>
              </a:spcBef>
              <a:spcAft>
                <a:spcPct val="0"/>
              </a:spcAft>
              <a:buClrTx/>
              <a:buSzTx/>
              <a:buFontTx/>
              <a:buNone/>
              <a:tabLst/>
              <a:defRPr/>
            </a:pPr>
            <a:fld id="{9546FD93-C789-42FE-B863-62FE9DA05226}" type="slidenum">
              <a:rPr kumimoji="0" lang="en-US" altLang="en-US" sz="1200" b="0" i="0" u="none" strike="noStrike" kern="1200" cap="none" spc="0" normalizeH="0" baseline="0" noProof="0" smtClean="0">
                <a:ln>
                  <a:noFill/>
                </a:ln>
                <a:solidFill>
                  <a:srgbClr val="000000"/>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14</a:t>
            </a:fld>
            <a:endParaRPr kumimoji="0" lang="en-US" altLang="en-US" sz="12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8195" name="Rectangle 2"/>
          <p:cNvSpPr>
            <a:spLocks noGrp="1" noRot="1" noChangeAspect="1" noChangeArrowheads="1" noTextEdit="1"/>
          </p:cNvSpPr>
          <p:nvPr>
            <p:ph type="sldImg"/>
          </p:nvPr>
        </p:nvSpPr>
        <p:spPr>
          <a:ln/>
        </p:spPr>
      </p:sp>
      <p:sp>
        <p:nvSpPr>
          <p:cNvPr id="8196" name="Rectangle 3"/>
          <p:cNvSpPr>
            <a:spLocks noGrp="1" noChangeArrowheads="1"/>
          </p:cNvSpPr>
          <p:nvPr>
            <p:ph type="body" idx="1"/>
          </p:nvPr>
        </p:nvSpPr>
        <p:spPr>
          <a:noFill/>
        </p:spPr>
        <p:txBody>
          <a:bodyPr/>
          <a:lstStyle/>
          <a:p>
            <a:pPr eaLnBrk="1" hangingPunct="1"/>
            <a:endParaRPr lang="en-US" altLang="en-US"/>
          </a:p>
        </p:txBody>
      </p:sp>
    </p:spTree>
    <p:extLst>
      <p:ext uri="{BB962C8B-B14F-4D97-AF65-F5344CB8AC3E}">
        <p14:creationId xmlns:p14="http://schemas.microsoft.com/office/powerpoint/2010/main" val="88017374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586EB12-EA0C-454A-86D6-1B81D305D9E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298829944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EB12-EA0C-454A-86D6-1B81D305D9E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17535009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EB12-EA0C-454A-86D6-1B81D305D9E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123413202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5045E9F0-5245-4FE6-868D-EBF820EC3C50}" type="slidenum">
              <a:rPr lang="en-US" altLang="en-US"/>
              <a:pPr/>
              <a:t>‹#›</a:t>
            </a:fld>
            <a:endParaRPr lang="en-US" altLang="en-US"/>
          </a:p>
        </p:txBody>
      </p:sp>
    </p:spTree>
    <p:extLst>
      <p:ext uri="{BB962C8B-B14F-4D97-AF65-F5344CB8AC3E}">
        <p14:creationId xmlns:p14="http://schemas.microsoft.com/office/powerpoint/2010/main" val="240155786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BDA7399D-15E0-4355-AF10-D211E00F57F3}" type="slidenum">
              <a:rPr lang="en-US" altLang="en-US"/>
              <a:pPr/>
              <a:t>‹#›</a:t>
            </a:fld>
            <a:endParaRPr lang="en-US" altLang="en-US"/>
          </a:p>
        </p:txBody>
      </p:sp>
    </p:spTree>
    <p:extLst>
      <p:ext uri="{BB962C8B-B14F-4D97-AF65-F5344CB8AC3E}">
        <p14:creationId xmlns:p14="http://schemas.microsoft.com/office/powerpoint/2010/main" val="95503481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93C91E75-57D8-4DE9-BA16-1ABF146F3779}" type="slidenum">
              <a:rPr lang="en-US" altLang="en-US"/>
              <a:pPr/>
              <a:t>‹#›</a:t>
            </a:fld>
            <a:endParaRPr lang="en-US" altLang="en-US"/>
          </a:p>
        </p:txBody>
      </p:sp>
    </p:spTree>
    <p:extLst>
      <p:ext uri="{BB962C8B-B14F-4D97-AF65-F5344CB8AC3E}">
        <p14:creationId xmlns:p14="http://schemas.microsoft.com/office/powerpoint/2010/main" val="143207371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25398D8B-DC3E-455E-9C0F-E78C5ADADF64}" type="slidenum">
              <a:rPr lang="en-US" altLang="en-US"/>
              <a:pPr/>
              <a:t>‹#›</a:t>
            </a:fld>
            <a:endParaRPr lang="en-US" altLang="en-US"/>
          </a:p>
        </p:txBody>
      </p:sp>
    </p:spTree>
    <p:extLst>
      <p:ext uri="{BB962C8B-B14F-4D97-AF65-F5344CB8AC3E}">
        <p14:creationId xmlns:p14="http://schemas.microsoft.com/office/powerpoint/2010/main" val="224210522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lvl1pPr>
              <a:defRPr/>
            </a:lvl1pPr>
          </a:lstStyle>
          <a:p>
            <a:endParaRPr lang="en-US" altLang="en-US"/>
          </a:p>
        </p:txBody>
      </p:sp>
      <p:sp>
        <p:nvSpPr>
          <p:cNvPr id="8" name="Footer Placeholder 7"/>
          <p:cNvSpPr>
            <a:spLocks noGrp="1"/>
          </p:cNvSpPr>
          <p:nvPr>
            <p:ph type="ftr" sz="quarter" idx="11"/>
          </p:nvPr>
        </p:nvSpPr>
        <p:spPr/>
        <p:txBody>
          <a:bodyPr/>
          <a:lstStyle>
            <a:lvl1pPr>
              <a:defRPr/>
            </a:lvl1pPr>
          </a:lstStyle>
          <a:p>
            <a:endParaRPr lang="en-US" altLang="en-US"/>
          </a:p>
        </p:txBody>
      </p:sp>
      <p:sp>
        <p:nvSpPr>
          <p:cNvPr id="9" name="Slide Number Placeholder 8"/>
          <p:cNvSpPr>
            <a:spLocks noGrp="1"/>
          </p:cNvSpPr>
          <p:nvPr>
            <p:ph type="sldNum" sz="quarter" idx="12"/>
          </p:nvPr>
        </p:nvSpPr>
        <p:spPr/>
        <p:txBody>
          <a:bodyPr/>
          <a:lstStyle>
            <a:lvl1pPr>
              <a:defRPr/>
            </a:lvl1pPr>
          </a:lstStyle>
          <a:p>
            <a:fld id="{A9671E56-DBEA-4B31-84C0-70988A214F5C}" type="slidenum">
              <a:rPr lang="en-US" altLang="en-US"/>
              <a:pPr/>
              <a:t>‹#›</a:t>
            </a:fld>
            <a:endParaRPr lang="en-US" altLang="en-US"/>
          </a:p>
        </p:txBody>
      </p:sp>
    </p:spTree>
    <p:extLst>
      <p:ext uri="{BB962C8B-B14F-4D97-AF65-F5344CB8AC3E}">
        <p14:creationId xmlns:p14="http://schemas.microsoft.com/office/powerpoint/2010/main" val="308772901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lvl1pPr>
              <a:defRPr/>
            </a:lvl1pPr>
          </a:lstStyle>
          <a:p>
            <a:endParaRPr lang="en-US" altLang="en-US"/>
          </a:p>
        </p:txBody>
      </p:sp>
      <p:sp>
        <p:nvSpPr>
          <p:cNvPr id="4" name="Footer Placeholder 3"/>
          <p:cNvSpPr>
            <a:spLocks noGrp="1"/>
          </p:cNvSpPr>
          <p:nvPr>
            <p:ph type="ftr" sz="quarter" idx="11"/>
          </p:nvPr>
        </p:nvSpPr>
        <p:spPr/>
        <p:txBody>
          <a:bodyPr/>
          <a:lstStyle>
            <a:lvl1pPr>
              <a:defRPr/>
            </a:lvl1pPr>
          </a:lstStyle>
          <a:p>
            <a:endParaRPr lang="en-US" altLang="en-US"/>
          </a:p>
        </p:txBody>
      </p:sp>
      <p:sp>
        <p:nvSpPr>
          <p:cNvPr id="5" name="Slide Number Placeholder 4"/>
          <p:cNvSpPr>
            <a:spLocks noGrp="1"/>
          </p:cNvSpPr>
          <p:nvPr>
            <p:ph type="sldNum" sz="quarter" idx="12"/>
          </p:nvPr>
        </p:nvSpPr>
        <p:spPr/>
        <p:txBody>
          <a:bodyPr/>
          <a:lstStyle>
            <a:lvl1pPr>
              <a:defRPr/>
            </a:lvl1pPr>
          </a:lstStyle>
          <a:p>
            <a:fld id="{3F141531-A339-4604-9216-90831070DADD}" type="slidenum">
              <a:rPr lang="en-US" altLang="en-US"/>
              <a:pPr/>
              <a:t>‹#›</a:t>
            </a:fld>
            <a:endParaRPr lang="en-US" altLang="en-US"/>
          </a:p>
        </p:txBody>
      </p:sp>
    </p:spTree>
    <p:extLst>
      <p:ext uri="{BB962C8B-B14F-4D97-AF65-F5344CB8AC3E}">
        <p14:creationId xmlns:p14="http://schemas.microsoft.com/office/powerpoint/2010/main" val="202422481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endParaRPr lang="en-US" altLang="en-US"/>
          </a:p>
        </p:txBody>
      </p:sp>
      <p:sp>
        <p:nvSpPr>
          <p:cNvPr id="3" name="Footer Placeholder 2"/>
          <p:cNvSpPr>
            <a:spLocks noGrp="1"/>
          </p:cNvSpPr>
          <p:nvPr>
            <p:ph type="ftr" sz="quarter" idx="11"/>
          </p:nvPr>
        </p:nvSpPr>
        <p:spPr/>
        <p:txBody>
          <a:bodyPr/>
          <a:lstStyle>
            <a:lvl1pPr>
              <a:defRPr/>
            </a:lvl1pPr>
          </a:lstStyle>
          <a:p>
            <a:endParaRPr lang="en-US" altLang="en-US"/>
          </a:p>
        </p:txBody>
      </p:sp>
      <p:sp>
        <p:nvSpPr>
          <p:cNvPr id="4" name="Slide Number Placeholder 3"/>
          <p:cNvSpPr>
            <a:spLocks noGrp="1"/>
          </p:cNvSpPr>
          <p:nvPr>
            <p:ph type="sldNum" sz="quarter" idx="12"/>
          </p:nvPr>
        </p:nvSpPr>
        <p:spPr/>
        <p:txBody>
          <a:bodyPr/>
          <a:lstStyle>
            <a:lvl1pPr>
              <a:defRPr/>
            </a:lvl1pPr>
          </a:lstStyle>
          <a:p>
            <a:fld id="{E3EF66BE-38D0-412B-BA79-5A7FBC353922}" type="slidenum">
              <a:rPr lang="en-US" altLang="en-US"/>
              <a:pPr/>
              <a:t>‹#›</a:t>
            </a:fld>
            <a:endParaRPr lang="en-US" altLang="en-US"/>
          </a:p>
        </p:txBody>
      </p:sp>
    </p:spTree>
    <p:extLst>
      <p:ext uri="{BB962C8B-B14F-4D97-AF65-F5344CB8AC3E}">
        <p14:creationId xmlns:p14="http://schemas.microsoft.com/office/powerpoint/2010/main" val="1932691622"/>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BD2CDDF4-A45B-4C80-BAB9-AE0D5DF69DBF}" type="slidenum">
              <a:rPr lang="en-US" altLang="en-US"/>
              <a:pPr/>
              <a:t>‹#›</a:t>
            </a:fld>
            <a:endParaRPr lang="en-US" altLang="en-US"/>
          </a:p>
        </p:txBody>
      </p:sp>
    </p:spTree>
    <p:extLst>
      <p:ext uri="{BB962C8B-B14F-4D97-AF65-F5344CB8AC3E}">
        <p14:creationId xmlns:p14="http://schemas.microsoft.com/office/powerpoint/2010/main" val="268852911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586EB12-EA0C-454A-86D6-1B81D305D9E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99723737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lvl1pPr>
              <a:defRPr/>
            </a:lvl1pPr>
          </a:lstStyle>
          <a:p>
            <a:endParaRPr lang="en-US" altLang="en-US"/>
          </a:p>
        </p:txBody>
      </p:sp>
      <p:sp>
        <p:nvSpPr>
          <p:cNvPr id="6" name="Footer Placeholder 5"/>
          <p:cNvSpPr>
            <a:spLocks noGrp="1"/>
          </p:cNvSpPr>
          <p:nvPr>
            <p:ph type="ftr" sz="quarter" idx="11"/>
          </p:nvPr>
        </p:nvSpPr>
        <p:spPr/>
        <p:txBody>
          <a:bodyPr/>
          <a:lstStyle>
            <a:lvl1pPr>
              <a:defRPr/>
            </a:lvl1pPr>
          </a:lstStyle>
          <a:p>
            <a:endParaRPr lang="en-US" altLang="en-US"/>
          </a:p>
        </p:txBody>
      </p:sp>
      <p:sp>
        <p:nvSpPr>
          <p:cNvPr id="7" name="Slide Number Placeholder 6"/>
          <p:cNvSpPr>
            <a:spLocks noGrp="1"/>
          </p:cNvSpPr>
          <p:nvPr>
            <p:ph type="sldNum" sz="quarter" idx="12"/>
          </p:nvPr>
        </p:nvSpPr>
        <p:spPr/>
        <p:txBody>
          <a:bodyPr/>
          <a:lstStyle>
            <a:lvl1pPr>
              <a:defRPr/>
            </a:lvl1pPr>
          </a:lstStyle>
          <a:p>
            <a:fld id="{74123561-D028-4037-B580-9641082BC773}" type="slidenum">
              <a:rPr lang="en-US" altLang="en-US"/>
              <a:pPr/>
              <a:t>‹#›</a:t>
            </a:fld>
            <a:endParaRPr lang="en-US" altLang="en-US"/>
          </a:p>
        </p:txBody>
      </p:sp>
    </p:spTree>
    <p:extLst>
      <p:ext uri="{BB962C8B-B14F-4D97-AF65-F5344CB8AC3E}">
        <p14:creationId xmlns:p14="http://schemas.microsoft.com/office/powerpoint/2010/main" val="106431472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09C1FE6A-AB1E-4503-96BE-605B55586709}" type="slidenum">
              <a:rPr lang="en-US" altLang="en-US"/>
              <a:pPr/>
              <a:t>‹#›</a:t>
            </a:fld>
            <a:endParaRPr lang="en-US" altLang="en-US"/>
          </a:p>
        </p:txBody>
      </p:sp>
    </p:spTree>
    <p:extLst>
      <p:ext uri="{BB962C8B-B14F-4D97-AF65-F5344CB8AC3E}">
        <p14:creationId xmlns:p14="http://schemas.microsoft.com/office/powerpoint/2010/main" val="223171653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endParaRPr lang="en-US" altLang="en-US"/>
          </a:p>
        </p:txBody>
      </p:sp>
      <p:sp>
        <p:nvSpPr>
          <p:cNvPr id="5" name="Footer Placeholder 4"/>
          <p:cNvSpPr>
            <a:spLocks noGrp="1"/>
          </p:cNvSpPr>
          <p:nvPr>
            <p:ph type="ftr" sz="quarter" idx="11"/>
          </p:nvPr>
        </p:nvSpPr>
        <p:spPr/>
        <p:txBody>
          <a:bodyPr/>
          <a:lstStyle>
            <a:lvl1pPr>
              <a:defRPr/>
            </a:lvl1pPr>
          </a:lstStyle>
          <a:p>
            <a:endParaRPr lang="en-US" altLang="en-US"/>
          </a:p>
        </p:txBody>
      </p:sp>
      <p:sp>
        <p:nvSpPr>
          <p:cNvPr id="6" name="Slide Number Placeholder 5"/>
          <p:cNvSpPr>
            <a:spLocks noGrp="1"/>
          </p:cNvSpPr>
          <p:nvPr>
            <p:ph type="sldNum" sz="quarter" idx="12"/>
          </p:nvPr>
        </p:nvSpPr>
        <p:spPr/>
        <p:txBody>
          <a:bodyPr/>
          <a:lstStyle>
            <a:lvl1pPr>
              <a:defRPr/>
            </a:lvl1pPr>
          </a:lstStyle>
          <a:p>
            <a:fld id="{77ED2FDA-BD77-4BE6-B69A-DEC7AE699761}" type="slidenum">
              <a:rPr lang="en-US" altLang="en-US"/>
              <a:pPr/>
              <a:t>‹#›</a:t>
            </a:fld>
            <a:endParaRPr lang="en-US" altLang="en-US"/>
          </a:p>
        </p:txBody>
      </p:sp>
    </p:spTree>
    <p:extLst>
      <p:ext uri="{BB962C8B-B14F-4D97-AF65-F5344CB8AC3E}">
        <p14:creationId xmlns:p14="http://schemas.microsoft.com/office/powerpoint/2010/main" val="38580380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728698D-5ADB-4A1A-96EE-8626D8794E56}" type="slidenum">
              <a:rPr lang="en-US" altLang="en-US"/>
              <a:pPr>
                <a:defRPr/>
              </a:pPr>
              <a:t>‹#›</a:t>
            </a:fld>
            <a:endParaRPr lang="en-US" altLang="en-US"/>
          </a:p>
        </p:txBody>
      </p:sp>
    </p:spTree>
    <p:extLst>
      <p:ext uri="{BB962C8B-B14F-4D97-AF65-F5344CB8AC3E}">
        <p14:creationId xmlns:p14="http://schemas.microsoft.com/office/powerpoint/2010/main" val="102467947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761B7F4-2733-4EC9-B144-595B35ADF58D}" type="slidenum">
              <a:rPr lang="en-US" altLang="en-US"/>
              <a:pPr>
                <a:defRPr/>
              </a:pPr>
              <a:t>‹#›</a:t>
            </a:fld>
            <a:endParaRPr lang="en-US" altLang="en-US"/>
          </a:p>
        </p:txBody>
      </p:sp>
    </p:spTree>
    <p:extLst>
      <p:ext uri="{BB962C8B-B14F-4D97-AF65-F5344CB8AC3E}">
        <p14:creationId xmlns:p14="http://schemas.microsoft.com/office/powerpoint/2010/main" val="3789684192"/>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1CCB0A46-778C-4557-AB07-27734946D854}" type="slidenum">
              <a:rPr lang="en-US" altLang="en-US"/>
              <a:pPr>
                <a:defRPr/>
              </a:pPr>
              <a:t>‹#›</a:t>
            </a:fld>
            <a:endParaRPr lang="en-US" altLang="en-US"/>
          </a:p>
        </p:txBody>
      </p:sp>
    </p:spTree>
    <p:extLst>
      <p:ext uri="{BB962C8B-B14F-4D97-AF65-F5344CB8AC3E}">
        <p14:creationId xmlns:p14="http://schemas.microsoft.com/office/powerpoint/2010/main" val="676319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5149C9A1-B2D8-4C0F-BF94-51EFE5D397F4}" type="slidenum">
              <a:rPr lang="en-US" altLang="en-US"/>
              <a:pPr>
                <a:defRPr/>
              </a:pPr>
              <a:t>‹#›</a:t>
            </a:fld>
            <a:endParaRPr lang="en-US" altLang="en-US"/>
          </a:p>
        </p:txBody>
      </p:sp>
    </p:spTree>
    <p:extLst>
      <p:ext uri="{BB962C8B-B14F-4D97-AF65-F5344CB8AC3E}">
        <p14:creationId xmlns:p14="http://schemas.microsoft.com/office/powerpoint/2010/main" val="215835390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F96EFB39-E509-445D-8867-EC9AE5EB1ED8}" type="slidenum">
              <a:rPr lang="en-US" altLang="en-US"/>
              <a:pPr>
                <a:defRPr/>
              </a:pPr>
              <a:t>‹#›</a:t>
            </a:fld>
            <a:endParaRPr lang="en-US" altLang="en-US"/>
          </a:p>
        </p:txBody>
      </p:sp>
    </p:spTree>
    <p:extLst>
      <p:ext uri="{BB962C8B-B14F-4D97-AF65-F5344CB8AC3E}">
        <p14:creationId xmlns:p14="http://schemas.microsoft.com/office/powerpoint/2010/main" val="42731052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B0CE9B68-9653-4C21-90C8-D5FE1FD2474A}" type="slidenum">
              <a:rPr lang="en-US" altLang="en-US"/>
              <a:pPr>
                <a:defRPr/>
              </a:pPr>
              <a:t>‹#›</a:t>
            </a:fld>
            <a:endParaRPr lang="en-US" altLang="en-US"/>
          </a:p>
        </p:txBody>
      </p:sp>
    </p:spTree>
    <p:extLst>
      <p:ext uri="{BB962C8B-B14F-4D97-AF65-F5344CB8AC3E}">
        <p14:creationId xmlns:p14="http://schemas.microsoft.com/office/powerpoint/2010/main" val="1000087772"/>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7E8783AE-780C-4E73-A34C-8373FFEB7174}" type="slidenum">
              <a:rPr lang="en-US" altLang="en-US"/>
              <a:pPr>
                <a:defRPr/>
              </a:pPr>
              <a:t>‹#›</a:t>
            </a:fld>
            <a:endParaRPr lang="en-US" altLang="en-US"/>
          </a:p>
        </p:txBody>
      </p:sp>
    </p:spTree>
    <p:extLst>
      <p:ext uri="{BB962C8B-B14F-4D97-AF65-F5344CB8AC3E}">
        <p14:creationId xmlns:p14="http://schemas.microsoft.com/office/powerpoint/2010/main" val="31547836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5586EB12-EA0C-454A-86D6-1B81D305D9E3}" type="datetimeFigureOut">
              <a:rPr lang="en-US" smtClean="0"/>
              <a:t>10/19/2023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44203107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97A2A1E2-B7A0-4D16-8CA6-3BAE90F3C868}" type="slidenum">
              <a:rPr lang="en-US" altLang="en-US"/>
              <a:pPr>
                <a:defRPr/>
              </a:pPr>
              <a:t>‹#›</a:t>
            </a:fld>
            <a:endParaRPr lang="en-US" altLang="en-US"/>
          </a:p>
        </p:txBody>
      </p:sp>
    </p:spTree>
    <p:extLst>
      <p:ext uri="{BB962C8B-B14F-4D97-AF65-F5344CB8AC3E}">
        <p14:creationId xmlns:p14="http://schemas.microsoft.com/office/powerpoint/2010/main" val="1806401370"/>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1B5484F2-78D0-4F8F-832B-B32E63C829B6}" type="slidenum">
              <a:rPr lang="en-US" altLang="en-US"/>
              <a:pPr>
                <a:defRPr/>
              </a:pPr>
              <a:t>‹#›</a:t>
            </a:fld>
            <a:endParaRPr lang="en-US" altLang="en-US"/>
          </a:p>
        </p:txBody>
      </p:sp>
    </p:spTree>
    <p:extLst>
      <p:ext uri="{BB962C8B-B14F-4D97-AF65-F5344CB8AC3E}">
        <p14:creationId xmlns:p14="http://schemas.microsoft.com/office/powerpoint/2010/main" val="4425195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AEE92AC6-9E5C-4A2D-A352-23D96ABF3AF2}" type="slidenum">
              <a:rPr lang="en-US" altLang="en-US"/>
              <a:pPr>
                <a:defRPr/>
              </a:pPr>
              <a:t>‹#›</a:t>
            </a:fld>
            <a:endParaRPr lang="en-US" altLang="en-US"/>
          </a:p>
        </p:txBody>
      </p:sp>
    </p:spTree>
    <p:extLst>
      <p:ext uri="{BB962C8B-B14F-4D97-AF65-F5344CB8AC3E}">
        <p14:creationId xmlns:p14="http://schemas.microsoft.com/office/powerpoint/2010/main" val="2467617764"/>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B1ABE01D-EC96-48AF-A41B-38E5A4E11596}" type="slidenum">
              <a:rPr lang="en-US" altLang="en-US"/>
              <a:pPr>
                <a:defRPr/>
              </a:pPr>
              <a:t>‹#›</a:t>
            </a:fld>
            <a:endParaRPr lang="en-US" altLang="en-US"/>
          </a:p>
        </p:txBody>
      </p:sp>
    </p:spTree>
    <p:extLst>
      <p:ext uri="{BB962C8B-B14F-4D97-AF65-F5344CB8AC3E}">
        <p14:creationId xmlns:p14="http://schemas.microsoft.com/office/powerpoint/2010/main" val="1769882067"/>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E08E2B26-3C50-495A-8953-90950B5F4DE1}" type="slidenum">
              <a:rPr lang="en-US" altLang="en-US"/>
              <a:pPr>
                <a:defRPr/>
              </a:pPr>
              <a:t>‹#›</a:t>
            </a:fld>
            <a:endParaRPr lang="en-US" altLang="en-US"/>
          </a:p>
        </p:txBody>
      </p:sp>
    </p:spTree>
    <p:extLst>
      <p:ext uri="{BB962C8B-B14F-4D97-AF65-F5344CB8AC3E}">
        <p14:creationId xmlns:p14="http://schemas.microsoft.com/office/powerpoint/2010/main" val="74284271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468EBEA6-7725-4A5E-95CC-277EB973D0A1}" type="slidenum">
              <a:rPr lang="en-US" altLang="en-US"/>
              <a:pPr>
                <a:defRPr/>
              </a:pPr>
              <a:t>‹#›</a:t>
            </a:fld>
            <a:endParaRPr lang="en-US" altLang="en-US"/>
          </a:p>
        </p:txBody>
      </p:sp>
    </p:spTree>
    <p:extLst>
      <p:ext uri="{BB962C8B-B14F-4D97-AF65-F5344CB8AC3E}">
        <p14:creationId xmlns:p14="http://schemas.microsoft.com/office/powerpoint/2010/main" val="61358976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1" y="1709739"/>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1" y="4589464"/>
            <a:ext cx="105156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a:t>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FEE16AE-46A7-4462-B76A-F9DD32B474F7}" type="slidenum">
              <a:rPr lang="en-US" altLang="en-US"/>
              <a:pPr>
                <a:defRPr/>
              </a:pPr>
              <a:t>‹#›</a:t>
            </a:fld>
            <a:endParaRPr lang="en-US" altLang="en-US"/>
          </a:p>
        </p:txBody>
      </p:sp>
    </p:spTree>
    <p:extLst>
      <p:ext uri="{BB962C8B-B14F-4D97-AF65-F5344CB8AC3E}">
        <p14:creationId xmlns:p14="http://schemas.microsoft.com/office/powerpoint/2010/main" val="1732415103"/>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09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1"/>
            <a:ext cx="5384800" cy="4525963"/>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64D1EA9D-183C-41B0-BA82-0467208A09C0}" type="slidenum">
              <a:rPr lang="en-US" altLang="en-US"/>
              <a:pPr>
                <a:defRPr/>
              </a:pPr>
              <a:t>‹#›</a:t>
            </a:fld>
            <a:endParaRPr lang="en-US" altLang="en-US"/>
          </a:p>
        </p:txBody>
      </p:sp>
    </p:spTree>
    <p:extLst>
      <p:ext uri="{BB962C8B-B14F-4D97-AF65-F5344CB8AC3E}">
        <p14:creationId xmlns:p14="http://schemas.microsoft.com/office/powerpoint/2010/main" val="1584306970"/>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40317" y="365126"/>
            <a:ext cx="10515600" cy="1325563"/>
          </a:xfrm>
        </p:spPr>
        <p:txBody>
          <a:bodyPr/>
          <a:lstStyle/>
          <a:p>
            <a:r>
              <a:rPr lang="en-US"/>
              <a:t>Click to edit Master title style</a:t>
            </a:r>
          </a:p>
        </p:txBody>
      </p:sp>
      <p:sp>
        <p:nvSpPr>
          <p:cNvPr id="3" name="Text Placeholder 2"/>
          <p:cNvSpPr>
            <a:spLocks noGrp="1"/>
          </p:cNvSpPr>
          <p:nvPr>
            <p:ph type="body" idx="1"/>
          </p:nvPr>
        </p:nvSpPr>
        <p:spPr>
          <a:xfrm>
            <a:off x="840318" y="1681163"/>
            <a:ext cx="5158316"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40318" y="2505075"/>
            <a:ext cx="5158316"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71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71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9" name="Rectangle 6"/>
          <p:cNvSpPr>
            <a:spLocks noGrp="1" noChangeArrowheads="1"/>
          </p:cNvSpPr>
          <p:nvPr>
            <p:ph type="sldNum" sz="quarter" idx="12"/>
          </p:nvPr>
        </p:nvSpPr>
        <p:spPr>
          <a:ln/>
        </p:spPr>
        <p:txBody>
          <a:bodyPr/>
          <a:lstStyle>
            <a:lvl1pPr>
              <a:defRPr/>
            </a:lvl1pPr>
          </a:lstStyle>
          <a:p>
            <a:pPr>
              <a:defRPr/>
            </a:pPr>
            <a:fld id="{2640F765-EC43-4AD7-941D-981A3B320065}" type="slidenum">
              <a:rPr lang="en-US" altLang="en-US"/>
              <a:pPr>
                <a:defRPr/>
              </a:pPr>
              <a:t>‹#›</a:t>
            </a:fld>
            <a:endParaRPr lang="en-US" altLang="en-US"/>
          </a:p>
        </p:txBody>
      </p:sp>
    </p:spTree>
    <p:extLst>
      <p:ext uri="{BB962C8B-B14F-4D97-AF65-F5344CB8AC3E}">
        <p14:creationId xmlns:p14="http://schemas.microsoft.com/office/powerpoint/2010/main" val="326676859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5" name="Rectangle 6"/>
          <p:cNvSpPr>
            <a:spLocks noGrp="1" noChangeArrowheads="1"/>
          </p:cNvSpPr>
          <p:nvPr>
            <p:ph type="sldNum" sz="quarter" idx="12"/>
          </p:nvPr>
        </p:nvSpPr>
        <p:spPr>
          <a:ln/>
        </p:spPr>
        <p:txBody>
          <a:bodyPr/>
          <a:lstStyle>
            <a:lvl1pPr>
              <a:defRPr/>
            </a:lvl1pPr>
          </a:lstStyle>
          <a:p>
            <a:pPr>
              <a:defRPr/>
            </a:pPr>
            <a:fld id="{747D8C44-BE92-45A7-A454-666812517950}" type="slidenum">
              <a:rPr lang="en-US" altLang="en-US"/>
              <a:pPr>
                <a:defRPr/>
              </a:pPr>
              <a:t>‹#›</a:t>
            </a:fld>
            <a:endParaRPr lang="en-US" altLang="en-US"/>
          </a:p>
        </p:txBody>
      </p:sp>
    </p:spTree>
    <p:extLst>
      <p:ext uri="{BB962C8B-B14F-4D97-AF65-F5344CB8AC3E}">
        <p14:creationId xmlns:p14="http://schemas.microsoft.com/office/powerpoint/2010/main" val="27268239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586EB12-EA0C-454A-86D6-1B81D305D9E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329492170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4" name="Rectangle 6"/>
          <p:cNvSpPr>
            <a:spLocks noGrp="1" noChangeArrowheads="1"/>
          </p:cNvSpPr>
          <p:nvPr>
            <p:ph type="sldNum" sz="quarter" idx="12"/>
          </p:nvPr>
        </p:nvSpPr>
        <p:spPr>
          <a:ln/>
        </p:spPr>
        <p:txBody>
          <a:bodyPr/>
          <a:lstStyle>
            <a:lvl1pPr>
              <a:defRPr/>
            </a:lvl1pPr>
          </a:lstStyle>
          <a:p>
            <a:pPr>
              <a:defRPr/>
            </a:pPr>
            <a:fld id="{268419EE-052C-49CC-9AE9-413B65C78CE5}" type="slidenum">
              <a:rPr lang="en-US" altLang="en-US"/>
              <a:pPr>
                <a:defRPr/>
              </a:pPr>
              <a:t>‹#›</a:t>
            </a:fld>
            <a:endParaRPr lang="en-US" altLang="en-US"/>
          </a:p>
        </p:txBody>
      </p:sp>
    </p:spTree>
    <p:extLst>
      <p:ext uri="{BB962C8B-B14F-4D97-AF65-F5344CB8AC3E}">
        <p14:creationId xmlns:p14="http://schemas.microsoft.com/office/powerpoint/2010/main" val="636729343"/>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717" y="987426"/>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F117BE04-2660-4393-A26B-118F2C3BCBB9}" type="slidenum">
              <a:rPr lang="en-US" altLang="en-US"/>
              <a:pPr>
                <a:defRPr/>
              </a:pPr>
              <a:t>‹#›</a:t>
            </a:fld>
            <a:endParaRPr lang="en-US" altLang="en-US"/>
          </a:p>
        </p:txBody>
      </p:sp>
    </p:spTree>
    <p:extLst>
      <p:ext uri="{BB962C8B-B14F-4D97-AF65-F5344CB8AC3E}">
        <p14:creationId xmlns:p14="http://schemas.microsoft.com/office/powerpoint/2010/main" val="975212691"/>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40318" y="457200"/>
            <a:ext cx="393276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717" y="987426"/>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840318" y="2057400"/>
            <a:ext cx="393276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7" name="Rectangle 6"/>
          <p:cNvSpPr>
            <a:spLocks noGrp="1" noChangeArrowheads="1"/>
          </p:cNvSpPr>
          <p:nvPr>
            <p:ph type="sldNum" sz="quarter" idx="12"/>
          </p:nvPr>
        </p:nvSpPr>
        <p:spPr>
          <a:ln/>
        </p:spPr>
        <p:txBody>
          <a:bodyPr/>
          <a:lstStyle>
            <a:lvl1pPr>
              <a:defRPr/>
            </a:lvl1pPr>
          </a:lstStyle>
          <a:p>
            <a:pPr>
              <a:defRPr/>
            </a:pPr>
            <a:fld id="{D918DFEB-EDA7-4CF5-9849-B6525BBE7985}" type="slidenum">
              <a:rPr lang="en-US" altLang="en-US"/>
              <a:pPr>
                <a:defRPr/>
              </a:pPr>
              <a:t>‹#›</a:t>
            </a:fld>
            <a:endParaRPr lang="en-US" altLang="en-US"/>
          </a:p>
        </p:txBody>
      </p:sp>
    </p:spTree>
    <p:extLst>
      <p:ext uri="{BB962C8B-B14F-4D97-AF65-F5344CB8AC3E}">
        <p14:creationId xmlns:p14="http://schemas.microsoft.com/office/powerpoint/2010/main" val="933948745"/>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2AA6842C-52E1-44C5-B8F5-CE72D39D88C8}" type="slidenum">
              <a:rPr lang="en-US" altLang="en-US"/>
              <a:pPr>
                <a:defRPr/>
              </a:pPr>
              <a:t>‹#›</a:t>
            </a:fld>
            <a:endParaRPr lang="en-US" altLang="en-US"/>
          </a:p>
        </p:txBody>
      </p:sp>
    </p:spTree>
    <p:extLst>
      <p:ext uri="{BB962C8B-B14F-4D97-AF65-F5344CB8AC3E}">
        <p14:creationId xmlns:p14="http://schemas.microsoft.com/office/powerpoint/2010/main" val="265627593"/>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9200" y="274639"/>
            <a:ext cx="27432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609600" y="274639"/>
            <a:ext cx="8026400" cy="5851525"/>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a:ln/>
        </p:spPr>
        <p:txBody>
          <a:bodyPr/>
          <a:lstStyle>
            <a:lvl1pPr>
              <a:defRPr/>
            </a:lvl1pPr>
          </a:lstStyle>
          <a:p>
            <a:pPr>
              <a:defRPr/>
            </a:pPr>
            <a:endParaRPr lang="en-US" alt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ltLang="en-US"/>
          </a:p>
        </p:txBody>
      </p:sp>
      <p:sp>
        <p:nvSpPr>
          <p:cNvPr id="6" name="Rectangle 6"/>
          <p:cNvSpPr>
            <a:spLocks noGrp="1" noChangeArrowheads="1"/>
          </p:cNvSpPr>
          <p:nvPr>
            <p:ph type="sldNum" sz="quarter" idx="12"/>
          </p:nvPr>
        </p:nvSpPr>
        <p:spPr>
          <a:ln/>
        </p:spPr>
        <p:txBody>
          <a:bodyPr/>
          <a:lstStyle>
            <a:lvl1pPr>
              <a:defRPr/>
            </a:lvl1pPr>
          </a:lstStyle>
          <a:p>
            <a:pPr>
              <a:defRPr/>
            </a:pPr>
            <a:fld id="{78D87FA6-EAB6-4AD4-8B3B-88C6C122E396}" type="slidenum">
              <a:rPr lang="en-US" altLang="en-US"/>
              <a:pPr>
                <a:defRPr/>
              </a:pPr>
              <a:t>‹#›</a:t>
            </a:fld>
            <a:endParaRPr lang="en-US" altLang="en-US"/>
          </a:p>
        </p:txBody>
      </p:sp>
    </p:spTree>
    <p:extLst>
      <p:ext uri="{BB962C8B-B14F-4D97-AF65-F5344CB8AC3E}">
        <p14:creationId xmlns:p14="http://schemas.microsoft.com/office/powerpoint/2010/main" val="388734180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586EB12-EA0C-454A-86D6-1B81D305D9E3}" type="datetimeFigureOut">
              <a:rPr lang="en-US" smtClean="0"/>
              <a:t>10/19/2023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279180806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5586EB12-EA0C-454A-86D6-1B81D305D9E3}" type="datetimeFigureOut">
              <a:rPr lang="en-US" smtClean="0"/>
              <a:t>10/19/2023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40021817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586EB12-EA0C-454A-86D6-1B81D305D9E3}" type="datetimeFigureOut">
              <a:rPr lang="en-US" smtClean="0"/>
              <a:t>10/19/2023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367994548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EB12-EA0C-454A-86D6-1B81D305D9E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116759379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5586EB12-EA0C-454A-86D6-1B81D305D9E3}" type="datetimeFigureOut">
              <a:rPr lang="en-US" smtClean="0"/>
              <a:t>10/19/2023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0F087425-0ACC-457A-915E-01EFDC7E2091}" type="slidenum">
              <a:rPr lang="en-US" smtClean="0"/>
              <a:t>‹#›</a:t>
            </a:fld>
            <a:endParaRPr lang="en-US"/>
          </a:p>
        </p:txBody>
      </p:sp>
    </p:spTree>
    <p:extLst>
      <p:ext uri="{BB962C8B-B14F-4D97-AF65-F5344CB8AC3E}">
        <p14:creationId xmlns:p14="http://schemas.microsoft.com/office/powerpoint/2010/main" val="12183479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586EB12-EA0C-454A-86D6-1B81D305D9E3}" type="datetimeFigureOut">
              <a:rPr lang="en-US" smtClean="0"/>
              <a:t>10/19/2023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0F087425-0ACC-457A-915E-01EFDC7E2091}" type="slidenum">
              <a:rPr lang="en-US" smtClean="0"/>
              <a:t>‹#›</a:t>
            </a:fld>
            <a:endParaRPr lang="en-US"/>
          </a:p>
        </p:txBody>
      </p:sp>
    </p:spTree>
    <p:extLst>
      <p:ext uri="{BB962C8B-B14F-4D97-AF65-F5344CB8AC3E}">
        <p14:creationId xmlns:p14="http://schemas.microsoft.com/office/powerpoint/2010/main" val="578825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vl1pPr>
          </a:lstStyle>
          <a:p>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vl1pPr>
          </a:lstStyle>
          <a:p>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3659E60B-3813-4DAB-974B-E572E5DCE6BB}" type="slidenum">
              <a:rPr lang="en-US" altLang="en-US"/>
              <a:pPr/>
              <a:t>‹#›</a:t>
            </a:fld>
            <a:endParaRPr lang="en-US" altLang="en-US"/>
          </a:p>
        </p:txBody>
      </p:sp>
    </p:spTree>
    <p:extLst>
      <p:ext uri="{BB962C8B-B14F-4D97-AF65-F5344CB8AC3E}">
        <p14:creationId xmlns:p14="http://schemas.microsoft.com/office/powerpoint/2010/main" val="3571165145"/>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fontAlgn="base">
        <a:spcBef>
          <a:spcPct val="0"/>
        </a:spcBef>
        <a:spcAft>
          <a:spcPct val="0"/>
        </a:spcAft>
        <a:defRPr sz="4400" kern="1200">
          <a:solidFill>
            <a:schemeClr val="tx2"/>
          </a:solidFill>
          <a:latin typeface="+mj-lt"/>
          <a:ea typeface="+mj-ea"/>
          <a:cs typeface="+mj-cs"/>
        </a:defRPr>
      </a:lvl1pPr>
      <a:lvl2pPr algn="ctr" rtl="0" fontAlgn="base">
        <a:spcBef>
          <a:spcPct val="0"/>
        </a:spcBef>
        <a:spcAft>
          <a:spcPct val="0"/>
        </a:spcAft>
        <a:defRPr sz="4400">
          <a:solidFill>
            <a:schemeClr val="tx2"/>
          </a:solidFill>
          <a:latin typeface="Arial" panose="020B0604020202020204" pitchFamily="34" charset="0"/>
        </a:defRPr>
      </a:lvl2pPr>
      <a:lvl3pPr algn="ctr" rtl="0" fontAlgn="base">
        <a:spcBef>
          <a:spcPct val="0"/>
        </a:spcBef>
        <a:spcAft>
          <a:spcPct val="0"/>
        </a:spcAft>
        <a:defRPr sz="4400">
          <a:solidFill>
            <a:schemeClr val="tx2"/>
          </a:solidFill>
          <a:latin typeface="Arial" panose="020B0604020202020204" pitchFamily="34" charset="0"/>
        </a:defRPr>
      </a:lvl3pPr>
      <a:lvl4pPr algn="ctr" rtl="0" fontAlgn="base">
        <a:spcBef>
          <a:spcPct val="0"/>
        </a:spcBef>
        <a:spcAft>
          <a:spcPct val="0"/>
        </a:spcAft>
        <a:defRPr sz="4400">
          <a:solidFill>
            <a:schemeClr val="tx2"/>
          </a:solidFill>
          <a:latin typeface="Arial" panose="020B0604020202020204" pitchFamily="34" charset="0"/>
        </a:defRPr>
      </a:lvl4pPr>
      <a:lvl5pPr algn="ctr" rtl="0" fontAlgn="base">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fontAlgn="base">
        <a:spcBef>
          <a:spcPct val="20000"/>
        </a:spcBef>
        <a:spcAft>
          <a:spcPct val="0"/>
        </a:spcAft>
        <a:buChar char="•"/>
        <a:defRPr sz="3200" kern="1200">
          <a:solidFill>
            <a:schemeClr val="tx1"/>
          </a:solidFill>
          <a:latin typeface="+mn-lt"/>
          <a:ea typeface="+mn-ea"/>
          <a:cs typeface="+mn-cs"/>
        </a:defRPr>
      </a:lvl1pPr>
      <a:lvl2pPr marL="742950" indent="-285750" algn="l" rtl="0" fontAlgn="base">
        <a:spcBef>
          <a:spcPct val="20000"/>
        </a:spcBef>
        <a:spcAft>
          <a:spcPct val="0"/>
        </a:spcAft>
        <a:buChar char="–"/>
        <a:defRPr sz="2800" kern="1200">
          <a:solidFill>
            <a:schemeClr val="tx1"/>
          </a:solidFill>
          <a:latin typeface="+mn-lt"/>
          <a:ea typeface="+mn-ea"/>
          <a:cs typeface="+mn-cs"/>
        </a:defRPr>
      </a:lvl2pPr>
      <a:lvl3pPr marL="1143000" indent="-228600" algn="l" rtl="0" fontAlgn="base">
        <a:spcBef>
          <a:spcPct val="20000"/>
        </a:spcBef>
        <a:spcAft>
          <a:spcPct val="0"/>
        </a:spcAft>
        <a:buChar char="•"/>
        <a:defRPr sz="2400" kern="1200">
          <a:solidFill>
            <a:schemeClr val="tx1"/>
          </a:solidFill>
          <a:latin typeface="+mn-lt"/>
          <a:ea typeface="+mn-ea"/>
          <a:cs typeface="+mn-cs"/>
        </a:defRPr>
      </a:lvl3pPr>
      <a:lvl4pPr marL="1600200" indent="-228600" algn="l" rtl="0" fontAlgn="base">
        <a:spcBef>
          <a:spcPct val="20000"/>
        </a:spcBef>
        <a:spcAft>
          <a:spcPct val="0"/>
        </a:spcAft>
        <a:buChar char="–"/>
        <a:defRPr sz="2000" kern="1200">
          <a:solidFill>
            <a:schemeClr val="tx1"/>
          </a:solidFill>
          <a:latin typeface="+mn-lt"/>
          <a:ea typeface="+mn-ea"/>
          <a:cs typeface="+mn-cs"/>
        </a:defRPr>
      </a:lvl4pPr>
      <a:lvl5pPr marL="2057400" indent="-228600" algn="l" rtl="0" fontAlgn="base">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a:lvl1pPr>
          </a:lstStyle>
          <a:p>
            <a:pPr>
              <a:defRPr/>
            </a:pPr>
            <a:fld id="{AEBB46E2-2D61-4BE6-A738-9459F134CD1D}" type="slidenum">
              <a:rPr lang="en-US" altLang="en-US"/>
              <a:pPr>
                <a:defRPr/>
              </a:pPr>
              <a:t>‹#›</a:t>
            </a:fld>
            <a:endParaRPr lang="en-US" altLang="en-US"/>
          </a:p>
        </p:txBody>
      </p:sp>
    </p:spTree>
    <p:extLst>
      <p:ext uri="{BB962C8B-B14F-4D97-AF65-F5344CB8AC3E}">
        <p14:creationId xmlns:p14="http://schemas.microsoft.com/office/powerpoint/2010/main" val="1650884111"/>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09600" y="274638"/>
            <a:ext cx="109728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1027" name="Rectangle 3"/>
          <p:cNvSpPr>
            <a:spLocks noGrp="1" noChangeArrowheads="1"/>
          </p:cNvSpPr>
          <p:nvPr>
            <p:ph type="body" idx="1"/>
          </p:nvPr>
        </p:nvSpPr>
        <p:spPr bwMode="auto">
          <a:xfrm>
            <a:off x="609600" y="1600201"/>
            <a:ext cx="109728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1028" name="Rectangle 4"/>
          <p:cNvSpPr>
            <a:spLocks noGrp="1" noChangeArrowheads="1"/>
          </p:cNvSpPr>
          <p:nvPr>
            <p:ph type="dt" sz="half" idx="2"/>
          </p:nvPr>
        </p:nvSpPr>
        <p:spPr bwMode="auto">
          <a:xfrm>
            <a:off x="609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eaLnBrk="1" hangingPunct="1">
              <a:defRPr sz="1400" smtClean="0"/>
            </a:lvl1pPr>
          </a:lstStyle>
          <a:p>
            <a:pPr>
              <a:defRPr/>
            </a:pPr>
            <a:endParaRPr lang="en-US" altLang="en-US"/>
          </a:p>
        </p:txBody>
      </p:sp>
      <p:sp>
        <p:nvSpPr>
          <p:cNvPr id="1029" name="Rectangle 5"/>
          <p:cNvSpPr>
            <a:spLocks noGrp="1" noChangeArrowheads="1"/>
          </p:cNvSpPr>
          <p:nvPr>
            <p:ph type="ftr" sz="quarter" idx="3"/>
          </p:nvPr>
        </p:nvSpPr>
        <p:spPr bwMode="auto">
          <a:xfrm>
            <a:off x="4165600" y="6245225"/>
            <a:ext cx="3860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hangingPunct="1">
              <a:defRPr sz="1400" smtClean="0"/>
            </a:lvl1pPr>
          </a:lstStyle>
          <a:p>
            <a:pPr>
              <a:defRPr/>
            </a:pPr>
            <a:endParaRPr lang="en-US" altLang="en-US"/>
          </a:p>
        </p:txBody>
      </p:sp>
      <p:sp>
        <p:nvSpPr>
          <p:cNvPr id="1030" name="Rectangle 6"/>
          <p:cNvSpPr>
            <a:spLocks noGrp="1" noChangeArrowheads="1"/>
          </p:cNvSpPr>
          <p:nvPr>
            <p:ph type="sldNum" sz="quarter" idx="4"/>
          </p:nvPr>
        </p:nvSpPr>
        <p:spPr bwMode="auto">
          <a:xfrm>
            <a:off x="8737600" y="6245225"/>
            <a:ext cx="28448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defRPr sz="1400" smtClean="0"/>
            </a:lvl1pPr>
          </a:lstStyle>
          <a:p>
            <a:pPr>
              <a:defRPr/>
            </a:pPr>
            <a:fld id="{4B5D97A3-F7DF-452D-92E1-60748EB4C501}" type="slidenum">
              <a:rPr lang="en-US" altLang="en-US"/>
              <a:pPr>
                <a:defRPr/>
              </a:pPr>
              <a:t>‹#›</a:t>
            </a:fld>
            <a:endParaRPr lang="en-US" altLang="en-US"/>
          </a:p>
        </p:txBody>
      </p:sp>
    </p:spTree>
    <p:extLst>
      <p:ext uri="{BB962C8B-B14F-4D97-AF65-F5344CB8AC3E}">
        <p14:creationId xmlns:p14="http://schemas.microsoft.com/office/powerpoint/2010/main" val="3383438425"/>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ctr" rtl="0" eaLnBrk="0" fontAlgn="base" hangingPunct="0">
        <a:spcBef>
          <a:spcPct val="0"/>
        </a:spcBef>
        <a:spcAft>
          <a:spcPct val="0"/>
        </a:spcAft>
        <a:defRPr sz="4400" kern="12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anose="020B0604020202020204" pitchFamily="34" charset="0"/>
        </a:defRPr>
      </a:lvl2pPr>
      <a:lvl3pPr algn="ctr" rtl="0" eaLnBrk="0" fontAlgn="base" hangingPunct="0">
        <a:spcBef>
          <a:spcPct val="0"/>
        </a:spcBef>
        <a:spcAft>
          <a:spcPct val="0"/>
        </a:spcAft>
        <a:defRPr sz="4400">
          <a:solidFill>
            <a:schemeClr val="tx2"/>
          </a:solidFill>
          <a:latin typeface="Arial" panose="020B0604020202020204" pitchFamily="34" charset="0"/>
        </a:defRPr>
      </a:lvl3pPr>
      <a:lvl4pPr algn="ctr" rtl="0" eaLnBrk="0" fontAlgn="base" hangingPunct="0">
        <a:spcBef>
          <a:spcPct val="0"/>
        </a:spcBef>
        <a:spcAft>
          <a:spcPct val="0"/>
        </a:spcAft>
        <a:defRPr sz="4400">
          <a:solidFill>
            <a:schemeClr val="tx2"/>
          </a:solidFill>
          <a:latin typeface="Arial" panose="020B0604020202020204" pitchFamily="34" charset="0"/>
        </a:defRPr>
      </a:lvl4pPr>
      <a:lvl5pPr algn="ctr" rtl="0" eaLnBrk="0" fontAlgn="base" hangingPunct="0">
        <a:spcBef>
          <a:spcPct val="0"/>
        </a:spcBef>
        <a:spcAft>
          <a:spcPct val="0"/>
        </a:spcAft>
        <a:defRPr sz="4400">
          <a:solidFill>
            <a:schemeClr val="tx2"/>
          </a:solidFill>
          <a:latin typeface="Arial" panose="020B0604020202020204" pitchFamily="34" charset="0"/>
        </a:defRPr>
      </a:lvl5pPr>
      <a:lvl6pPr marL="457200" algn="ctr" rtl="0" fontAlgn="base">
        <a:spcBef>
          <a:spcPct val="0"/>
        </a:spcBef>
        <a:spcAft>
          <a:spcPct val="0"/>
        </a:spcAft>
        <a:defRPr sz="4400">
          <a:solidFill>
            <a:schemeClr val="tx2"/>
          </a:solidFill>
          <a:latin typeface="Arial" panose="020B0604020202020204" pitchFamily="34" charset="0"/>
        </a:defRPr>
      </a:lvl6pPr>
      <a:lvl7pPr marL="914400" algn="ctr" rtl="0" fontAlgn="base">
        <a:spcBef>
          <a:spcPct val="0"/>
        </a:spcBef>
        <a:spcAft>
          <a:spcPct val="0"/>
        </a:spcAft>
        <a:defRPr sz="4400">
          <a:solidFill>
            <a:schemeClr val="tx2"/>
          </a:solidFill>
          <a:latin typeface="Arial" panose="020B0604020202020204" pitchFamily="34" charset="0"/>
        </a:defRPr>
      </a:lvl7pPr>
      <a:lvl8pPr marL="1371600" algn="ctr" rtl="0" fontAlgn="base">
        <a:spcBef>
          <a:spcPct val="0"/>
        </a:spcBef>
        <a:spcAft>
          <a:spcPct val="0"/>
        </a:spcAft>
        <a:defRPr sz="4400">
          <a:solidFill>
            <a:schemeClr val="tx2"/>
          </a:solidFill>
          <a:latin typeface="Arial" panose="020B0604020202020204" pitchFamily="34" charset="0"/>
        </a:defRPr>
      </a:lvl8pPr>
      <a:lvl9pPr marL="1828800" algn="ctr" rtl="0" fontAlgn="base">
        <a:spcBef>
          <a:spcPct val="0"/>
        </a:spcBef>
        <a:spcAft>
          <a:spcPct val="0"/>
        </a:spcAft>
        <a:defRPr sz="4400">
          <a:solidFill>
            <a:schemeClr val="tx2"/>
          </a:solidFill>
          <a:latin typeface="Arial" panose="020B0604020202020204" pitchFamily="34" charset="0"/>
        </a:defRPr>
      </a:lvl9pPr>
    </p:titleStyle>
    <p:bodyStyle>
      <a:lvl1pPr marL="342900" indent="-342900" algn="l" rtl="0" eaLnBrk="0" fontAlgn="base" hangingPunct="0">
        <a:spcBef>
          <a:spcPct val="20000"/>
        </a:spcBef>
        <a:spcAft>
          <a:spcPct val="0"/>
        </a:spcAft>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3" Type="http://schemas.openxmlformats.org/officeDocument/2006/relationships/image" Target="../media/image3.emf"/><Relationship Id="rId2" Type="http://schemas.openxmlformats.org/officeDocument/2006/relationships/notesSlide" Target="../notesSlides/notesSlide7.xml"/><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5.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5.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9.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1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notesSlide" Target="../notesSlides/notesSlide13.xml"/><Relationship Id="rId1" Type="http://schemas.openxmlformats.org/officeDocument/2006/relationships/slideLayout" Target="../slideLayouts/slideLayout35.xml"/><Relationship Id="rId4" Type="http://schemas.openxmlformats.org/officeDocument/2006/relationships/image" Target="../media/image5.emf"/></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39.xml"/></Relationships>
</file>

<file path=ppt/slides/_rels/slide2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4.xml"/><Relationship Id="rId1" Type="http://schemas.openxmlformats.org/officeDocument/2006/relationships/slideLayout" Target="../slideLayouts/slideLayout35.xml"/></Relationships>
</file>

<file path=ppt/slides/_rels/slide22.xml.rels><?xml version="1.0" encoding="UTF-8" standalone="yes"?>
<Relationships xmlns="http://schemas.openxmlformats.org/package/2006/relationships"><Relationship Id="rId2" Type="http://schemas.openxmlformats.org/officeDocument/2006/relationships/image" Target="../media/image8.emf"/><Relationship Id="rId1" Type="http://schemas.openxmlformats.org/officeDocument/2006/relationships/slideLayout" Target="../slideLayouts/slideLayout39.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24.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17.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5.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5.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xml.rels><?xml version="1.0" encoding="UTF-8" standalone="yes"?>
<Relationships xmlns="http://schemas.openxmlformats.org/package/2006/relationships"><Relationship Id="rId3" Type="http://schemas.openxmlformats.org/officeDocument/2006/relationships/image" Target="../media/image2.emf"/><Relationship Id="rId2" Type="http://schemas.openxmlformats.org/officeDocument/2006/relationships/image" Target="../media/image1.emf"/><Relationship Id="rId1" Type="http://schemas.openxmlformats.org/officeDocument/2006/relationships/slideLayout" Target="../slideLayouts/slideLayout17.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3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5.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5.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5.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9.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11.emf"/><Relationship Id="rId2" Type="http://schemas.openxmlformats.org/officeDocument/2006/relationships/image" Target="../media/image10.emf"/><Relationship Id="rId1" Type="http://schemas.openxmlformats.org/officeDocument/2006/relationships/slideLayout" Target="../slideLayouts/slideLayout17.xml"/></Relationships>
</file>

<file path=ppt/slides/_rels/slide3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Layout" Target="../slideLayouts/slideLayout17.xml"/></Relationships>
</file>

<file path=ppt/slides/_rels/slide3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7.xml"/></Relationships>
</file>

<file path=ppt/slides/_rels/slide39.xml.rels><?xml version="1.0" encoding="UTF-8" standalone="yes"?>
<Relationships xmlns="http://schemas.openxmlformats.org/package/2006/relationships"><Relationship Id="rId3" Type="http://schemas.openxmlformats.org/officeDocument/2006/relationships/image" Target="../media/image15.emf"/><Relationship Id="rId2" Type="http://schemas.openxmlformats.org/officeDocument/2006/relationships/image" Target="../media/image14.emf"/><Relationship Id="rId1" Type="http://schemas.openxmlformats.org/officeDocument/2006/relationships/slideLayout" Target="../slideLayouts/slideLayout1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17.xml"/></Relationships>
</file>

<file path=ppt/slides/_rels/slide41.xml.rels><?xml version="1.0" encoding="UTF-8" standalone="yes"?>
<Relationships xmlns="http://schemas.openxmlformats.org/package/2006/relationships"><Relationship Id="rId2" Type="http://schemas.openxmlformats.org/officeDocument/2006/relationships/image" Target="../media/image17.emf"/><Relationship Id="rId1" Type="http://schemas.openxmlformats.org/officeDocument/2006/relationships/slideLayout" Target="../slideLayouts/slideLayout17.xml"/></Relationships>
</file>

<file path=ppt/slides/_rels/slide42.xml.rels><?xml version="1.0" encoding="UTF-8" standalone="yes"?>
<Relationships xmlns="http://schemas.openxmlformats.org/package/2006/relationships"><Relationship Id="rId2" Type="http://schemas.openxmlformats.org/officeDocument/2006/relationships/image" Target="../media/image18.emf"/><Relationship Id="rId1" Type="http://schemas.openxmlformats.org/officeDocument/2006/relationships/slideLayout" Target="../slideLayouts/slideLayout17.xml"/></Relationships>
</file>

<file path=ppt/slides/_rels/slide4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22.xml"/><Relationship Id="rId1" Type="http://schemas.openxmlformats.org/officeDocument/2006/relationships/slideLayout" Target="../slideLayouts/slideLayout13.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45.xml.rels><?xml version="1.0" encoding="UTF-8" standalone="yes"?>
<Relationships xmlns="http://schemas.openxmlformats.org/package/2006/relationships"><Relationship Id="rId3" Type="http://schemas.openxmlformats.org/officeDocument/2006/relationships/image" Target="../media/image20.emf"/><Relationship Id="rId2" Type="http://schemas.openxmlformats.org/officeDocument/2006/relationships/notesSlide" Target="../notesSlides/notesSlide23.xml"/><Relationship Id="rId1" Type="http://schemas.openxmlformats.org/officeDocument/2006/relationships/slideLayout" Target="../slideLayouts/slideLayout13.xml"/></Relationships>
</file>

<file path=ppt/slides/_rels/slide46.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17.xml"/></Relationships>
</file>

<file path=ppt/slides/_rels/slide47.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17.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9.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50.xml.rels><?xml version="1.0" encoding="UTF-8" standalone="yes"?>
<Relationships xmlns="http://schemas.openxmlformats.org/package/2006/relationships"><Relationship Id="rId2" Type="http://schemas.openxmlformats.org/officeDocument/2006/relationships/image" Target="../media/image24.emf"/><Relationship Id="rId1" Type="http://schemas.openxmlformats.org/officeDocument/2006/relationships/slideLayout" Target="../slideLayouts/slideLayout17.xml"/></Relationships>
</file>

<file path=ppt/slides/_rels/slide51.xml.rels><?xml version="1.0" encoding="UTF-8" standalone="yes"?>
<Relationships xmlns="http://schemas.openxmlformats.org/package/2006/relationships"><Relationship Id="rId3" Type="http://schemas.openxmlformats.org/officeDocument/2006/relationships/image" Target="../media/image25.emf"/><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52.xml.rels><?xml version="1.0" encoding="UTF-8" standalone="yes"?>
<Relationships xmlns="http://schemas.openxmlformats.org/package/2006/relationships"><Relationship Id="rId2" Type="http://schemas.openxmlformats.org/officeDocument/2006/relationships/image" Target="../media/image26.emf"/><Relationship Id="rId1" Type="http://schemas.openxmlformats.org/officeDocument/2006/relationships/slideLayout" Target="../slideLayouts/slideLayout17.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6.xml.rels><?xml version="1.0" encoding="UTF-8" standalone="yes"?>
<Relationships xmlns="http://schemas.openxmlformats.org/package/2006/relationships"><Relationship Id="rId2" Type="http://schemas.openxmlformats.org/officeDocument/2006/relationships/image" Target="../media/image27.emf"/><Relationship Id="rId1" Type="http://schemas.openxmlformats.org/officeDocument/2006/relationships/slideLayout" Target="../slideLayouts/slideLayout28.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59.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1895157"/>
          </a:xfrm>
        </p:spPr>
        <p:txBody>
          <a:bodyPr/>
          <a:lstStyle/>
          <a:p>
            <a:r>
              <a:rPr lang="en-US" dirty="0"/>
              <a:t>Advanced SQL Topics</a:t>
            </a:r>
          </a:p>
        </p:txBody>
      </p:sp>
      <p:sp>
        <p:nvSpPr>
          <p:cNvPr id="3" name="Subtitle 2"/>
          <p:cNvSpPr>
            <a:spLocks noGrp="1"/>
          </p:cNvSpPr>
          <p:nvPr>
            <p:ph type="subTitle" idx="1"/>
          </p:nvPr>
        </p:nvSpPr>
        <p:spPr>
          <a:xfrm>
            <a:off x="1524000" y="3602037"/>
            <a:ext cx="9637986" cy="2514983"/>
          </a:xfrm>
        </p:spPr>
        <p:txBody>
          <a:bodyPr>
            <a:normAutofit fontScale="92500" lnSpcReduction="10000"/>
          </a:bodyPr>
          <a:lstStyle/>
          <a:p>
            <a:r>
              <a:rPr lang="en-US" sz="3200" dirty="0"/>
              <a:t>Correlated subquery</a:t>
            </a:r>
          </a:p>
          <a:p>
            <a:r>
              <a:rPr lang="en-US" sz="3200" dirty="0"/>
              <a:t>Set operators</a:t>
            </a:r>
          </a:p>
          <a:p>
            <a:r>
              <a:rPr lang="en-US" sz="3200" dirty="0"/>
              <a:t>Outer join </a:t>
            </a:r>
          </a:p>
          <a:p>
            <a:r>
              <a:rPr lang="en-US" sz="3200" dirty="0"/>
              <a:t>Self join</a:t>
            </a:r>
          </a:p>
          <a:p>
            <a:r>
              <a:rPr lang="en-US" sz="3200"/>
              <a:t>Database </a:t>
            </a:r>
            <a:r>
              <a:rPr lang="en-US" sz="3200" dirty="0"/>
              <a:t>view</a:t>
            </a:r>
          </a:p>
          <a:p>
            <a:endParaRPr lang="en-US" dirty="0"/>
          </a:p>
        </p:txBody>
      </p:sp>
    </p:spTree>
    <p:extLst>
      <p:ext uri="{BB962C8B-B14F-4D97-AF65-F5344CB8AC3E}">
        <p14:creationId xmlns:p14="http://schemas.microsoft.com/office/powerpoint/2010/main" val="15371321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a:xfrm>
            <a:off x="561703" y="274638"/>
            <a:ext cx="10737668" cy="574448"/>
          </a:xfrm>
        </p:spPr>
        <p:txBody>
          <a:bodyPr/>
          <a:lstStyle/>
          <a:p>
            <a:r>
              <a:rPr lang="en-US" altLang="en-US" sz="3600" dirty="0"/>
              <a:t>Display students’ </a:t>
            </a:r>
            <a:r>
              <a:rPr lang="en-US" altLang="en-US" sz="3600" dirty="0" err="1"/>
              <a:t>ID,Name</a:t>
            </a:r>
            <a:r>
              <a:rPr lang="en-US" altLang="en-US" sz="3600" dirty="0"/>
              <a:t> taking at least 3 courses.</a:t>
            </a:r>
          </a:p>
        </p:txBody>
      </p:sp>
      <p:sp>
        <p:nvSpPr>
          <p:cNvPr id="7171" name="Rectangle 3"/>
          <p:cNvSpPr>
            <a:spLocks noGrp="1" noChangeArrowheads="1"/>
          </p:cNvSpPr>
          <p:nvPr>
            <p:ph type="body" idx="1"/>
          </p:nvPr>
        </p:nvSpPr>
        <p:spPr>
          <a:xfrm>
            <a:off x="1905000" y="990601"/>
            <a:ext cx="8229600" cy="5287963"/>
          </a:xfrm>
        </p:spPr>
        <p:txBody>
          <a:bodyPr/>
          <a:lstStyle/>
          <a:p>
            <a:pPr>
              <a:lnSpc>
                <a:spcPct val="80000"/>
              </a:lnSpc>
            </a:pPr>
            <a:r>
              <a:rPr lang="en-US" altLang="en-US" sz="2800" dirty="0"/>
              <a:t>1. Join:</a:t>
            </a:r>
          </a:p>
          <a:p>
            <a:pPr lvl="1">
              <a:lnSpc>
                <a:spcPct val="80000"/>
              </a:lnSpc>
            </a:pPr>
            <a:r>
              <a:rPr lang="en-US" altLang="en-US" sz="2400" dirty="0"/>
              <a:t>SELECT </a:t>
            </a:r>
            <a:r>
              <a:rPr lang="en-US" altLang="en-US" sz="2400" dirty="0" err="1"/>
              <a:t>sid</a:t>
            </a:r>
            <a:r>
              <a:rPr lang="en-US" altLang="en-US" sz="2400" dirty="0"/>
              <a:t>, </a:t>
            </a:r>
            <a:r>
              <a:rPr lang="en-US" altLang="en-US" sz="2400" dirty="0" err="1"/>
              <a:t>sname</a:t>
            </a:r>
            <a:endParaRPr lang="en-US" altLang="en-US" sz="2400" dirty="0"/>
          </a:p>
          <a:p>
            <a:pPr lvl="1">
              <a:lnSpc>
                <a:spcPct val="80000"/>
              </a:lnSpc>
            </a:pPr>
            <a:r>
              <a:rPr lang="en-US" altLang="en-US" sz="2400" dirty="0"/>
              <a:t>FROM student NATURAL JOIN registration</a:t>
            </a:r>
          </a:p>
          <a:p>
            <a:pPr lvl="1">
              <a:lnSpc>
                <a:spcPct val="80000"/>
              </a:lnSpc>
            </a:pPr>
            <a:r>
              <a:rPr lang="en-US" altLang="en-US" sz="2400" dirty="0"/>
              <a:t>GROUP BY </a:t>
            </a:r>
            <a:r>
              <a:rPr lang="en-US" altLang="en-US" sz="2400" dirty="0" err="1"/>
              <a:t>sid</a:t>
            </a:r>
            <a:r>
              <a:rPr lang="en-US" altLang="en-US" sz="2400" dirty="0"/>
              <a:t>, </a:t>
            </a:r>
            <a:r>
              <a:rPr lang="en-US" altLang="en-US" sz="2400" dirty="0" err="1"/>
              <a:t>sname</a:t>
            </a:r>
            <a:endParaRPr lang="en-US" altLang="en-US" sz="2400" dirty="0"/>
          </a:p>
          <a:p>
            <a:pPr lvl="1">
              <a:lnSpc>
                <a:spcPct val="80000"/>
              </a:lnSpc>
            </a:pPr>
            <a:r>
              <a:rPr lang="en-US" altLang="en-US" sz="2400" dirty="0"/>
              <a:t>HAVING COUNT(</a:t>
            </a:r>
            <a:r>
              <a:rPr lang="en-US" altLang="en-US" sz="2400" dirty="0" err="1"/>
              <a:t>cid</a:t>
            </a:r>
            <a:r>
              <a:rPr lang="en-US" altLang="en-US" sz="2400" dirty="0"/>
              <a:t>) &gt;=3;</a:t>
            </a:r>
          </a:p>
          <a:p>
            <a:pPr>
              <a:lnSpc>
                <a:spcPct val="80000"/>
              </a:lnSpc>
            </a:pPr>
            <a:r>
              <a:rPr lang="en-US" altLang="en-US" sz="2800" dirty="0"/>
              <a:t>2. Subquery:</a:t>
            </a:r>
          </a:p>
          <a:p>
            <a:pPr lvl="1">
              <a:lnSpc>
                <a:spcPct val="80000"/>
              </a:lnSpc>
            </a:pPr>
            <a:r>
              <a:rPr lang="en-US" altLang="en-US" sz="2400" dirty="0"/>
              <a:t>SELECT </a:t>
            </a:r>
            <a:r>
              <a:rPr lang="en-US" altLang="en-US" sz="2400" dirty="0" err="1"/>
              <a:t>sid</a:t>
            </a:r>
            <a:r>
              <a:rPr lang="en-US" altLang="en-US" sz="2400" dirty="0"/>
              <a:t>, </a:t>
            </a:r>
            <a:r>
              <a:rPr lang="en-US" altLang="en-US" sz="2400" dirty="0" err="1"/>
              <a:t>sname</a:t>
            </a:r>
            <a:r>
              <a:rPr lang="en-US" altLang="en-US" sz="2400" dirty="0"/>
              <a:t> FROM student</a:t>
            </a:r>
          </a:p>
          <a:p>
            <a:pPr lvl="1">
              <a:lnSpc>
                <a:spcPct val="80000"/>
              </a:lnSpc>
            </a:pPr>
            <a:r>
              <a:rPr lang="en-US" altLang="en-US" sz="2400" dirty="0"/>
              <a:t>WHERE </a:t>
            </a:r>
            <a:r>
              <a:rPr lang="en-US" altLang="en-US" sz="2400" dirty="0" err="1"/>
              <a:t>sid</a:t>
            </a:r>
            <a:r>
              <a:rPr lang="en-US" altLang="en-US" sz="2400" dirty="0"/>
              <a:t> IN (SELECT </a:t>
            </a:r>
            <a:r>
              <a:rPr lang="en-US" altLang="en-US" sz="2400" dirty="0" err="1"/>
              <a:t>sid</a:t>
            </a:r>
            <a:r>
              <a:rPr lang="en-US" altLang="en-US" sz="2400" dirty="0"/>
              <a:t> FROM registration GROUP BY </a:t>
            </a:r>
            <a:r>
              <a:rPr lang="en-US" altLang="en-US" sz="2400" dirty="0" err="1"/>
              <a:t>sid</a:t>
            </a:r>
            <a:r>
              <a:rPr lang="en-US" altLang="en-US" sz="2400" dirty="0"/>
              <a:t> </a:t>
            </a:r>
          </a:p>
          <a:p>
            <a:pPr lvl="1">
              <a:lnSpc>
                <a:spcPct val="80000"/>
              </a:lnSpc>
            </a:pPr>
            <a:r>
              <a:rPr lang="en-US" altLang="en-US" sz="2400" dirty="0"/>
              <a:t>HAVING COUNT(</a:t>
            </a:r>
            <a:r>
              <a:rPr lang="en-US" altLang="en-US" sz="2400" dirty="0" err="1"/>
              <a:t>cid</a:t>
            </a:r>
            <a:r>
              <a:rPr lang="en-US" altLang="en-US" sz="2400" dirty="0"/>
              <a:t>) &gt;=3);</a:t>
            </a:r>
          </a:p>
          <a:p>
            <a:pPr>
              <a:lnSpc>
                <a:spcPct val="80000"/>
              </a:lnSpc>
            </a:pPr>
            <a:r>
              <a:rPr lang="en-US" altLang="en-US" sz="2800" dirty="0"/>
              <a:t>3. Correlated query:</a:t>
            </a:r>
          </a:p>
          <a:p>
            <a:pPr lvl="1">
              <a:lnSpc>
                <a:spcPct val="80000"/>
              </a:lnSpc>
            </a:pPr>
            <a:r>
              <a:rPr lang="en-US" altLang="en-US" sz="2400" dirty="0"/>
              <a:t>SELECT </a:t>
            </a:r>
            <a:r>
              <a:rPr lang="en-US" altLang="en-US" sz="2400" dirty="0" err="1"/>
              <a:t>sid</a:t>
            </a:r>
            <a:r>
              <a:rPr lang="en-US" altLang="en-US" sz="2400" dirty="0"/>
              <a:t>, </a:t>
            </a:r>
            <a:r>
              <a:rPr lang="en-US" altLang="en-US" sz="2400" dirty="0" err="1"/>
              <a:t>sname</a:t>
            </a:r>
            <a:r>
              <a:rPr lang="en-US" altLang="en-US" sz="2400" dirty="0"/>
              <a:t> FROM student</a:t>
            </a:r>
          </a:p>
          <a:p>
            <a:pPr lvl="1">
              <a:lnSpc>
                <a:spcPct val="80000"/>
              </a:lnSpc>
            </a:pPr>
            <a:r>
              <a:rPr lang="en-US" altLang="en-US" sz="2400" dirty="0"/>
              <a:t>WHERE (SELECT COUNT(</a:t>
            </a:r>
            <a:r>
              <a:rPr lang="en-US" altLang="en-US" sz="2400" dirty="0" err="1"/>
              <a:t>cid</a:t>
            </a:r>
            <a:r>
              <a:rPr lang="en-US" altLang="en-US" sz="2400" dirty="0"/>
              <a:t>) FROM registration WHERE </a:t>
            </a:r>
            <a:r>
              <a:rPr lang="en-US" altLang="en-US" sz="2400" dirty="0" err="1"/>
              <a:t>sid</a:t>
            </a:r>
            <a:r>
              <a:rPr lang="en-US" altLang="en-US" sz="2400" dirty="0"/>
              <a:t> = </a:t>
            </a:r>
            <a:r>
              <a:rPr lang="en-US" altLang="en-US" sz="2400" dirty="0" err="1"/>
              <a:t>student.sid</a:t>
            </a:r>
            <a:r>
              <a:rPr lang="en-US" altLang="en-US" sz="2400" dirty="0"/>
              <a:t>) &gt;=3;</a:t>
            </a:r>
          </a:p>
          <a:p>
            <a:pPr lvl="1">
              <a:lnSpc>
                <a:spcPct val="80000"/>
              </a:lnSpc>
            </a:pPr>
            <a:endParaRPr lang="en-US" altLang="en-US" sz="2400" dirty="0"/>
          </a:p>
        </p:txBody>
      </p:sp>
    </p:spTree>
    <p:extLst>
      <p:ext uri="{BB962C8B-B14F-4D97-AF65-F5344CB8AC3E}">
        <p14:creationId xmlns:p14="http://schemas.microsoft.com/office/powerpoint/2010/main" val="196737934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2"/>
          <p:cNvSpPr>
            <a:spLocks noGrp="1" noChangeArrowheads="1"/>
          </p:cNvSpPr>
          <p:nvPr>
            <p:ph type="title"/>
          </p:nvPr>
        </p:nvSpPr>
        <p:spPr>
          <a:xfrm>
            <a:off x="692331" y="274637"/>
            <a:ext cx="9731829" cy="861831"/>
          </a:xfrm>
        </p:spPr>
        <p:txBody>
          <a:bodyPr/>
          <a:lstStyle/>
          <a:p>
            <a:r>
              <a:rPr lang="en-US" altLang="en-US" sz="3600" dirty="0"/>
              <a:t>SELECT List Containing </a:t>
            </a:r>
            <a:r>
              <a:rPr lang="en-US" altLang="zh-TW" sz="3600" dirty="0">
                <a:ea typeface="新細明體" charset="-120"/>
              </a:rPr>
              <a:t>Correlated</a:t>
            </a:r>
            <a:r>
              <a:rPr lang="en-US" altLang="en-US" sz="3600" dirty="0"/>
              <a:t> </a:t>
            </a:r>
            <a:r>
              <a:rPr lang="en-US" altLang="zh-TW" sz="3600" dirty="0">
                <a:ea typeface="新細明體" charset="-120"/>
              </a:rPr>
              <a:t>Sub </a:t>
            </a:r>
            <a:r>
              <a:rPr lang="en-US" altLang="en-US" sz="3600" dirty="0"/>
              <a:t>Query</a:t>
            </a:r>
          </a:p>
        </p:txBody>
      </p:sp>
      <p:sp>
        <p:nvSpPr>
          <p:cNvPr id="4" name="Rectangle 3">
            <a:extLst>
              <a:ext uri="{FF2B5EF4-FFF2-40B4-BE49-F238E27FC236}">
                <a16:creationId xmlns:a16="http://schemas.microsoft.com/office/drawing/2014/main" id="{500CCC64-1247-4C59-B014-A23E47D217E3}"/>
              </a:ext>
            </a:extLst>
          </p:cNvPr>
          <p:cNvSpPr/>
          <p:nvPr/>
        </p:nvSpPr>
        <p:spPr>
          <a:xfrm>
            <a:off x="1087144" y="1232110"/>
            <a:ext cx="8942201" cy="1569660"/>
          </a:xfrm>
          <a:prstGeom prst="rect">
            <a:avLst/>
          </a:prstGeom>
        </p:spPr>
        <p:txBody>
          <a:bodyPr wrap="square">
            <a:spAutoFit/>
          </a:bodyPr>
          <a:lstStyle/>
          <a:p>
            <a:r>
              <a:rPr lang="en-US" sz="2400" dirty="0"/>
              <a:t>SELECT </a:t>
            </a:r>
            <a:r>
              <a:rPr lang="en-US" sz="2400" dirty="0" err="1"/>
              <a:t>sid</a:t>
            </a:r>
            <a:r>
              <a:rPr lang="en-US" sz="2400" dirty="0"/>
              <a:t>, </a:t>
            </a:r>
            <a:r>
              <a:rPr lang="en-US" sz="2400" dirty="0" err="1"/>
              <a:t>sname</a:t>
            </a:r>
            <a:r>
              <a:rPr lang="en-US" sz="2400" dirty="0"/>
              <a:t>, (SELECT COUNT(</a:t>
            </a:r>
            <a:r>
              <a:rPr lang="en-US" sz="2400" dirty="0" err="1"/>
              <a:t>cid</a:t>
            </a:r>
            <a:r>
              <a:rPr lang="en-US" sz="2400" dirty="0"/>
              <a:t>) FROM registration 	WHERE </a:t>
            </a:r>
            <a:r>
              <a:rPr lang="en-US" sz="2400" dirty="0" err="1"/>
              <a:t>sid</a:t>
            </a:r>
            <a:r>
              <a:rPr lang="en-US" sz="2400" dirty="0"/>
              <a:t>=</a:t>
            </a:r>
            <a:r>
              <a:rPr lang="en-US" sz="2400" dirty="0" err="1"/>
              <a:t>student.sid</a:t>
            </a:r>
            <a:r>
              <a:rPr lang="en-US" sz="2400" dirty="0"/>
              <a:t>) AS courses </a:t>
            </a:r>
          </a:p>
          <a:p>
            <a:r>
              <a:rPr lang="en-US" sz="2400" dirty="0"/>
              <a:t>FROM student</a:t>
            </a:r>
          </a:p>
          <a:p>
            <a:r>
              <a:rPr lang="en-US" sz="2400" dirty="0"/>
              <a:t>ORDER BY </a:t>
            </a:r>
            <a:r>
              <a:rPr lang="en-US" sz="2400" dirty="0" err="1"/>
              <a:t>sid</a:t>
            </a:r>
            <a:r>
              <a:rPr lang="en-US" sz="2400" dirty="0"/>
              <a:t>;</a:t>
            </a:r>
          </a:p>
        </p:txBody>
      </p:sp>
      <p:pic>
        <p:nvPicPr>
          <p:cNvPr id="5" name="Picture 4">
            <a:extLst>
              <a:ext uri="{FF2B5EF4-FFF2-40B4-BE49-F238E27FC236}">
                <a16:creationId xmlns:a16="http://schemas.microsoft.com/office/drawing/2014/main" id="{7A63338B-FC1F-4894-B027-39602B1BA313}"/>
              </a:ext>
            </a:extLst>
          </p:cNvPr>
          <p:cNvPicPr>
            <a:picLocks noChangeAspect="1"/>
          </p:cNvPicPr>
          <p:nvPr/>
        </p:nvPicPr>
        <p:blipFill>
          <a:blip r:embed="rId3"/>
          <a:stretch>
            <a:fillRect/>
          </a:stretch>
        </p:blipFill>
        <p:spPr>
          <a:xfrm>
            <a:off x="4883003" y="2555541"/>
            <a:ext cx="5146342" cy="4044351"/>
          </a:xfrm>
          <a:prstGeom prst="rect">
            <a:avLst/>
          </a:prstGeom>
        </p:spPr>
      </p:pic>
    </p:spTree>
    <p:extLst>
      <p:ext uri="{BB962C8B-B14F-4D97-AF65-F5344CB8AC3E}">
        <p14:creationId xmlns:p14="http://schemas.microsoft.com/office/powerpoint/2010/main" val="24810989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452ECB-4CEC-430E-90DE-EA7F04A1A3FA}"/>
              </a:ext>
            </a:extLst>
          </p:cNvPr>
          <p:cNvSpPr>
            <a:spLocks noGrp="1"/>
          </p:cNvSpPr>
          <p:nvPr>
            <p:ph type="title"/>
          </p:nvPr>
        </p:nvSpPr>
        <p:spPr>
          <a:xfrm>
            <a:off x="483475" y="894748"/>
            <a:ext cx="11119945" cy="1901004"/>
          </a:xfrm>
        </p:spPr>
        <p:txBody>
          <a:bodyPr/>
          <a:lstStyle/>
          <a:p>
            <a:r>
              <a:rPr lang="en-US" dirty="0"/>
              <a:t>Q: Create a query to show:</a:t>
            </a:r>
            <a:br>
              <a:rPr lang="en-US" dirty="0"/>
            </a:br>
            <a:r>
              <a:rPr lang="en-US" dirty="0"/>
              <a:t>SID, </a:t>
            </a:r>
            <a:r>
              <a:rPr lang="en-US" dirty="0" err="1"/>
              <a:t>Sname</a:t>
            </a:r>
            <a:r>
              <a:rPr lang="en-US" dirty="0"/>
              <a:t>, </a:t>
            </a:r>
            <a:r>
              <a:rPr lang="en-US" dirty="0" err="1"/>
              <a:t>StudentGPA</a:t>
            </a:r>
            <a:r>
              <a:rPr lang="en-US" dirty="0"/>
              <a:t>, </a:t>
            </a:r>
            <a:r>
              <a:rPr lang="en-US" dirty="0" err="1"/>
              <a:t>MajorGPA</a:t>
            </a:r>
            <a:endParaRPr lang="en-US" dirty="0"/>
          </a:p>
        </p:txBody>
      </p:sp>
      <p:sp>
        <p:nvSpPr>
          <p:cNvPr id="3" name="Rectangle 2">
            <a:extLst>
              <a:ext uri="{FF2B5EF4-FFF2-40B4-BE49-F238E27FC236}">
                <a16:creationId xmlns:a16="http://schemas.microsoft.com/office/drawing/2014/main" id="{9809564F-0B89-41B9-8EBF-BCE646C7E010}"/>
              </a:ext>
            </a:extLst>
          </p:cNvPr>
          <p:cNvSpPr/>
          <p:nvPr/>
        </p:nvSpPr>
        <p:spPr>
          <a:xfrm>
            <a:off x="1124606" y="3389337"/>
            <a:ext cx="10142483" cy="1815882"/>
          </a:xfrm>
          <a:prstGeom prst="rect">
            <a:avLst/>
          </a:prstGeom>
        </p:spPr>
        <p:txBody>
          <a:bodyPr wrap="square">
            <a:spAutoFit/>
          </a:bodyPr>
          <a:lstStyle/>
          <a:p>
            <a:r>
              <a:rPr lang="en-US" sz="2800" dirty="0"/>
              <a:t>SELECT </a:t>
            </a:r>
            <a:r>
              <a:rPr lang="en-US" sz="2800" dirty="0" err="1"/>
              <a:t>sid</a:t>
            </a:r>
            <a:r>
              <a:rPr lang="en-US" sz="2800" dirty="0"/>
              <a:t>, </a:t>
            </a:r>
            <a:r>
              <a:rPr lang="en-US" sz="2800" dirty="0" err="1"/>
              <a:t>sname</a:t>
            </a:r>
            <a:r>
              <a:rPr lang="en-US" sz="2800" dirty="0"/>
              <a:t>, </a:t>
            </a:r>
            <a:r>
              <a:rPr lang="en-US" sz="2800" dirty="0" err="1"/>
              <a:t>gpa</a:t>
            </a:r>
            <a:r>
              <a:rPr lang="en-US" sz="2800" dirty="0"/>
              <a:t> as </a:t>
            </a:r>
            <a:r>
              <a:rPr lang="en-US" sz="2800" dirty="0" err="1"/>
              <a:t>StudentGPA</a:t>
            </a:r>
            <a:r>
              <a:rPr lang="en-US" sz="2800" dirty="0"/>
              <a:t>,</a:t>
            </a:r>
          </a:p>
          <a:p>
            <a:r>
              <a:rPr lang="en-US" sz="2800" dirty="0"/>
              <a:t>(select AVG(</a:t>
            </a:r>
            <a:r>
              <a:rPr lang="en-US" sz="2800" dirty="0" err="1"/>
              <a:t>gpa</a:t>
            </a:r>
            <a:r>
              <a:rPr lang="en-US" sz="2800" dirty="0"/>
              <a:t>) from student s where major=</a:t>
            </a:r>
            <a:r>
              <a:rPr lang="en-US" sz="2800" dirty="0" err="1"/>
              <a:t>s.major</a:t>
            </a:r>
            <a:r>
              <a:rPr lang="en-US" sz="2800" dirty="0"/>
              <a:t>) as </a:t>
            </a:r>
            <a:r>
              <a:rPr lang="en-US" sz="2800" dirty="0" err="1"/>
              <a:t>MajorGPA</a:t>
            </a:r>
            <a:endParaRPr lang="en-US" sz="2800" dirty="0"/>
          </a:p>
          <a:p>
            <a:r>
              <a:rPr lang="en-US" sz="2800" dirty="0"/>
              <a:t>from student;</a:t>
            </a:r>
          </a:p>
        </p:txBody>
      </p:sp>
    </p:spTree>
    <p:extLst>
      <p:ext uri="{BB962C8B-B14F-4D97-AF65-F5344CB8AC3E}">
        <p14:creationId xmlns:p14="http://schemas.microsoft.com/office/powerpoint/2010/main" val="257279343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p:txBody>
          <a:bodyPr/>
          <a:lstStyle/>
          <a:p>
            <a:pPr eaLnBrk="1" hangingPunct="1"/>
            <a:r>
              <a:rPr lang="en-US" altLang="zh-TW">
                <a:ea typeface="新細明體" charset="-120"/>
              </a:rPr>
              <a:t>Set Operators</a:t>
            </a:r>
            <a:endParaRPr lang="en-US" altLang="en-US"/>
          </a:p>
        </p:txBody>
      </p:sp>
      <p:sp>
        <p:nvSpPr>
          <p:cNvPr id="5123" name="Rectangle 3"/>
          <p:cNvSpPr>
            <a:spLocks noGrp="1" noChangeArrowheads="1"/>
          </p:cNvSpPr>
          <p:nvPr>
            <p:ph type="body" idx="1"/>
          </p:nvPr>
        </p:nvSpPr>
        <p:spPr/>
        <p:txBody>
          <a:bodyPr/>
          <a:lstStyle/>
          <a:p>
            <a:pPr eaLnBrk="1" hangingPunct="1"/>
            <a:r>
              <a:rPr lang="en-US" altLang="en-US" dirty="0"/>
              <a:t>Union</a:t>
            </a:r>
            <a:endParaRPr lang="en-US" altLang="zh-TW" dirty="0">
              <a:ea typeface="新細明體" charset="-120"/>
            </a:endParaRPr>
          </a:p>
          <a:p>
            <a:pPr eaLnBrk="1" hangingPunct="1"/>
            <a:r>
              <a:rPr lang="en-US" altLang="zh-TW" dirty="0">
                <a:ea typeface="新細明體" charset="-120"/>
              </a:rPr>
              <a:t>I</a:t>
            </a:r>
            <a:r>
              <a:rPr lang="en-US" altLang="en-US" dirty="0"/>
              <a:t>ntersect</a:t>
            </a:r>
            <a:endParaRPr lang="en-US" altLang="zh-TW" dirty="0">
              <a:ea typeface="新細明體" charset="-120"/>
            </a:endParaRPr>
          </a:p>
          <a:p>
            <a:pPr eaLnBrk="1" hangingPunct="1"/>
            <a:r>
              <a:rPr lang="en-US" altLang="zh-TW" dirty="0">
                <a:ea typeface="新細明體" charset="-120"/>
              </a:rPr>
              <a:t>D</a:t>
            </a:r>
            <a:r>
              <a:rPr lang="en-US" altLang="en-US" dirty="0"/>
              <a:t>ifference (Minus)</a:t>
            </a:r>
            <a:endParaRPr lang="en-US" altLang="zh-TW" dirty="0">
              <a:ea typeface="新細明體" charset="-120"/>
            </a:endParaRPr>
          </a:p>
          <a:p>
            <a:pPr eaLnBrk="1" hangingPunct="1"/>
            <a:r>
              <a:rPr lang="en-US" altLang="en-US" dirty="0"/>
              <a:t>Cartesian product</a:t>
            </a:r>
          </a:p>
        </p:txBody>
      </p:sp>
    </p:spTree>
    <p:extLst>
      <p:ext uri="{BB962C8B-B14F-4D97-AF65-F5344CB8AC3E}">
        <p14:creationId xmlns:p14="http://schemas.microsoft.com/office/powerpoint/2010/main" val="393848214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pPr eaLnBrk="1" hangingPunct="1"/>
            <a:r>
              <a:rPr lang="en-US" altLang="en-US"/>
              <a:t>Union</a:t>
            </a:r>
          </a:p>
        </p:txBody>
      </p:sp>
      <p:sp>
        <p:nvSpPr>
          <p:cNvPr id="7171" name="Rectangle 3"/>
          <p:cNvSpPr>
            <a:spLocks noGrp="1" noChangeArrowheads="1"/>
          </p:cNvSpPr>
          <p:nvPr>
            <p:ph type="body" idx="1"/>
          </p:nvPr>
        </p:nvSpPr>
        <p:spPr/>
        <p:txBody>
          <a:bodyPr/>
          <a:lstStyle/>
          <a:p>
            <a:pPr eaLnBrk="1" hangingPunct="1"/>
            <a:r>
              <a:rPr lang="en-US" altLang="en-US" dirty="0"/>
              <a:t>Set1={A, B, C}</a:t>
            </a:r>
          </a:p>
          <a:p>
            <a:pPr eaLnBrk="1" hangingPunct="1"/>
            <a:r>
              <a:rPr lang="en-US" altLang="en-US" dirty="0"/>
              <a:t>Set2={C, D, E}</a:t>
            </a:r>
          </a:p>
          <a:p>
            <a:pPr eaLnBrk="1" hangingPunct="1"/>
            <a:r>
              <a:rPr lang="en-US" altLang="en-US" dirty="0"/>
              <a:t>Union: Members in Set 1 or in Set 2</a:t>
            </a:r>
          </a:p>
          <a:p>
            <a:pPr lvl="1" eaLnBrk="1" hangingPunct="1"/>
            <a:r>
              <a:rPr lang="en-US" altLang="en-US" dirty="0"/>
              <a:t>Set1 U Set 2 = {A, B, C, D, E}</a:t>
            </a:r>
          </a:p>
        </p:txBody>
      </p:sp>
    </p:spTree>
    <p:extLst>
      <p:ext uri="{BB962C8B-B14F-4D97-AF65-F5344CB8AC3E}">
        <p14:creationId xmlns:p14="http://schemas.microsoft.com/office/powerpoint/2010/main" val="310534088"/>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pPr eaLnBrk="1" hangingPunct="1"/>
            <a:r>
              <a:rPr lang="en-US" altLang="en-US"/>
              <a:t>Intersect</a:t>
            </a:r>
          </a:p>
        </p:txBody>
      </p:sp>
      <p:sp>
        <p:nvSpPr>
          <p:cNvPr id="9219" name="Rectangle 3"/>
          <p:cNvSpPr>
            <a:spLocks noGrp="1" noChangeArrowheads="1"/>
          </p:cNvSpPr>
          <p:nvPr>
            <p:ph type="body" idx="1"/>
          </p:nvPr>
        </p:nvSpPr>
        <p:spPr/>
        <p:txBody>
          <a:bodyPr/>
          <a:lstStyle/>
          <a:p>
            <a:pPr eaLnBrk="1" hangingPunct="1"/>
            <a:r>
              <a:rPr lang="en-US" altLang="en-US" sz="2800" dirty="0"/>
              <a:t>Set1={A, B, C}</a:t>
            </a:r>
          </a:p>
          <a:p>
            <a:pPr eaLnBrk="1" hangingPunct="1"/>
            <a:r>
              <a:rPr lang="en-US" altLang="en-US" sz="2800" dirty="0"/>
              <a:t>Set2={C, D, E}</a:t>
            </a:r>
          </a:p>
          <a:p>
            <a:pPr eaLnBrk="1" hangingPunct="1"/>
            <a:r>
              <a:rPr lang="en-US" altLang="en-US" sz="2800" dirty="0"/>
              <a:t>Members in Set 1 and in Set 2</a:t>
            </a:r>
          </a:p>
          <a:p>
            <a:pPr lvl="1" eaLnBrk="1" hangingPunct="1"/>
            <a:r>
              <a:rPr lang="en-US" altLang="en-US" sz="2400" dirty="0"/>
              <a:t>Set1 </a:t>
            </a:r>
            <a:r>
              <a:rPr lang="en-US" altLang="en-US" sz="2400" dirty="0">
                <a:cs typeface="Arial" panose="020B0604020202020204" pitchFamily="34" charset="0"/>
              </a:rPr>
              <a:t>∩ Set2  </a:t>
            </a:r>
            <a:r>
              <a:rPr lang="en-US" altLang="en-US" sz="2400" dirty="0">
                <a:cs typeface="Arial" panose="020B0604020202020204" pitchFamily="34" charset="0"/>
                <a:sym typeface="Wingdings" panose="05000000000000000000" pitchFamily="2" charset="2"/>
              </a:rPr>
              <a:t></a:t>
            </a:r>
            <a:r>
              <a:rPr lang="en-US" altLang="en-US" sz="2400" dirty="0">
                <a:cs typeface="Arial" panose="020B0604020202020204" pitchFamily="34" charset="0"/>
              </a:rPr>
              <a:t>{C}</a:t>
            </a:r>
          </a:p>
          <a:p>
            <a:pPr lvl="1" eaLnBrk="1" hangingPunct="1"/>
            <a:endParaRPr lang="en-US" altLang="en-US" sz="2400" dirty="0">
              <a:cs typeface="Arial" panose="020B0604020202020204" pitchFamily="34" charset="0"/>
            </a:endParaRPr>
          </a:p>
        </p:txBody>
      </p:sp>
    </p:spTree>
    <p:extLst>
      <p:ext uri="{BB962C8B-B14F-4D97-AF65-F5344CB8AC3E}">
        <p14:creationId xmlns:p14="http://schemas.microsoft.com/office/powerpoint/2010/main" val="316191881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ChangeArrowheads="1"/>
          </p:cNvSpPr>
          <p:nvPr>
            <p:ph type="title"/>
          </p:nvPr>
        </p:nvSpPr>
        <p:spPr>
          <a:xfrm>
            <a:off x="1981200" y="274638"/>
            <a:ext cx="8077200" cy="563562"/>
          </a:xfrm>
        </p:spPr>
        <p:txBody>
          <a:bodyPr/>
          <a:lstStyle/>
          <a:p>
            <a:pPr eaLnBrk="1" hangingPunct="1"/>
            <a:r>
              <a:rPr lang="en-US" altLang="en-US" sz="4000"/>
              <a:t>Difference</a:t>
            </a:r>
          </a:p>
        </p:txBody>
      </p:sp>
      <p:sp>
        <p:nvSpPr>
          <p:cNvPr id="11267" name="Rectangle 3"/>
          <p:cNvSpPr>
            <a:spLocks noGrp="1" noChangeArrowheads="1"/>
          </p:cNvSpPr>
          <p:nvPr>
            <p:ph type="body" idx="1"/>
          </p:nvPr>
        </p:nvSpPr>
        <p:spPr>
          <a:xfrm>
            <a:off x="1981200" y="1066800"/>
            <a:ext cx="8305800" cy="4953000"/>
          </a:xfrm>
        </p:spPr>
        <p:txBody>
          <a:bodyPr/>
          <a:lstStyle/>
          <a:p>
            <a:pPr eaLnBrk="1" hangingPunct="1">
              <a:lnSpc>
                <a:spcPct val="90000"/>
              </a:lnSpc>
            </a:pPr>
            <a:r>
              <a:rPr lang="en-US" altLang="en-US" dirty="0"/>
              <a:t>Set1={A, B, C}</a:t>
            </a:r>
          </a:p>
          <a:p>
            <a:pPr eaLnBrk="1" hangingPunct="1">
              <a:lnSpc>
                <a:spcPct val="90000"/>
              </a:lnSpc>
            </a:pPr>
            <a:r>
              <a:rPr lang="en-US" altLang="en-US" dirty="0"/>
              <a:t>Set2={C, D, E}</a:t>
            </a:r>
          </a:p>
          <a:p>
            <a:pPr eaLnBrk="1" hangingPunct="1">
              <a:lnSpc>
                <a:spcPct val="90000"/>
              </a:lnSpc>
            </a:pPr>
            <a:endParaRPr lang="en-US" altLang="zh-TW" dirty="0">
              <a:ea typeface="新細明體" charset="-120"/>
            </a:endParaRPr>
          </a:p>
          <a:p>
            <a:pPr eaLnBrk="1" hangingPunct="1">
              <a:lnSpc>
                <a:spcPct val="90000"/>
              </a:lnSpc>
            </a:pPr>
            <a:r>
              <a:rPr lang="en-US" altLang="en-US" dirty="0"/>
              <a:t>Set1 – Set2: Members in Set1 but not in set2 = {A,B}</a:t>
            </a:r>
          </a:p>
          <a:p>
            <a:pPr eaLnBrk="1" hangingPunct="1">
              <a:lnSpc>
                <a:spcPct val="90000"/>
              </a:lnSpc>
            </a:pPr>
            <a:r>
              <a:rPr lang="en-US" altLang="en-US" dirty="0"/>
              <a:t>Set2 – Set1:Members in Set2 but not in set1 = {D, E}</a:t>
            </a:r>
          </a:p>
          <a:p>
            <a:pPr eaLnBrk="1" hangingPunct="1">
              <a:lnSpc>
                <a:spcPct val="90000"/>
              </a:lnSpc>
            </a:pPr>
            <a:r>
              <a:rPr lang="en-US" altLang="en-US" dirty="0"/>
              <a:t>Set1-Set2 </a:t>
            </a:r>
            <a:r>
              <a:rPr lang="en-US" altLang="en-US" dirty="0">
                <a:cs typeface="Arial" panose="020B0604020202020204" pitchFamily="34" charset="0"/>
              </a:rPr>
              <a:t>≠ Set2 – Set1</a:t>
            </a:r>
            <a:endParaRPr lang="en-US" altLang="zh-TW" dirty="0">
              <a:ea typeface="新細明體" charset="-120"/>
              <a:cs typeface="Arial" panose="020B0604020202020204" pitchFamily="34" charset="0"/>
            </a:endParaRPr>
          </a:p>
          <a:p>
            <a:pPr eaLnBrk="1" hangingPunct="1">
              <a:lnSpc>
                <a:spcPct val="90000"/>
              </a:lnSpc>
            </a:pPr>
            <a:r>
              <a:rPr lang="en-US" altLang="zh-TW" dirty="0">
                <a:ea typeface="新細明體" charset="-120"/>
                <a:cs typeface="Arial" panose="020B0604020202020204" pitchFamily="34" charset="0"/>
              </a:rPr>
              <a:t>Logical operator: NOT</a:t>
            </a:r>
            <a:endParaRPr lang="en-US" altLang="en-US" dirty="0">
              <a:cs typeface="Arial" panose="020B0604020202020204" pitchFamily="34" charset="0"/>
            </a:endParaRPr>
          </a:p>
          <a:p>
            <a:pPr eaLnBrk="1" hangingPunct="1">
              <a:lnSpc>
                <a:spcPct val="90000"/>
              </a:lnSpc>
            </a:pPr>
            <a:endParaRPr lang="en-US" altLang="en-US" dirty="0"/>
          </a:p>
        </p:txBody>
      </p:sp>
    </p:spTree>
    <p:extLst>
      <p:ext uri="{BB962C8B-B14F-4D97-AF65-F5344CB8AC3E}">
        <p14:creationId xmlns:p14="http://schemas.microsoft.com/office/powerpoint/2010/main" val="411490254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p:txBody>
          <a:bodyPr/>
          <a:lstStyle/>
          <a:p>
            <a:pPr eaLnBrk="1" hangingPunct="1"/>
            <a:r>
              <a:rPr lang="en-US" altLang="en-US" dirty="0"/>
              <a:t>Venn Diagram</a:t>
            </a:r>
          </a:p>
        </p:txBody>
      </p:sp>
      <p:sp>
        <p:nvSpPr>
          <p:cNvPr id="15363" name="Text Box 3"/>
          <p:cNvSpPr txBox="1">
            <a:spLocks noChangeArrowheads="1"/>
          </p:cNvSpPr>
          <p:nvPr/>
        </p:nvSpPr>
        <p:spPr bwMode="auto">
          <a:xfrm>
            <a:off x="2209800" y="1447801"/>
            <a:ext cx="6705600" cy="8620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Set 1:  </a:t>
            </a: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新細明體" charset="-120"/>
                <a:cs typeface="+mn-cs"/>
              </a:rPr>
              <a:t>Young: Age&lt;30</a:t>
            </a:r>
            <a:endPar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endParaRPr>
          </a:p>
          <a:p>
            <a:pPr marL="0" marR="0" lvl="0" indent="0" algn="l" defTabSz="914400" rtl="0" eaLnBrk="1" fontAlgn="base" latinLnBrk="0" hangingPunct="1">
              <a:lnSpc>
                <a:spcPct val="100000"/>
              </a:lnSpc>
              <a:spcBef>
                <a:spcPct val="50000"/>
              </a:spcBef>
              <a:spcAft>
                <a:spcPct val="0"/>
              </a:spcAft>
              <a:buClrTx/>
              <a:buSzTx/>
              <a:buFontTx/>
              <a:buNone/>
              <a:tabLst/>
              <a:defRPr/>
            </a:pP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Set 2: </a:t>
            </a:r>
            <a:r>
              <a:rPr kumimoji="0" lang="en-US" altLang="zh-TW" sz="2000" b="0" i="0" u="none" strike="noStrike" kern="1200" cap="none" spc="0" normalizeH="0" baseline="0" noProof="0" dirty="0">
                <a:ln>
                  <a:noFill/>
                </a:ln>
                <a:solidFill>
                  <a:srgbClr val="000000"/>
                </a:solidFill>
                <a:effectLst/>
                <a:uLnTx/>
                <a:uFillTx/>
                <a:latin typeface="Arial" panose="020B0604020202020204" pitchFamily="34" charset="0"/>
                <a:ea typeface="新細明體" charset="-120"/>
                <a:cs typeface="+mn-cs"/>
              </a:rPr>
              <a:t> Rich: Income&gt;100,000</a:t>
            </a:r>
            <a:r>
              <a:rPr kumimoji="0" lang="en-US" altLang="en-US" sz="20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a:t>
            </a:r>
          </a:p>
        </p:txBody>
      </p:sp>
      <p:sp>
        <p:nvSpPr>
          <p:cNvPr id="15364" name="Oval 5"/>
          <p:cNvSpPr>
            <a:spLocks noChangeArrowheads="1"/>
          </p:cNvSpPr>
          <p:nvPr/>
        </p:nvSpPr>
        <p:spPr bwMode="auto">
          <a:xfrm>
            <a:off x="4419600" y="3352800"/>
            <a:ext cx="1524000" cy="12954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15365" name="Oval 6"/>
          <p:cNvSpPr>
            <a:spLocks noChangeArrowheads="1"/>
          </p:cNvSpPr>
          <p:nvPr/>
        </p:nvSpPr>
        <p:spPr bwMode="auto">
          <a:xfrm>
            <a:off x="5562600" y="3352800"/>
            <a:ext cx="1600200" cy="1219200"/>
          </a:xfrm>
          <a:prstGeom prst="ellipse">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endParaRPr kumimoji="0" lang="en-US" altLang="en-US" sz="1800" b="0" i="0" u="none" strike="noStrike" kern="1200" cap="none" spc="0" normalizeH="0" baseline="0" noProof="0">
              <a:ln>
                <a:noFill/>
              </a:ln>
              <a:solidFill>
                <a:srgbClr val="000000"/>
              </a:solidFill>
              <a:effectLst/>
              <a:uLnTx/>
              <a:uFillTx/>
              <a:latin typeface="Arial" panose="020B0604020202020204" pitchFamily="34" charset="0"/>
              <a:ea typeface="+mn-ea"/>
              <a:cs typeface="+mn-cs"/>
            </a:endParaRPr>
          </a:p>
        </p:txBody>
      </p:sp>
      <p:sp>
        <p:nvSpPr>
          <p:cNvPr id="2" name="TextBox 1"/>
          <p:cNvSpPr txBox="1"/>
          <p:nvPr/>
        </p:nvSpPr>
        <p:spPr>
          <a:xfrm>
            <a:off x="2819400" y="4572000"/>
            <a:ext cx="2133600"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Set 1 – Set 2</a:t>
            </a:r>
          </a:p>
        </p:txBody>
      </p:sp>
      <p:sp>
        <p:nvSpPr>
          <p:cNvPr id="3" name="Rectangle 2"/>
          <p:cNvSpPr/>
          <p:nvPr/>
        </p:nvSpPr>
        <p:spPr>
          <a:xfrm>
            <a:off x="4629463" y="3593068"/>
            <a:ext cx="7232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Set 1</a:t>
            </a:r>
          </a:p>
        </p:txBody>
      </p:sp>
      <p:sp>
        <p:nvSpPr>
          <p:cNvPr id="4" name="Rectangle 3"/>
          <p:cNvSpPr/>
          <p:nvPr/>
        </p:nvSpPr>
        <p:spPr>
          <a:xfrm>
            <a:off x="6096000" y="3625726"/>
            <a:ext cx="723275" cy="369332"/>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Set 2</a:t>
            </a:r>
          </a:p>
        </p:txBody>
      </p:sp>
      <p:sp>
        <p:nvSpPr>
          <p:cNvPr id="5" name="TextBox 4"/>
          <p:cNvSpPr txBox="1"/>
          <p:nvPr/>
        </p:nvSpPr>
        <p:spPr>
          <a:xfrm>
            <a:off x="7162800" y="4463534"/>
            <a:ext cx="1915886" cy="369332"/>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dirty="0">
                <a:ln>
                  <a:noFill/>
                </a:ln>
                <a:solidFill>
                  <a:srgbClr val="000000"/>
                </a:solidFill>
                <a:effectLst/>
                <a:uLnTx/>
                <a:uFillTx/>
                <a:latin typeface="Arial"/>
                <a:ea typeface="+mn-ea"/>
                <a:cs typeface="+mn-cs"/>
              </a:rPr>
              <a:t>Set 2 – Set 1</a:t>
            </a:r>
          </a:p>
        </p:txBody>
      </p:sp>
    </p:spTree>
    <p:extLst>
      <p:ext uri="{BB962C8B-B14F-4D97-AF65-F5344CB8AC3E}">
        <p14:creationId xmlns:p14="http://schemas.microsoft.com/office/powerpoint/2010/main" val="48700006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E1A2B8B-9629-4CA1-A7C0-18CD9871AEB8}"/>
              </a:ext>
            </a:extLst>
          </p:cNvPr>
          <p:cNvSpPr>
            <a:spLocks noGrp="1"/>
          </p:cNvSpPr>
          <p:nvPr>
            <p:ph type="title"/>
          </p:nvPr>
        </p:nvSpPr>
        <p:spPr>
          <a:xfrm>
            <a:off x="609600" y="558417"/>
            <a:ext cx="10972800" cy="1143000"/>
          </a:xfrm>
        </p:spPr>
        <p:txBody>
          <a:bodyPr/>
          <a:lstStyle/>
          <a:p>
            <a:r>
              <a:rPr lang="en-US" sz="4000" dirty="0"/>
              <a:t>Run this script code to create a new sales2 database</a:t>
            </a:r>
          </a:p>
        </p:txBody>
      </p:sp>
    </p:spTree>
    <p:extLst>
      <p:ext uri="{BB962C8B-B14F-4D97-AF65-F5344CB8AC3E}">
        <p14:creationId xmlns:p14="http://schemas.microsoft.com/office/powerpoint/2010/main" val="252257253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p:txBody>
          <a:bodyPr/>
          <a:lstStyle/>
          <a:p>
            <a:pPr eaLnBrk="1" hangingPunct="1"/>
            <a:r>
              <a:rPr lang="en-US" altLang="en-US" dirty="0"/>
              <a:t>Files as Sets</a:t>
            </a:r>
          </a:p>
        </p:txBody>
      </p:sp>
      <p:sp>
        <p:nvSpPr>
          <p:cNvPr id="17411" name="Rectangle 3"/>
          <p:cNvSpPr>
            <a:spLocks noGrp="1" noChangeArrowheads="1"/>
          </p:cNvSpPr>
          <p:nvPr>
            <p:ph type="body" idx="1"/>
          </p:nvPr>
        </p:nvSpPr>
        <p:spPr>
          <a:xfrm>
            <a:off x="609600" y="1600202"/>
            <a:ext cx="10972800" cy="947056"/>
          </a:xfrm>
        </p:spPr>
        <p:txBody>
          <a:bodyPr/>
          <a:lstStyle/>
          <a:p>
            <a:pPr eaLnBrk="1" hangingPunct="1">
              <a:lnSpc>
                <a:spcPct val="90000"/>
              </a:lnSpc>
            </a:pPr>
            <a:r>
              <a:rPr lang="en-US" altLang="en-US" dirty="0"/>
              <a:t>Customers table, and </a:t>
            </a:r>
            <a:r>
              <a:rPr lang="en-US" altLang="en-US" dirty="0" err="1"/>
              <a:t>CustomersOld</a:t>
            </a:r>
            <a:r>
              <a:rPr lang="en-US" altLang="en-US" dirty="0"/>
              <a:t> table.</a:t>
            </a:r>
          </a:p>
        </p:txBody>
      </p:sp>
      <p:pic>
        <p:nvPicPr>
          <p:cNvPr id="2" name="Picture 1"/>
          <p:cNvPicPr>
            <a:picLocks noChangeAspect="1"/>
          </p:cNvPicPr>
          <p:nvPr/>
        </p:nvPicPr>
        <p:blipFill>
          <a:blip r:embed="rId3"/>
          <a:stretch>
            <a:fillRect/>
          </a:stretch>
        </p:blipFill>
        <p:spPr>
          <a:xfrm>
            <a:off x="1015912" y="2391094"/>
            <a:ext cx="5123631" cy="1899347"/>
          </a:xfrm>
          <a:prstGeom prst="rect">
            <a:avLst/>
          </a:prstGeom>
        </p:spPr>
      </p:pic>
      <p:pic>
        <p:nvPicPr>
          <p:cNvPr id="3" name="Picture 2"/>
          <p:cNvPicPr>
            <a:picLocks noChangeAspect="1"/>
          </p:cNvPicPr>
          <p:nvPr/>
        </p:nvPicPr>
        <p:blipFill>
          <a:blip r:embed="rId4"/>
          <a:stretch>
            <a:fillRect/>
          </a:stretch>
        </p:blipFill>
        <p:spPr>
          <a:xfrm>
            <a:off x="5574526" y="4356641"/>
            <a:ext cx="4954138" cy="1802314"/>
          </a:xfrm>
          <a:prstGeom prst="rect">
            <a:avLst/>
          </a:prstGeom>
        </p:spPr>
      </p:pic>
    </p:spTree>
    <p:extLst>
      <p:ext uri="{BB962C8B-B14F-4D97-AF65-F5344CB8AC3E}">
        <p14:creationId xmlns:p14="http://schemas.microsoft.com/office/powerpoint/2010/main" val="14337030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title"/>
          </p:nvPr>
        </p:nvSpPr>
        <p:spPr/>
        <p:txBody>
          <a:bodyPr/>
          <a:lstStyle/>
          <a:p>
            <a:r>
              <a:rPr lang="en-US" altLang="en-US" dirty="0"/>
              <a:t>Correlated </a:t>
            </a:r>
            <a:r>
              <a:rPr lang="en-US" altLang="en-US" dirty="0" err="1"/>
              <a:t>SubQueries</a:t>
            </a:r>
            <a:br>
              <a:rPr lang="en-US" altLang="en-US" dirty="0"/>
            </a:br>
            <a:r>
              <a:rPr lang="en-US" altLang="en-US" sz="3200" dirty="0"/>
              <a:t>https://www.geeksforgeeks.org/sql-correlated-subqueries/</a:t>
            </a:r>
            <a:endParaRPr lang="en-US" altLang="en-US" dirty="0"/>
          </a:p>
        </p:txBody>
      </p:sp>
      <p:sp>
        <p:nvSpPr>
          <p:cNvPr id="3075" name="Rectangle 3"/>
          <p:cNvSpPr>
            <a:spLocks noGrp="1" noChangeArrowheads="1"/>
          </p:cNvSpPr>
          <p:nvPr>
            <p:ph type="body" idx="1"/>
          </p:nvPr>
        </p:nvSpPr>
        <p:spPr>
          <a:xfrm>
            <a:off x="609600" y="2136229"/>
            <a:ext cx="10972800" cy="4525963"/>
          </a:xfrm>
        </p:spPr>
        <p:txBody>
          <a:bodyPr/>
          <a:lstStyle/>
          <a:p>
            <a:r>
              <a:rPr lang="en-US" altLang="zh-TW" dirty="0">
                <a:ea typeface="新細明體" charset="-120"/>
              </a:rPr>
              <a:t>A correlated subquery references values of the main query.</a:t>
            </a:r>
          </a:p>
          <a:p>
            <a:r>
              <a:rPr lang="en-US" altLang="en-US" dirty="0"/>
              <a:t>In a correlated subquery, the main query provides values which are used by subquery’s WHERE clause.</a:t>
            </a:r>
          </a:p>
          <a:p>
            <a:r>
              <a:rPr lang="en-US" altLang="en-US" dirty="0"/>
              <a:t>The correlated subquery is executed repeatedly, once for each row of the main query table.</a:t>
            </a:r>
          </a:p>
        </p:txBody>
      </p:sp>
    </p:spTree>
    <p:extLst>
      <p:ext uri="{BB962C8B-B14F-4D97-AF65-F5344CB8AC3E}">
        <p14:creationId xmlns:p14="http://schemas.microsoft.com/office/powerpoint/2010/main" val="89937258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Customers UNION </a:t>
            </a:r>
            <a:r>
              <a:rPr lang="en-US" dirty="0" err="1"/>
              <a:t>CustomersOld</a:t>
            </a:r>
            <a:endParaRPr lang="en-US" dirty="0"/>
          </a:p>
        </p:txBody>
      </p:sp>
      <p:sp>
        <p:nvSpPr>
          <p:cNvPr id="4" name="Rectangle 3"/>
          <p:cNvSpPr/>
          <p:nvPr/>
        </p:nvSpPr>
        <p:spPr>
          <a:xfrm>
            <a:off x="2583293" y="1663728"/>
            <a:ext cx="4599336" cy="1384995"/>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select * from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Union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select * from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customersOld</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5" name="Picture 4"/>
          <p:cNvPicPr>
            <a:picLocks noChangeAspect="1"/>
          </p:cNvPicPr>
          <p:nvPr/>
        </p:nvPicPr>
        <p:blipFill>
          <a:blip r:embed="rId2"/>
          <a:stretch>
            <a:fillRect/>
          </a:stretch>
        </p:blipFill>
        <p:spPr>
          <a:xfrm>
            <a:off x="2687796" y="3620039"/>
            <a:ext cx="5685496" cy="2430537"/>
          </a:xfrm>
          <a:prstGeom prst="rect">
            <a:avLst/>
          </a:prstGeom>
        </p:spPr>
      </p:pic>
    </p:spTree>
    <p:extLst>
      <p:ext uri="{BB962C8B-B14F-4D97-AF65-F5344CB8AC3E}">
        <p14:creationId xmlns:p14="http://schemas.microsoft.com/office/powerpoint/2010/main" val="272291842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ChangeArrowheads="1"/>
          </p:cNvSpPr>
          <p:nvPr>
            <p:ph type="title"/>
          </p:nvPr>
        </p:nvSpPr>
        <p:spPr>
          <a:xfrm>
            <a:off x="609599" y="274637"/>
            <a:ext cx="10951029" cy="2119430"/>
          </a:xfrm>
        </p:spPr>
        <p:txBody>
          <a:bodyPr/>
          <a:lstStyle/>
          <a:p>
            <a:pPr eaLnBrk="1" hangingPunct="1"/>
            <a:r>
              <a:rPr lang="en-US" altLang="zh-TW" sz="4000" dirty="0">
                <a:ea typeface="新細明體" charset="-120"/>
              </a:rPr>
              <a:t>MySQL does not support MINUS</a:t>
            </a:r>
            <a:br>
              <a:rPr lang="en-US" altLang="zh-TW" sz="4000" dirty="0">
                <a:ea typeface="新細明體" charset="-120"/>
              </a:rPr>
            </a:br>
            <a:r>
              <a:rPr lang="en-US" altLang="zh-TW" sz="3600" dirty="0">
                <a:ea typeface="新細明體" charset="-120"/>
              </a:rPr>
              <a:t>Use NOT IN to simulate the minus operator: Customers – </a:t>
            </a:r>
            <a:r>
              <a:rPr lang="en-US" altLang="zh-TW" sz="3600" dirty="0" err="1">
                <a:ea typeface="新細明體" charset="-120"/>
              </a:rPr>
              <a:t>CustomersOld</a:t>
            </a:r>
            <a:br>
              <a:rPr lang="en-US" altLang="zh-TW" sz="3600" dirty="0">
                <a:ea typeface="新細明體" charset="-120"/>
              </a:rPr>
            </a:br>
            <a:r>
              <a:rPr lang="en-US" altLang="zh-TW" sz="3200" dirty="0">
                <a:ea typeface="新細明體" charset="-120"/>
              </a:rPr>
              <a:t>Note: Results are new customers who are not in the </a:t>
            </a:r>
            <a:r>
              <a:rPr lang="en-US" altLang="zh-TW" sz="3200" dirty="0" err="1">
                <a:ea typeface="新細明體" charset="-120"/>
              </a:rPr>
              <a:t>CustomersOld</a:t>
            </a:r>
            <a:endParaRPr lang="en-US" altLang="zh-TW" sz="3200" dirty="0">
              <a:ea typeface="新細明體" charset="-120"/>
            </a:endParaRPr>
          </a:p>
        </p:txBody>
      </p:sp>
      <p:sp>
        <p:nvSpPr>
          <p:cNvPr id="2" name="Rectangle 1"/>
          <p:cNvSpPr/>
          <p:nvPr/>
        </p:nvSpPr>
        <p:spPr>
          <a:xfrm>
            <a:off x="1996438" y="2909495"/>
            <a:ext cx="8199122" cy="162276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select * from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where </a:t>
            </a:r>
            <a:r>
              <a:rPr kumimoji="0" lang="en-US" sz="3200" b="0" i="0" u="none" strike="noStrike" kern="1200" cap="none" spc="0" normalizeH="0" baseline="0" noProof="0" dirty="0" err="1">
                <a:ln>
                  <a:noFill/>
                </a:ln>
                <a:solidFill>
                  <a:srgbClr val="000000"/>
                </a:solidFill>
                <a:effectLst/>
                <a:uLnTx/>
                <a:uFillTx/>
                <a:latin typeface="Arial"/>
                <a:ea typeface="+mn-ea"/>
                <a:cs typeface="+mn-cs"/>
              </a:rPr>
              <a:t>cid</a:t>
            </a:r>
            <a:r>
              <a:rPr kumimoji="0" lang="en-US" sz="3200" b="0" i="0" u="none" strike="noStrike" kern="1200" cap="none" spc="0" normalizeH="0" baseline="0" noProof="0" dirty="0">
                <a:ln>
                  <a:noFill/>
                </a:ln>
                <a:solidFill>
                  <a:srgbClr val="000000"/>
                </a:solidFill>
                <a:effectLst/>
                <a:uLnTx/>
                <a:uFillTx/>
                <a:latin typeface="Arial"/>
                <a:ea typeface="+mn-ea"/>
                <a:cs typeface="+mn-cs"/>
              </a:rPr>
              <a:t> not in (select </a:t>
            </a:r>
            <a:r>
              <a:rPr kumimoji="0" lang="en-US" sz="3200" b="0" i="0" u="none" strike="noStrike" kern="1200" cap="none" spc="0" normalizeH="0" baseline="0" noProof="0" dirty="0" err="1">
                <a:ln>
                  <a:noFill/>
                </a:ln>
                <a:solidFill>
                  <a:srgbClr val="000000"/>
                </a:solidFill>
                <a:effectLst/>
                <a:uLnTx/>
                <a:uFillTx/>
                <a:latin typeface="Arial"/>
                <a:ea typeface="+mn-ea"/>
                <a:cs typeface="+mn-cs"/>
              </a:rPr>
              <a:t>cid</a:t>
            </a:r>
            <a:r>
              <a:rPr kumimoji="0" lang="en-US" sz="3200" b="0" i="0" u="none" strike="noStrike" kern="1200" cap="none" spc="0" normalizeH="0" baseline="0" noProof="0" dirty="0">
                <a:ln>
                  <a:noFill/>
                </a:ln>
                <a:solidFill>
                  <a:srgbClr val="000000"/>
                </a:solidFill>
                <a:effectLst/>
                <a:uLnTx/>
                <a:uFillTx/>
                <a:latin typeface="Arial"/>
                <a:ea typeface="+mn-ea"/>
                <a:cs typeface="+mn-cs"/>
              </a:rPr>
              <a:t> from </a:t>
            </a:r>
            <a:r>
              <a:rPr kumimoji="0" lang="en-US" sz="3200" b="0" i="0" u="none" strike="noStrike" kern="1200" cap="none" spc="0" normalizeH="0" baseline="0" noProof="0" dirty="0" err="1">
                <a:ln>
                  <a:noFill/>
                </a:ln>
                <a:solidFill>
                  <a:srgbClr val="000000"/>
                </a:solidFill>
                <a:effectLst/>
                <a:uLnTx/>
                <a:uFillTx/>
                <a:latin typeface="Arial"/>
                <a:ea typeface="+mn-ea"/>
                <a:cs typeface="+mn-cs"/>
              </a:rPr>
              <a:t>customersOld</a:t>
            </a:r>
            <a:r>
              <a:rPr kumimoji="0" lang="en-US" sz="32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4" name="Picture 3"/>
          <p:cNvPicPr>
            <a:picLocks noChangeAspect="1"/>
          </p:cNvPicPr>
          <p:nvPr/>
        </p:nvPicPr>
        <p:blipFill>
          <a:blip r:embed="rId3"/>
          <a:stretch>
            <a:fillRect/>
          </a:stretch>
        </p:blipFill>
        <p:spPr>
          <a:xfrm>
            <a:off x="2822164" y="5047686"/>
            <a:ext cx="6547671" cy="1280271"/>
          </a:xfrm>
          <a:prstGeom prst="rect">
            <a:avLst/>
          </a:prstGeom>
        </p:spPr>
      </p:pic>
    </p:spTree>
    <p:extLst>
      <p:ext uri="{BB962C8B-B14F-4D97-AF65-F5344CB8AC3E}">
        <p14:creationId xmlns:p14="http://schemas.microsoft.com/office/powerpoint/2010/main" val="199415869"/>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74319" y="274638"/>
            <a:ext cx="11351623" cy="1514974"/>
          </a:xfrm>
        </p:spPr>
        <p:txBody>
          <a:bodyPr/>
          <a:lstStyle/>
          <a:p>
            <a:r>
              <a:rPr lang="en-US" sz="3600" dirty="0"/>
              <a:t>Use NOT IN to simulate: </a:t>
            </a:r>
            <a:r>
              <a:rPr lang="en-US" sz="3600" dirty="0" err="1"/>
              <a:t>CustomersOld</a:t>
            </a:r>
            <a:r>
              <a:rPr lang="en-US" sz="3600" dirty="0"/>
              <a:t> – Customers</a:t>
            </a:r>
            <a:br>
              <a:rPr lang="en-US" sz="3600" dirty="0"/>
            </a:br>
            <a:r>
              <a:rPr lang="en-US" sz="3200" dirty="0"/>
              <a:t>Note: </a:t>
            </a:r>
            <a:r>
              <a:rPr lang="en-US" sz="3200" dirty="0" err="1"/>
              <a:t>Resulsts</a:t>
            </a:r>
            <a:r>
              <a:rPr lang="en-US" sz="3200" dirty="0"/>
              <a:t> are old Customers who are no longer in the current customers table </a:t>
            </a:r>
          </a:p>
        </p:txBody>
      </p:sp>
      <p:sp>
        <p:nvSpPr>
          <p:cNvPr id="3" name="Rectangle 2"/>
          <p:cNvSpPr/>
          <p:nvPr/>
        </p:nvSpPr>
        <p:spPr>
          <a:xfrm>
            <a:off x="1584958" y="2000684"/>
            <a:ext cx="9479281" cy="1200329"/>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select * from </a:t>
            </a:r>
            <a:r>
              <a:rPr kumimoji="0" lang="en-US" sz="3600" b="0" i="0" u="none" strike="noStrike" kern="1200" cap="none" spc="0" normalizeH="0" baseline="0" noProof="0" dirty="0" err="1">
                <a:ln>
                  <a:noFill/>
                </a:ln>
                <a:solidFill>
                  <a:srgbClr val="000000"/>
                </a:solidFill>
                <a:effectLst/>
                <a:uLnTx/>
                <a:uFillTx/>
                <a:latin typeface="Arial"/>
                <a:ea typeface="+mn-ea"/>
                <a:cs typeface="+mn-cs"/>
              </a:rPr>
              <a:t>customersold</a:t>
            </a:r>
            <a:endParaRPr kumimoji="0" lang="en-US" sz="36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where </a:t>
            </a:r>
            <a:r>
              <a:rPr kumimoji="0" lang="en-US" sz="3600" b="0" i="0" u="none" strike="noStrike" kern="1200" cap="none" spc="0" normalizeH="0" baseline="0" noProof="0" dirty="0" err="1">
                <a:ln>
                  <a:noFill/>
                </a:ln>
                <a:solidFill>
                  <a:srgbClr val="000000"/>
                </a:solidFill>
                <a:effectLst/>
                <a:uLnTx/>
                <a:uFillTx/>
                <a:latin typeface="Arial"/>
                <a:ea typeface="+mn-ea"/>
                <a:cs typeface="+mn-cs"/>
              </a:rPr>
              <a:t>cid</a:t>
            </a:r>
            <a:r>
              <a:rPr kumimoji="0" lang="en-US" sz="3600" b="0" i="0" u="none" strike="noStrike" kern="1200" cap="none" spc="0" normalizeH="0" baseline="0" noProof="0" dirty="0">
                <a:ln>
                  <a:noFill/>
                </a:ln>
                <a:solidFill>
                  <a:srgbClr val="000000"/>
                </a:solidFill>
                <a:effectLst/>
                <a:uLnTx/>
                <a:uFillTx/>
                <a:latin typeface="Arial"/>
                <a:ea typeface="+mn-ea"/>
                <a:cs typeface="+mn-cs"/>
              </a:rPr>
              <a:t> not in (select </a:t>
            </a:r>
            <a:r>
              <a:rPr kumimoji="0" lang="en-US" sz="3600" b="0" i="0" u="none" strike="noStrike" kern="1200" cap="none" spc="0" normalizeH="0" baseline="0" noProof="0" dirty="0" err="1">
                <a:ln>
                  <a:noFill/>
                </a:ln>
                <a:solidFill>
                  <a:srgbClr val="000000"/>
                </a:solidFill>
                <a:effectLst/>
                <a:uLnTx/>
                <a:uFillTx/>
                <a:latin typeface="Arial"/>
                <a:ea typeface="+mn-ea"/>
                <a:cs typeface="+mn-cs"/>
              </a:rPr>
              <a:t>cid</a:t>
            </a:r>
            <a:r>
              <a:rPr kumimoji="0" lang="en-US" sz="3600" b="0" i="0" u="none" strike="noStrike" kern="1200" cap="none" spc="0" normalizeH="0" baseline="0" noProof="0" dirty="0">
                <a:ln>
                  <a:noFill/>
                </a:ln>
                <a:solidFill>
                  <a:srgbClr val="000000"/>
                </a:solidFill>
                <a:effectLst/>
                <a:uLnTx/>
                <a:uFillTx/>
                <a:latin typeface="Arial"/>
                <a:ea typeface="+mn-ea"/>
                <a:cs typeface="+mn-cs"/>
              </a:rPr>
              <a:t> from customers);</a:t>
            </a:r>
          </a:p>
        </p:txBody>
      </p:sp>
      <p:pic>
        <p:nvPicPr>
          <p:cNvPr id="4" name="Picture 3"/>
          <p:cNvPicPr>
            <a:picLocks noChangeAspect="1"/>
          </p:cNvPicPr>
          <p:nvPr/>
        </p:nvPicPr>
        <p:blipFill>
          <a:blip r:embed="rId2"/>
          <a:stretch>
            <a:fillRect/>
          </a:stretch>
        </p:blipFill>
        <p:spPr>
          <a:xfrm>
            <a:off x="3275104" y="4153668"/>
            <a:ext cx="7203308" cy="1319669"/>
          </a:xfrm>
          <a:prstGeom prst="rect">
            <a:avLst/>
          </a:prstGeom>
        </p:spPr>
      </p:pic>
    </p:spTree>
    <p:extLst>
      <p:ext uri="{BB962C8B-B14F-4D97-AF65-F5344CB8AC3E}">
        <p14:creationId xmlns:p14="http://schemas.microsoft.com/office/powerpoint/2010/main" val="31717491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altLang="en-US" dirty="0"/>
              <a:t>Use IN AND IN to Do Intersect</a:t>
            </a:r>
          </a:p>
        </p:txBody>
      </p:sp>
      <p:sp>
        <p:nvSpPr>
          <p:cNvPr id="9219" name="Rectangle 3"/>
          <p:cNvSpPr>
            <a:spLocks noGrp="1" noChangeArrowheads="1"/>
          </p:cNvSpPr>
          <p:nvPr>
            <p:ph type="body" idx="1"/>
          </p:nvPr>
        </p:nvSpPr>
        <p:spPr/>
        <p:txBody>
          <a:bodyPr/>
          <a:lstStyle/>
          <a:p>
            <a:r>
              <a:rPr lang="en-US" altLang="en-US" sz="2800" dirty="0"/>
              <a:t>Set1={A, B, C}</a:t>
            </a:r>
          </a:p>
          <a:p>
            <a:r>
              <a:rPr lang="en-US" altLang="en-US" sz="2800" dirty="0"/>
              <a:t>Set2={C, D, E}</a:t>
            </a:r>
          </a:p>
          <a:p>
            <a:r>
              <a:rPr lang="en-US" altLang="en-US" sz="2800" dirty="0"/>
              <a:t>Intersect: Members in Set 1 and in Set 2</a:t>
            </a:r>
          </a:p>
          <a:p>
            <a:pPr lvl="1"/>
            <a:r>
              <a:rPr lang="en-US" altLang="en-US" sz="2400" dirty="0"/>
              <a:t>Set1 </a:t>
            </a:r>
            <a:r>
              <a:rPr lang="en-US" altLang="en-US" sz="2400" dirty="0">
                <a:cs typeface="Arial" panose="020B0604020202020204" pitchFamily="34" charset="0"/>
              </a:rPr>
              <a:t>∩ Set2={C}   </a:t>
            </a:r>
            <a:r>
              <a:rPr lang="en-US" altLang="en-US" sz="2400" dirty="0">
                <a:cs typeface="Arial" panose="020B0604020202020204" pitchFamily="34" charset="0"/>
                <a:sym typeface="Wingdings" panose="05000000000000000000" pitchFamily="2" charset="2"/>
              </a:rPr>
              <a:t> {C}</a:t>
            </a:r>
            <a:endParaRPr lang="en-US" altLang="zh-TW" dirty="0">
              <a:ea typeface="新細明體" charset="-120"/>
              <a:cs typeface="Arial" panose="020B0604020202020204" pitchFamily="34" charset="0"/>
            </a:endParaRPr>
          </a:p>
          <a:p>
            <a:r>
              <a:rPr lang="en-US" altLang="zh-TW" sz="2800" dirty="0">
                <a:ea typeface="新細明體" charset="-120"/>
                <a:cs typeface="Arial" panose="020B0604020202020204" pitchFamily="34" charset="0"/>
              </a:rPr>
              <a:t>Related to logical operator </a:t>
            </a:r>
            <a:r>
              <a:rPr lang="en-US" altLang="en-US" sz="2800" dirty="0">
                <a:cs typeface="Arial" panose="020B0604020202020204" pitchFamily="34" charset="0"/>
              </a:rPr>
              <a:t>A</a:t>
            </a:r>
            <a:r>
              <a:rPr lang="en-US" altLang="zh-TW" sz="2800" dirty="0">
                <a:ea typeface="新細明體" charset="-120"/>
              </a:rPr>
              <a:t>ND</a:t>
            </a:r>
          </a:p>
          <a:p>
            <a:r>
              <a:rPr lang="en-US" altLang="zh-TW" sz="2800" dirty="0">
                <a:ea typeface="新細明體" charset="-120"/>
              </a:rPr>
              <a:t>Members IN Set1 AND IN Set2</a:t>
            </a:r>
          </a:p>
        </p:txBody>
      </p:sp>
    </p:spTree>
    <p:extLst>
      <p:ext uri="{BB962C8B-B14F-4D97-AF65-F5344CB8AC3E}">
        <p14:creationId xmlns:p14="http://schemas.microsoft.com/office/powerpoint/2010/main" val="2567818724"/>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Customers Intersect </a:t>
            </a:r>
            <a:r>
              <a:rPr lang="en-US" dirty="0" err="1"/>
              <a:t>CustomersOld</a:t>
            </a:r>
            <a:br>
              <a:rPr lang="en-US" dirty="0"/>
            </a:br>
            <a:r>
              <a:rPr lang="en-US" sz="3200" dirty="0"/>
              <a:t>Note: Customers both tables</a:t>
            </a:r>
            <a:endParaRPr lang="en-US" dirty="0"/>
          </a:p>
        </p:txBody>
      </p:sp>
      <p:sp>
        <p:nvSpPr>
          <p:cNvPr id="3" name="Rectangle 2"/>
          <p:cNvSpPr/>
          <p:nvPr/>
        </p:nvSpPr>
        <p:spPr>
          <a:xfrm>
            <a:off x="1457034" y="1417639"/>
            <a:ext cx="8391159" cy="3108543"/>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select * from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where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cid</a:t>
            </a:r>
            <a:r>
              <a:rPr kumimoji="0" lang="en-US" sz="2800" b="0" i="0" u="none" strike="noStrike" kern="1200" cap="none" spc="0" normalizeH="0" baseline="0" noProof="0" dirty="0">
                <a:ln>
                  <a:noFill/>
                </a:ln>
                <a:solidFill>
                  <a:srgbClr val="000000"/>
                </a:solidFill>
                <a:effectLst/>
                <a:uLnTx/>
                <a:uFillTx/>
                <a:latin typeface="Arial"/>
                <a:ea typeface="+mn-ea"/>
                <a:cs typeface="+mn-cs"/>
              </a:rPr>
              <a:t> in (select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cid</a:t>
            </a:r>
            <a:r>
              <a:rPr kumimoji="0" lang="en-US" sz="2800" b="0" i="0" u="none" strike="noStrike" kern="1200" cap="none" spc="0" normalizeH="0" baseline="0" noProof="0" dirty="0">
                <a:ln>
                  <a:noFill/>
                </a:ln>
                <a:solidFill>
                  <a:srgbClr val="000000"/>
                </a:solidFill>
                <a:effectLst/>
                <a:uLnTx/>
                <a:uFillTx/>
                <a:latin typeface="Arial"/>
                <a:ea typeface="+mn-ea"/>
                <a:cs typeface="+mn-cs"/>
              </a:rPr>
              <a:t> from customers)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	and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cid</a:t>
            </a:r>
            <a:r>
              <a:rPr kumimoji="0" lang="en-US" sz="2800" b="0" i="0" u="none" strike="noStrike" kern="1200" cap="none" spc="0" normalizeH="0" baseline="0" noProof="0" dirty="0">
                <a:ln>
                  <a:noFill/>
                </a:ln>
                <a:solidFill>
                  <a:srgbClr val="000000"/>
                </a:solidFill>
                <a:effectLst/>
                <a:uLnTx/>
                <a:uFillTx/>
                <a:latin typeface="Arial"/>
                <a:ea typeface="+mn-ea"/>
                <a:cs typeface="+mn-cs"/>
              </a:rPr>
              <a:t> in (select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cid</a:t>
            </a:r>
            <a:r>
              <a:rPr kumimoji="0" lang="en-US" sz="2800" b="0" i="0" u="none" strike="noStrike" kern="1200" cap="none" spc="0" normalizeH="0" baseline="0" noProof="0" dirty="0">
                <a:ln>
                  <a:noFill/>
                </a:ln>
                <a:solidFill>
                  <a:srgbClr val="000000"/>
                </a:solidFill>
                <a:effectLst/>
                <a:uLnTx/>
                <a:uFillTx/>
                <a:latin typeface="Arial"/>
                <a:ea typeface="+mn-ea"/>
                <a:cs typeface="+mn-cs"/>
              </a:rPr>
              <a:t> from </a:t>
            </a:r>
            <a:r>
              <a:rPr kumimoji="0" lang="en-US" sz="2800" b="0" i="0" u="none" strike="noStrike" kern="1200" cap="none" spc="0" normalizeH="0" baseline="0" noProof="0" dirty="0" err="1">
                <a:ln>
                  <a:noFill/>
                </a:ln>
                <a:solidFill>
                  <a:srgbClr val="000000"/>
                </a:solidFill>
                <a:effectLst/>
                <a:uLnTx/>
                <a:uFillTx/>
                <a:latin typeface="Arial"/>
                <a:ea typeface="+mn-ea"/>
                <a:cs typeface="+mn-cs"/>
              </a:rPr>
              <a:t>customersold</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2800" dirty="0">
              <a:solidFill>
                <a:srgbClr val="000000"/>
              </a:solidFill>
              <a:latin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Or</a:t>
            </a:r>
          </a:p>
          <a:p>
            <a:pPr lvl="0">
              <a:defRPr/>
            </a:pPr>
            <a:r>
              <a:rPr lang="en-US" sz="2800" dirty="0">
                <a:solidFill>
                  <a:srgbClr val="000000"/>
                </a:solidFill>
              </a:rPr>
              <a:t>select * from customers </a:t>
            </a:r>
          </a:p>
          <a:p>
            <a:pPr lvl="0">
              <a:defRPr/>
            </a:pPr>
            <a:r>
              <a:rPr lang="en-US" sz="2800" dirty="0">
                <a:solidFill>
                  <a:srgbClr val="000000"/>
                </a:solidFill>
              </a:rPr>
              <a:t>where </a:t>
            </a:r>
            <a:r>
              <a:rPr lang="en-US" sz="2800" dirty="0" err="1">
                <a:solidFill>
                  <a:srgbClr val="000000"/>
                </a:solidFill>
              </a:rPr>
              <a:t>cid</a:t>
            </a:r>
            <a:r>
              <a:rPr lang="en-US" sz="2800" dirty="0">
                <a:solidFill>
                  <a:srgbClr val="000000"/>
                </a:solidFill>
              </a:rPr>
              <a:t> in (select </a:t>
            </a:r>
            <a:r>
              <a:rPr lang="en-US" sz="2800" dirty="0" err="1">
                <a:solidFill>
                  <a:srgbClr val="000000"/>
                </a:solidFill>
              </a:rPr>
              <a:t>cid</a:t>
            </a:r>
            <a:r>
              <a:rPr lang="en-US" sz="2800" dirty="0">
                <a:solidFill>
                  <a:srgbClr val="000000"/>
                </a:solidFill>
              </a:rPr>
              <a:t> from </a:t>
            </a:r>
            <a:r>
              <a:rPr lang="en-US" sz="2800" dirty="0" err="1">
                <a:solidFill>
                  <a:srgbClr val="000000"/>
                </a:solidFill>
              </a:rPr>
              <a:t>customersold</a:t>
            </a:r>
            <a:r>
              <a:rPr lang="en-US" sz="2800" dirty="0">
                <a:solidFill>
                  <a:srgbClr val="000000"/>
                </a:solidFill>
              </a:rPr>
              <a:t>);</a:t>
            </a:r>
          </a:p>
        </p:txBody>
      </p:sp>
      <p:pic>
        <p:nvPicPr>
          <p:cNvPr id="4" name="Picture 3"/>
          <p:cNvPicPr>
            <a:picLocks noChangeAspect="1"/>
          </p:cNvPicPr>
          <p:nvPr/>
        </p:nvPicPr>
        <p:blipFill>
          <a:blip r:embed="rId2"/>
          <a:stretch>
            <a:fillRect/>
          </a:stretch>
        </p:blipFill>
        <p:spPr>
          <a:xfrm>
            <a:off x="2359123" y="4647811"/>
            <a:ext cx="6147640" cy="1845929"/>
          </a:xfrm>
          <a:prstGeom prst="rect">
            <a:avLst/>
          </a:prstGeom>
        </p:spPr>
      </p:pic>
    </p:spTree>
    <p:extLst>
      <p:ext uri="{BB962C8B-B14F-4D97-AF65-F5344CB8AC3E}">
        <p14:creationId xmlns:p14="http://schemas.microsoft.com/office/powerpoint/2010/main" val="113981419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025051" cy="944562"/>
          </a:xfrm>
        </p:spPr>
        <p:txBody>
          <a:bodyPr/>
          <a:lstStyle/>
          <a:p>
            <a:r>
              <a:rPr lang="en-US" dirty="0"/>
              <a:t>Select orders that order product P1 and P2.</a:t>
            </a:r>
          </a:p>
        </p:txBody>
      </p:sp>
      <p:sp>
        <p:nvSpPr>
          <p:cNvPr id="3" name="Rectangle 2"/>
          <p:cNvSpPr/>
          <p:nvPr/>
        </p:nvSpPr>
        <p:spPr>
          <a:xfrm>
            <a:off x="1213193" y="3625967"/>
            <a:ext cx="7367451"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Second 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SELECT * FROM orders natural join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odetails</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where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pid</a:t>
            </a:r>
            <a:r>
              <a:rPr kumimoji="0" lang="en-US" sz="2800" b="0" i="0" u="none" strike="noStrike" kern="1200" cap="none" spc="0" normalizeH="0" baseline="0" noProof="0" dirty="0">
                <a:ln>
                  <a:noFill/>
                </a:ln>
                <a:solidFill>
                  <a:srgbClr val="000000"/>
                </a:solidFill>
                <a:effectLst/>
                <a:uLnTx/>
                <a:uFillTx/>
                <a:latin typeface="Arial"/>
                <a:ea typeface="+mn-ea"/>
                <a:cs typeface="+mn-cs"/>
              </a:rPr>
              <a:t>='P1' and </a:t>
            </a:r>
            <a:r>
              <a:rPr kumimoji="0" lang="en-US" sz="2800" b="0" i="0" u="none" strike="noStrike" kern="1200" cap="none" spc="0" normalizeH="0" baseline="0" noProof="0" dirty="0" err="1">
                <a:ln>
                  <a:noFill/>
                </a:ln>
                <a:solidFill>
                  <a:srgbClr val="000000"/>
                </a:solidFill>
                <a:effectLst/>
                <a:uLnTx/>
                <a:uFillTx/>
                <a:latin typeface="Arial"/>
                <a:ea typeface="+mn-ea"/>
                <a:cs typeface="+mn-cs"/>
              </a:rPr>
              <a:t>pid</a:t>
            </a:r>
            <a:r>
              <a:rPr kumimoji="0" lang="en-US" sz="2800" b="0" i="0" u="none" strike="noStrike" kern="1200" cap="none" spc="0" normalizeH="0" baseline="0" noProof="0" dirty="0">
                <a:ln>
                  <a:noFill/>
                </a:ln>
                <a:solidFill>
                  <a:srgbClr val="000000"/>
                </a:solidFill>
                <a:effectLst/>
                <a:uLnTx/>
                <a:uFillTx/>
                <a:latin typeface="Arial"/>
                <a:ea typeface="+mn-ea"/>
                <a:cs typeface="+mn-cs"/>
              </a:rPr>
              <a:t>='P2';</a:t>
            </a:r>
          </a:p>
        </p:txBody>
      </p:sp>
      <p:sp>
        <p:nvSpPr>
          <p:cNvPr id="4" name="Rectangle 3"/>
          <p:cNvSpPr/>
          <p:nvPr/>
        </p:nvSpPr>
        <p:spPr>
          <a:xfrm>
            <a:off x="1213194" y="1416152"/>
            <a:ext cx="7367450" cy="1815882"/>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First try:</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SELECT * FROM orders natural join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odetails</a:t>
            </a: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where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pid</a:t>
            </a:r>
            <a:r>
              <a:rPr kumimoji="0" lang="en-US" sz="2800" b="0" i="0" u="none" strike="noStrike" kern="1200" cap="none" spc="0" normalizeH="0" baseline="0" noProof="0" dirty="0">
                <a:ln>
                  <a:noFill/>
                </a:ln>
                <a:solidFill>
                  <a:srgbClr val="000000"/>
                </a:solidFill>
                <a:effectLst/>
                <a:uLnTx/>
                <a:uFillTx/>
                <a:latin typeface="Arial"/>
                <a:ea typeface="+mn-ea"/>
                <a:cs typeface="+mn-cs"/>
              </a:rPr>
              <a:t>='P1' or </a:t>
            </a:r>
            <a:r>
              <a:rPr kumimoji="0" lang="en-US" sz="2800" b="0" i="0" u="none" strike="noStrike" kern="1200" cap="none" spc="0" normalizeH="0" baseline="0" noProof="0" dirty="0" err="1">
                <a:ln>
                  <a:noFill/>
                </a:ln>
                <a:solidFill>
                  <a:srgbClr val="000000"/>
                </a:solidFill>
                <a:effectLst/>
                <a:uLnTx/>
                <a:uFillTx/>
                <a:latin typeface="Arial"/>
                <a:ea typeface="+mn-ea"/>
                <a:cs typeface="+mn-cs"/>
              </a:rPr>
              <a:t>pid</a:t>
            </a:r>
            <a:r>
              <a:rPr kumimoji="0" lang="en-US" sz="2800" b="0" i="0" u="none" strike="noStrike" kern="1200" cap="none" spc="0" normalizeH="0" baseline="0" noProof="0" dirty="0">
                <a:ln>
                  <a:noFill/>
                </a:ln>
                <a:solidFill>
                  <a:srgbClr val="000000"/>
                </a:solidFill>
                <a:effectLst/>
                <a:uLnTx/>
                <a:uFillTx/>
                <a:latin typeface="Arial"/>
                <a:ea typeface="+mn-ea"/>
                <a:cs typeface="+mn-cs"/>
              </a:rPr>
              <a:t>='P2';</a:t>
            </a:r>
          </a:p>
        </p:txBody>
      </p:sp>
    </p:spTree>
    <p:extLst>
      <p:ext uri="{BB962C8B-B14F-4D97-AF65-F5344CB8AC3E}">
        <p14:creationId xmlns:p14="http://schemas.microsoft.com/office/powerpoint/2010/main" val="53988345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0668000" cy="1440951"/>
          </a:xfrm>
        </p:spPr>
        <p:txBody>
          <a:bodyPr/>
          <a:lstStyle/>
          <a:p>
            <a:r>
              <a:rPr lang="en-US" dirty="0"/>
              <a:t>Use Intersect: (Orders that include P1) intersect (Orders that include P2)</a:t>
            </a:r>
          </a:p>
        </p:txBody>
      </p:sp>
      <p:sp>
        <p:nvSpPr>
          <p:cNvPr id="3" name="Rectangle 2"/>
          <p:cNvSpPr/>
          <p:nvPr/>
        </p:nvSpPr>
        <p:spPr>
          <a:xfrm>
            <a:off x="1436914" y="2436110"/>
            <a:ext cx="8534400" cy="1384995"/>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SELECT * FROM orders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where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oid</a:t>
            </a:r>
            <a:r>
              <a:rPr kumimoji="0" lang="en-US" sz="2800" b="0" i="0" u="none" strike="noStrike" kern="1200" cap="none" spc="0" normalizeH="0" baseline="0" noProof="0" dirty="0">
                <a:ln>
                  <a:noFill/>
                </a:ln>
                <a:solidFill>
                  <a:srgbClr val="000000"/>
                </a:solidFill>
                <a:effectLst/>
                <a:uLnTx/>
                <a:uFillTx/>
                <a:latin typeface="Arial"/>
                <a:ea typeface="+mn-ea"/>
                <a:cs typeface="+mn-cs"/>
              </a:rPr>
              <a:t> in (select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oid</a:t>
            </a:r>
            <a:r>
              <a:rPr kumimoji="0" lang="en-US" sz="2800" b="0" i="0" u="none" strike="noStrike" kern="1200" cap="none" spc="0" normalizeH="0" baseline="0" noProof="0" dirty="0">
                <a:ln>
                  <a:noFill/>
                </a:ln>
                <a:solidFill>
                  <a:srgbClr val="000000"/>
                </a:solidFill>
                <a:effectLst/>
                <a:uLnTx/>
                <a:uFillTx/>
                <a:latin typeface="Arial"/>
                <a:ea typeface="+mn-ea"/>
                <a:cs typeface="+mn-cs"/>
              </a:rPr>
              <a:t> from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odetails</a:t>
            </a:r>
            <a:r>
              <a:rPr kumimoji="0" lang="en-US" sz="2800" b="0" i="0" u="none" strike="noStrike" kern="1200" cap="none" spc="0" normalizeH="0" baseline="0" noProof="0" dirty="0">
                <a:ln>
                  <a:noFill/>
                </a:ln>
                <a:solidFill>
                  <a:srgbClr val="000000"/>
                </a:solidFill>
                <a:effectLst/>
                <a:uLnTx/>
                <a:uFillTx/>
                <a:latin typeface="Arial"/>
                <a:ea typeface="+mn-ea"/>
                <a:cs typeface="+mn-cs"/>
              </a:rPr>
              <a:t> where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pid</a:t>
            </a:r>
            <a:r>
              <a:rPr kumimoji="0" lang="en-US" sz="2800" b="0" i="0" u="none" strike="noStrike" kern="1200" cap="none" spc="0" normalizeH="0" baseline="0" noProof="0" dirty="0">
                <a:ln>
                  <a:noFill/>
                </a:ln>
                <a:solidFill>
                  <a:srgbClr val="000000"/>
                </a:solidFill>
                <a:effectLst/>
                <a:uLnTx/>
                <a:uFillTx/>
                <a:latin typeface="Arial"/>
                <a:ea typeface="+mn-ea"/>
                <a:cs typeface="+mn-cs"/>
              </a:rPr>
              <a:t>='P1')</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and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oid</a:t>
            </a:r>
            <a:r>
              <a:rPr kumimoji="0" lang="en-US" sz="2800" b="0" i="0" u="none" strike="noStrike" kern="1200" cap="none" spc="0" normalizeH="0" baseline="0" noProof="0" dirty="0">
                <a:ln>
                  <a:noFill/>
                </a:ln>
                <a:solidFill>
                  <a:srgbClr val="000000"/>
                </a:solidFill>
                <a:effectLst/>
                <a:uLnTx/>
                <a:uFillTx/>
                <a:latin typeface="Arial"/>
                <a:ea typeface="+mn-ea"/>
                <a:cs typeface="+mn-cs"/>
              </a:rPr>
              <a:t> in ( select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oid</a:t>
            </a:r>
            <a:r>
              <a:rPr kumimoji="0" lang="en-US" sz="2800" b="0" i="0" u="none" strike="noStrike" kern="1200" cap="none" spc="0" normalizeH="0" baseline="0" noProof="0" dirty="0">
                <a:ln>
                  <a:noFill/>
                </a:ln>
                <a:solidFill>
                  <a:srgbClr val="000000"/>
                </a:solidFill>
                <a:effectLst/>
                <a:uLnTx/>
                <a:uFillTx/>
                <a:latin typeface="Arial"/>
                <a:ea typeface="+mn-ea"/>
                <a:cs typeface="+mn-cs"/>
              </a:rPr>
              <a:t> from </a:t>
            </a:r>
            <a:r>
              <a:rPr kumimoji="0" lang="en-US" sz="2800" b="0" i="0" u="none" strike="noStrike" kern="1200" cap="none" spc="0" normalizeH="0" baseline="0" noProof="0" dirty="0" err="1">
                <a:ln>
                  <a:noFill/>
                </a:ln>
                <a:solidFill>
                  <a:srgbClr val="000000"/>
                </a:solidFill>
                <a:effectLst/>
                <a:uLnTx/>
                <a:uFillTx/>
                <a:latin typeface="Arial"/>
                <a:ea typeface="+mn-ea"/>
                <a:cs typeface="+mn-cs"/>
              </a:rPr>
              <a:t>odetails</a:t>
            </a:r>
            <a:r>
              <a:rPr kumimoji="0" lang="en-US" sz="2800" b="0" i="0" u="none" strike="noStrike" kern="1200" cap="none" spc="0" normalizeH="0" baseline="0" noProof="0" dirty="0">
                <a:ln>
                  <a:noFill/>
                </a:ln>
                <a:solidFill>
                  <a:srgbClr val="000000"/>
                </a:solidFill>
                <a:effectLst/>
                <a:uLnTx/>
                <a:uFillTx/>
                <a:latin typeface="Arial"/>
                <a:ea typeface="+mn-ea"/>
                <a:cs typeface="+mn-cs"/>
              </a:rPr>
              <a:t> where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pid</a:t>
            </a:r>
            <a:r>
              <a:rPr kumimoji="0" lang="en-US" sz="2800" b="0" i="0" u="none" strike="noStrike" kern="1200" cap="none" spc="0" normalizeH="0" baseline="0" noProof="0" dirty="0">
                <a:ln>
                  <a:noFill/>
                </a:ln>
                <a:solidFill>
                  <a:srgbClr val="000000"/>
                </a:solidFill>
                <a:effectLst/>
                <a:uLnTx/>
                <a:uFillTx/>
                <a:latin typeface="Arial"/>
                <a:ea typeface="+mn-ea"/>
                <a:cs typeface="+mn-cs"/>
              </a:rPr>
              <a:t>='P2');</a:t>
            </a:r>
          </a:p>
        </p:txBody>
      </p:sp>
    </p:spTree>
    <p:extLst>
      <p:ext uri="{BB962C8B-B14F-4D97-AF65-F5344CB8AC3E}">
        <p14:creationId xmlns:p14="http://schemas.microsoft.com/office/powerpoint/2010/main" val="413111259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p:nvPr>
        </p:nvSpPr>
        <p:spPr/>
        <p:txBody>
          <a:bodyPr/>
          <a:lstStyle/>
          <a:p>
            <a:pPr eaLnBrk="1" hangingPunct="1"/>
            <a:r>
              <a:rPr lang="en-US" altLang="en-US" dirty="0"/>
              <a:t>Union Compatibility</a:t>
            </a:r>
          </a:p>
        </p:txBody>
      </p:sp>
      <p:sp>
        <p:nvSpPr>
          <p:cNvPr id="19459" name="Rectangle 3"/>
          <p:cNvSpPr>
            <a:spLocks noGrp="1" noChangeArrowheads="1"/>
          </p:cNvSpPr>
          <p:nvPr>
            <p:ph type="body" idx="1"/>
          </p:nvPr>
        </p:nvSpPr>
        <p:spPr/>
        <p:txBody>
          <a:bodyPr/>
          <a:lstStyle/>
          <a:p>
            <a:pPr eaLnBrk="1" hangingPunct="1"/>
            <a:r>
              <a:rPr lang="en-US" altLang="en-US" dirty="0"/>
              <a:t>Two relations that have the same number of attributes and same type of attributes.</a:t>
            </a:r>
          </a:p>
          <a:p>
            <a:pPr eaLnBrk="1" hangingPunct="1"/>
            <a:r>
              <a:rPr lang="en-US" altLang="en-US" dirty="0"/>
              <a:t>Union, Intersect and difference operators require the two relations to be union compatible.</a:t>
            </a:r>
          </a:p>
        </p:txBody>
      </p:sp>
    </p:spTree>
    <p:extLst>
      <p:ext uri="{BB962C8B-B14F-4D97-AF65-F5344CB8AC3E}">
        <p14:creationId xmlns:p14="http://schemas.microsoft.com/office/powerpoint/2010/main" val="357953250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ChangeArrowheads="1"/>
          </p:cNvSpPr>
          <p:nvPr>
            <p:ph type="title"/>
          </p:nvPr>
        </p:nvSpPr>
        <p:spPr/>
        <p:txBody>
          <a:bodyPr/>
          <a:lstStyle/>
          <a:p>
            <a:pPr eaLnBrk="1" hangingPunct="1"/>
            <a:r>
              <a:rPr lang="en-US" altLang="zh-TW">
                <a:ea typeface="新細明體" charset="-120"/>
              </a:rPr>
              <a:t>Union Compatibility Examples</a:t>
            </a:r>
            <a:endParaRPr lang="en-US" altLang="en-US"/>
          </a:p>
        </p:txBody>
      </p:sp>
      <p:sp>
        <p:nvSpPr>
          <p:cNvPr id="21507" name="Rectangle 3"/>
          <p:cNvSpPr>
            <a:spLocks noGrp="1" noChangeArrowheads="1"/>
          </p:cNvSpPr>
          <p:nvPr>
            <p:ph type="body" idx="1"/>
          </p:nvPr>
        </p:nvSpPr>
        <p:spPr/>
        <p:txBody>
          <a:bodyPr/>
          <a:lstStyle/>
          <a:p>
            <a:pPr eaLnBrk="1" hangingPunct="1">
              <a:lnSpc>
                <a:spcPct val="90000"/>
              </a:lnSpc>
            </a:pPr>
            <a:r>
              <a:rPr lang="en-US" altLang="en-US" sz="2400" dirty="0"/>
              <a:t>File 1: </a:t>
            </a:r>
          </a:p>
          <a:p>
            <a:pPr lvl="1" eaLnBrk="1" hangingPunct="1">
              <a:lnSpc>
                <a:spcPct val="90000"/>
              </a:lnSpc>
            </a:pPr>
            <a:r>
              <a:rPr lang="en-US" altLang="en-US" sz="2000" dirty="0"/>
              <a:t>SID – 9 characters</a:t>
            </a:r>
          </a:p>
          <a:p>
            <a:pPr lvl="1" eaLnBrk="1" hangingPunct="1">
              <a:lnSpc>
                <a:spcPct val="90000"/>
              </a:lnSpc>
            </a:pPr>
            <a:r>
              <a:rPr lang="en-US" altLang="en-US" sz="2000" dirty="0" err="1"/>
              <a:t>Sname</a:t>
            </a:r>
            <a:r>
              <a:rPr lang="en-US" altLang="en-US" sz="2000" dirty="0"/>
              <a:t> – 25 characters</a:t>
            </a:r>
          </a:p>
          <a:p>
            <a:pPr eaLnBrk="1" hangingPunct="1">
              <a:lnSpc>
                <a:spcPct val="90000"/>
              </a:lnSpc>
            </a:pPr>
            <a:r>
              <a:rPr lang="en-US" altLang="en-US" sz="2400" dirty="0"/>
              <a:t>File 2:</a:t>
            </a:r>
          </a:p>
          <a:p>
            <a:pPr lvl="1" eaLnBrk="1" hangingPunct="1">
              <a:lnSpc>
                <a:spcPct val="90000"/>
              </a:lnSpc>
            </a:pPr>
            <a:r>
              <a:rPr lang="en-US" altLang="en-US" sz="2000" dirty="0"/>
              <a:t>SSN – 9 characters</a:t>
            </a:r>
          </a:p>
          <a:p>
            <a:pPr lvl="1" eaLnBrk="1" hangingPunct="1">
              <a:lnSpc>
                <a:spcPct val="90000"/>
              </a:lnSpc>
            </a:pPr>
            <a:r>
              <a:rPr lang="en-US" altLang="en-US" sz="2000" dirty="0" err="1"/>
              <a:t>Ename</a:t>
            </a:r>
            <a:r>
              <a:rPr lang="en-US" altLang="en-US" sz="2000" dirty="0"/>
              <a:t> – 25 characters</a:t>
            </a:r>
          </a:p>
          <a:p>
            <a:pPr eaLnBrk="1" hangingPunct="1">
              <a:lnSpc>
                <a:spcPct val="90000"/>
              </a:lnSpc>
            </a:pPr>
            <a:r>
              <a:rPr lang="en-US" altLang="en-US" sz="2400" dirty="0"/>
              <a:t>File 3:</a:t>
            </a:r>
          </a:p>
          <a:p>
            <a:pPr lvl="1" eaLnBrk="1" hangingPunct="1">
              <a:lnSpc>
                <a:spcPct val="90000"/>
              </a:lnSpc>
            </a:pPr>
            <a:r>
              <a:rPr lang="en-US" altLang="en-US" sz="2000" dirty="0" err="1"/>
              <a:t>Ename</a:t>
            </a:r>
            <a:r>
              <a:rPr lang="en-US" altLang="en-US" sz="2000" dirty="0"/>
              <a:t> – 25 characters</a:t>
            </a:r>
          </a:p>
          <a:p>
            <a:pPr lvl="1" eaLnBrk="1" hangingPunct="1">
              <a:lnSpc>
                <a:spcPct val="90000"/>
              </a:lnSpc>
            </a:pPr>
            <a:r>
              <a:rPr lang="en-US" altLang="en-US" sz="2000" dirty="0"/>
              <a:t>EID – 9 characters</a:t>
            </a:r>
            <a:endParaRPr lang="en-US" altLang="zh-TW" sz="2000" dirty="0">
              <a:ea typeface="新細明體" charset="-120"/>
            </a:endParaRPr>
          </a:p>
          <a:p>
            <a:pPr lvl="1" eaLnBrk="1" hangingPunct="1">
              <a:lnSpc>
                <a:spcPct val="90000"/>
              </a:lnSpc>
            </a:pPr>
            <a:endParaRPr lang="en-US" altLang="zh-TW" sz="2000" dirty="0">
              <a:ea typeface="新細明體" charset="-120"/>
            </a:endParaRPr>
          </a:p>
          <a:p>
            <a:pPr eaLnBrk="1" hangingPunct="1">
              <a:lnSpc>
                <a:spcPct val="90000"/>
              </a:lnSpc>
            </a:pPr>
            <a:r>
              <a:rPr lang="en-US" altLang="zh-TW" sz="2400" dirty="0">
                <a:ea typeface="新細明體" charset="-120"/>
              </a:rPr>
              <a:t>File 1 and file 2 are union compatible; file 1 and file 3 are not; file 2 and file 3 are not.</a:t>
            </a:r>
            <a:endParaRPr lang="en-US" altLang="en-US" sz="2400" dirty="0"/>
          </a:p>
        </p:txBody>
      </p:sp>
    </p:spTree>
    <p:extLst>
      <p:ext uri="{BB962C8B-B14F-4D97-AF65-F5344CB8AC3E}">
        <p14:creationId xmlns:p14="http://schemas.microsoft.com/office/powerpoint/2010/main" val="138116304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Title 1"/>
          <p:cNvSpPr>
            <a:spLocks noGrp="1"/>
          </p:cNvSpPr>
          <p:nvPr>
            <p:ph type="title"/>
          </p:nvPr>
        </p:nvSpPr>
        <p:spPr/>
        <p:txBody>
          <a:bodyPr/>
          <a:lstStyle/>
          <a:p>
            <a:pPr eaLnBrk="1" hangingPunct="1"/>
            <a:r>
              <a:rPr lang="en-US" altLang="en-US" dirty="0"/>
              <a:t>Union Compatibility Example</a:t>
            </a:r>
            <a:br>
              <a:rPr lang="en-US" altLang="en-US" dirty="0"/>
            </a:br>
            <a:r>
              <a:rPr lang="en-US" altLang="en-US" dirty="0"/>
              <a:t>(</a:t>
            </a:r>
            <a:r>
              <a:rPr lang="en-US" altLang="en-US" dirty="0" err="1"/>
              <a:t>sid,sname</a:t>
            </a:r>
            <a:r>
              <a:rPr lang="en-US" altLang="en-US" dirty="0"/>
              <a:t>) and (</a:t>
            </a:r>
            <a:r>
              <a:rPr lang="en-US" altLang="en-US" dirty="0" err="1"/>
              <a:t>fid,fname</a:t>
            </a:r>
            <a:r>
              <a:rPr lang="en-US" altLang="en-US" dirty="0"/>
              <a:t>) are compatible</a:t>
            </a:r>
          </a:p>
        </p:txBody>
      </p:sp>
      <p:sp>
        <p:nvSpPr>
          <p:cNvPr id="23555" name="Rectangle 2"/>
          <p:cNvSpPr>
            <a:spLocks noChangeArrowheads="1"/>
          </p:cNvSpPr>
          <p:nvPr/>
        </p:nvSpPr>
        <p:spPr bwMode="auto">
          <a:xfrm>
            <a:off x="3048000" y="2057400"/>
            <a:ext cx="6629400" cy="1384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SELECT </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sid,sname</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from student </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union</a:t>
            </a:r>
          </a:p>
          <a:p>
            <a:pPr marL="0" marR="0" lvl="0" indent="0" algn="l" defTabSz="914400" rtl="0" eaLnBrk="1" fontAlgn="base" latinLnBrk="0" hangingPunct="1">
              <a:lnSpc>
                <a:spcPct val="100000"/>
              </a:lnSpc>
              <a:spcBef>
                <a:spcPct val="0"/>
              </a:spcBef>
              <a:spcAft>
                <a:spcPct val="0"/>
              </a:spcAft>
              <a:buClrTx/>
              <a:buSzTx/>
              <a:buFontTx/>
              <a:buNone/>
              <a:tabLst/>
              <a:defRPr/>
            </a:pP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SELECT </a:t>
            </a:r>
            <a:r>
              <a:rPr kumimoji="0" lang="en-US" altLang="en-US" sz="2800" b="0" i="0" u="none" strike="noStrike" kern="1200" cap="none" spc="0" normalizeH="0" baseline="0" noProof="0" dirty="0" err="1">
                <a:ln>
                  <a:noFill/>
                </a:ln>
                <a:solidFill>
                  <a:srgbClr val="000000"/>
                </a:solidFill>
                <a:effectLst/>
                <a:uLnTx/>
                <a:uFillTx/>
                <a:latin typeface="Arial" panose="020B0604020202020204" pitchFamily="34" charset="0"/>
                <a:ea typeface="+mn-ea"/>
                <a:cs typeface="+mn-cs"/>
              </a:rPr>
              <a:t>fid,fname</a:t>
            </a:r>
            <a:r>
              <a:rPr kumimoji="0" lang="en-US" altLang="en-US" sz="2800" b="0" i="0" u="none" strike="noStrike" kern="1200" cap="none" spc="0" normalizeH="0" baseline="0" noProof="0" dirty="0">
                <a:ln>
                  <a:noFill/>
                </a:ln>
                <a:solidFill>
                  <a:srgbClr val="000000"/>
                </a:solidFill>
                <a:effectLst/>
                <a:uLnTx/>
                <a:uFillTx/>
                <a:latin typeface="Arial" panose="020B0604020202020204" pitchFamily="34" charset="0"/>
                <a:ea typeface="+mn-ea"/>
                <a:cs typeface="+mn-cs"/>
              </a:rPr>
              <a:t> from faculty;</a:t>
            </a:r>
          </a:p>
        </p:txBody>
      </p:sp>
    </p:spTree>
    <p:extLst>
      <p:ext uri="{BB962C8B-B14F-4D97-AF65-F5344CB8AC3E}">
        <p14:creationId xmlns:p14="http://schemas.microsoft.com/office/powerpoint/2010/main" val="202708443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4000" dirty="0"/>
              <a:t>Find faculty who advise at least one student</a:t>
            </a:r>
          </a:p>
        </p:txBody>
      </p:sp>
      <p:pic>
        <p:nvPicPr>
          <p:cNvPr id="3" name="Picture 2"/>
          <p:cNvPicPr>
            <a:picLocks noChangeAspect="1"/>
          </p:cNvPicPr>
          <p:nvPr/>
        </p:nvPicPr>
        <p:blipFill>
          <a:blip r:embed="rId2"/>
          <a:stretch>
            <a:fillRect/>
          </a:stretch>
        </p:blipFill>
        <p:spPr>
          <a:xfrm>
            <a:off x="1212856" y="3490313"/>
            <a:ext cx="3031062" cy="1813208"/>
          </a:xfrm>
          <a:prstGeom prst="rect">
            <a:avLst/>
          </a:prstGeom>
        </p:spPr>
      </p:pic>
      <p:pic>
        <p:nvPicPr>
          <p:cNvPr id="4" name="Picture 3"/>
          <p:cNvPicPr>
            <a:picLocks noChangeAspect="1"/>
          </p:cNvPicPr>
          <p:nvPr/>
        </p:nvPicPr>
        <p:blipFill>
          <a:blip r:embed="rId3"/>
          <a:stretch>
            <a:fillRect/>
          </a:stretch>
        </p:blipFill>
        <p:spPr>
          <a:xfrm>
            <a:off x="5565457" y="3490313"/>
            <a:ext cx="6016943" cy="2901560"/>
          </a:xfrm>
          <a:prstGeom prst="rect">
            <a:avLst/>
          </a:prstGeom>
        </p:spPr>
      </p:pic>
      <p:sp>
        <p:nvSpPr>
          <p:cNvPr id="5" name="TextBox 4"/>
          <p:cNvSpPr txBox="1"/>
          <p:nvPr/>
        </p:nvSpPr>
        <p:spPr>
          <a:xfrm>
            <a:off x="1436914" y="2011680"/>
            <a:ext cx="8987246" cy="954107"/>
          </a:xfrm>
          <a:prstGeom prst="rect">
            <a:avLst/>
          </a:prstGeom>
          <a:noFill/>
        </p:spPr>
        <p:txBody>
          <a:bodyPr wrap="square" rtlCol="0">
            <a:spAutoFit/>
          </a:bodyPr>
          <a:lstStyle/>
          <a:p>
            <a:r>
              <a:rPr lang="en-US" sz="2800" dirty="0"/>
              <a:t>Using correlated subquery: Pass one fid at a time to the subquery to check if that fid exists in the student table.</a:t>
            </a:r>
          </a:p>
        </p:txBody>
      </p:sp>
    </p:spTree>
    <p:extLst>
      <p:ext uri="{BB962C8B-B14F-4D97-AF65-F5344CB8AC3E}">
        <p14:creationId xmlns:p14="http://schemas.microsoft.com/office/powerpoint/2010/main" val="908362769"/>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Rectangle 2"/>
          <p:cNvSpPr>
            <a:spLocks noGrp="1" noChangeArrowheads="1"/>
          </p:cNvSpPr>
          <p:nvPr>
            <p:ph type="title"/>
          </p:nvPr>
        </p:nvSpPr>
        <p:spPr/>
        <p:txBody>
          <a:bodyPr/>
          <a:lstStyle/>
          <a:p>
            <a:pPr eaLnBrk="1" hangingPunct="1"/>
            <a:r>
              <a:rPr lang="en-US" altLang="en-US"/>
              <a:t>Product</a:t>
            </a:r>
          </a:p>
        </p:txBody>
      </p:sp>
      <p:sp>
        <p:nvSpPr>
          <p:cNvPr id="24579" name="Rectangle 3"/>
          <p:cNvSpPr>
            <a:spLocks noGrp="1" noChangeArrowheads="1"/>
          </p:cNvSpPr>
          <p:nvPr>
            <p:ph type="body" idx="1"/>
          </p:nvPr>
        </p:nvSpPr>
        <p:spPr/>
        <p:txBody>
          <a:bodyPr/>
          <a:lstStyle/>
          <a:p>
            <a:pPr eaLnBrk="1" hangingPunct="1"/>
            <a:r>
              <a:rPr lang="en-US" altLang="en-US" dirty="0"/>
              <a:t>Set1 = {a, b, c}</a:t>
            </a:r>
          </a:p>
          <a:p>
            <a:pPr eaLnBrk="1" hangingPunct="1"/>
            <a:r>
              <a:rPr lang="en-US" altLang="en-US" dirty="0"/>
              <a:t>Set2 = {X, Y, Z}</a:t>
            </a:r>
          </a:p>
          <a:p>
            <a:pPr eaLnBrk="1" hangingPunct="1"/>
            <a:r>
              <a:rPr lang="en-US" altLang="en-US" dirty="0"/>
              <a:t>Set1 X Set2 = {</a:t>
            </a:r>
            <a:r>
              <a:rPr lang="en-US" altLang="en-US" dirty="0" err="1"/>
              <a:t>aX</a:t>
            </a:r>
            <a:r>
              <a:rPr lang="en-US" altLang="en-US" dirty="0"/>
              <a:t>, </a:t>
            </a:r>
            <a:r>
              <a:rPr lang="en-US" altLang="en-US" dirty="0" err="1"/>
              <a:t>aY</a:t>
            </a:r>
            <a:r>
              <a:rPr lang="en-US" altLang="en-US" dirty="0"/>
              <a:t> </a:t>
            </a:r>
            <a:r>
              <a:rPr lang="en-US" altLang="en-US" dirty="0" err="1"/>
              <a:t>aZ</a:t>
            </a:r>
            <a:r>
              <a:rPr lang="en-US" altLang="en-US" dirty="0"/>
              <a:t>, </a:t>
            </a:r>
            <a:r>
              <a:rPr lang="en-US" altLang="en-US" dirty="0" err="1"/>
              <a:t>bX</a:t>
            </a:r>
            <a:r>
              <a:rPr lang="en-US" altLang="en-US" dirty="0"/>
              <a:t>, </a:t>
            </a:r>
            <a:r>
              <a:rPr lang="en-US" altLang="en-US" dirty="0" err="1"/>
              <a:t>bY</a:t>
            </a:r>
            <a:r>
              <a:rPr lang="en-US" altLang="en-US" dirty="0"/>
              <a:t>, </a:t>
            </a:r>
            <a:r>
              <a:rPr lang="en-US" altLang="en-US" dirty="0" err="1"/>
              <a:t>bZ</a:t>
            </a:r>
            <a:r>
              <a:rPr lang="en-US" altLang="en-US" dirty="0"/>
              <a:t>, </a:t>
            </a:r>
            <a:r>
              <a:rPr lang="en-US" altLang="en-US" dirty="0" err="1"/>
              <a:t>cX</a:t>
            </a:r>
            <a:r>
              <a:rPr lang="en-US" altLang="en-US" dirty="0"/>
              <a:t>, </a:t>
            </a:r>
            <a:r>
              <a:rPr lang="en-US" altLang="en-US" dirty="0" err="1"/>
              <a:t>cY</a:t>
            </a:r>
            <a:r>
              <a:rPr lang="en-US" altLang="en-US" dirty="0"/>
              <a:t>, </a:t>
            </a:r>
            <a:r>
              <a:rPr lang="en-US" altLang="en-US" dirty="0" err="1"/>
              <a:t>cZ</a:t>
            </a:r>
            <a:r>
              <a:rPr lang="en-US" altLang="en-US" dirty="0"/>
              <a:t>}</a:t>
            </a:r>
          </a:p>
        </p:txBody>
      </p:sp>
    </p:spTree>
    <p:extLst>
      <p:ext uri="{BB962C8B-B14F-4D97-AF65-F5344CB8AC3E}">
        <p14:creationId xmlns:p14="http://schemas.microsoft.com/office/powerpoint/2010/main" val="33147053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MySQL Cross Join </a:t>
            </a:r>
          </a:p>
        </p:txBody>
      </p:sp>
      <p:sp>
        <p:nvSpPr>
          <p:cNvPr id="3" name="Content Placeholder 2"/>
          <p:cNvSpPr>
            <a:spLocks noGrp="1"/>
          </p:cNvSpPr>
          <p:nvPr>
            <p:ph idx="1"/>
          </p:nvPr>
        </p:nvSpPr>
        <p:spPr/>
        <p:txBody>
          <a:bodyPr/>
          <a:lstStyle/>
          <a:p>
            <a:r>
              <a:rPr lang="en-US" dirty="0"/>
              <a:t>MySQL Cross Join returns the Cartesian product of both the tables. The Cross Join in MySQL does not require any common column to join two tables. The Cartesian product means Number of Rows present in Table 1 Multiplied by Number of Rows present in Table 2.</a:t>
            </a:r>
          </a:p>
        </p:txBody>
      </p:sp>
    </p:spTree>
    <p:extLst>
      <p:ext uri="{BB962C8B-B14F-4D97-AF65-F5344CB8AC3E}">
        <p14:creationId xmlns:p14="http://schemas.microsoft.com/office/powerpoint/2010/main" val="374774969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Customers Cross Join Orders</a:t>
            </a:r>
          </a:p>
        </p:txBody>
      </p:sp>
      <p:sp>
        <p:nvSpPr>
          <p:cNvPr id="3" name="Rectangle 2"/>
          <p:cNvSpPr/>
          <p:nvPr/>
        </p:nvSpPr>
        <p:spPr>
          <a:xfrm>
            <a:off x="1409544" y="1546163"/>
            <a:ext cx="880561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SELECT * FROM customers cross join orders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order by </a:t>
            </a:r>
            <a:r>
              <a:rPr kumimoji="0" lang="en-US" sz="3200" b="0" i="0" u="none" strike="noStrike" kern="1200" cap="none" spc="0" normalizeH="0" baseline="0" noProof="0" dirty="0" err="1">
                <a:ln>
                  <a:noFill/>
                </a:ln>
                <a:solidFill>
                  <a:srgbClr val="000000"/>
                </a:solidFill>
                <a:effectLst/>
                <a:uLnTx/>
                <a:uFillTx/>
                <a:latin typeface="Arial"/>
                <a:ea typeface="+mn-ea"/>
                <a:cs typeface="+mn-cs"/>
              </a:rPr>
              <a:t>customers.cid</a:t>
            </a:r>
            <a:r>
              <a:rPr kumimoji="0" lang="en-US" sz="3200" b="0" i="0" u="none" strike="noStrike" kern="1200" cap="none" spc="0" normalizeH="0" baseline="0" noProof="0" dirty="0">
                <a:ln>
                  <a:noFill/>
                </a:ln>
                <a:solidFill>
                  <a:srgbClr val="000000"/>
                </a:solidFill>
                <a:effectLst/>
                <a:uLnTx/>
                <a:uFillTx/>
                <a:latin typeface="Arial"/>
                <a:ea typeface="+mn-ea"/>
                <a:cs typeface="+mn-cs"/>
              </a:rPr>
              <a:t>;</a:t>
            </a:r>
          </a:p>
        </p:txBody>
      </p:sp>
      <p:sp>
        <p:nvSpPr>
          <p:cNvPr id="5" name="TextBox 4"/>
          <p:cNvSpPr txBox="1"/>
          <p:nvPr/>
        </p:nvSpPr>
        <p:spPr>
          <a:xfrm>
            <a:off x="3154905" y="3887176"/>
            <a:ext cx="4538667"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Note: This query returns 4*7, 28 records.</a:t>
            </a:r>
          </a:p>
        </p:txBody>
      </p:sp>
    </p:spTree>
    <p:extLst>
      <p:ext uri="{BB962C8B-B14F-4D97-AF65-F5344CB8AC3E}">
        <p14:creationId xmlns:p14="http://schemas.microsoft.com/office/powerpoint/2010/main" val="340813367"/>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title"/>
          </p:nvPr>
        </p:nvSpPr>
        <p:spPr/>
        <p:txBody>
          <a:bodyPr/>
          <a:lstStyle/>
          <a:p>
            <a:pPr eaLnBrk="1" hangingPunct="1"/>
            <a:r>
              <a:rPr lang="en-US" altLang="en-US" dirty="0"/>
              <a:t>Faculty Cross Join Student</a:t>
            </a:r>
          </a:p>
        </p:txBody>
      </p:sp>
      <p:sp>
        <p:nvSpPr>
          <p:cNvPr id="3" name="Rectangle 2"/>
          <p:cNvSpPr/>
          <p:nvPr/>
        </p:nvSpPr>
        <p:spPr>
          <a:xfrm>
            <a:off x="1409544" y="1546163"/>
            <a:ext cx="8805610" cy="1077218"/>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SELECT * FROM faculty cross join student</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order by </a:t>
            </a:r>
            <a:r>
              <a:rPr kumimoji="0" lang="en-US" sz="3200" b="0" i="0" u="none" strike="noStrike" kern="1200" cap="none" spc="0" normalizeH="0" baseline="0" noProof="0" dirty="0" err="1">
                <a:ln>
                  <a:noFill/>
                </a:ln>
                <a:solidFill>
                  <a:srgbClr val="000000"/>
                </a:solidFill>
                <a:effectLst/>
                <a:uLnTx/>
                <a:uFillTx/>
                <a:latin typeface="Arial"/>
                <a:ea typeface="+mn-ea"/>
                <a:cs typeface="+mn-cs"/>
              </a:rPr>
              <a:t>faculty.fid</a:t>
            </a:r>
            <a:r>
              <a:rPr kumimoji="0" lang="en-US" sz="3200" b="0" i="0" u="none" strike="noStrike" kern="1200" cap="none" spc="0" normalizeH="0" baseline="0" noProof="0" dirty="0">
                <a:ln>
                  <a:noFill/>
                </a:ln>
                <a:solidFill>
                  <a:srgbClr val="000000"/>
                </a:solidFill>
                <a:effectLst/>
                <a:uLnTx/>
                <a:uFillTx/>
                <a:latin typeface="Arial"/>
                <a:ea typeface="+mn-ea"/>
                <a:cs typeface="+mn-cs"/>
              </a:rPr>
              <a:t>;</a:t>
            </a:r>
          </a:p>
        </p:txBody>
      </p:sp>
      <p:sp>
        <p:nvSpPr>
          <p:cNvPr id="5" name="TextBox 4"/>
          <p:cNvSpPr txBox="1"/>
          <p:nvPr/>
        </p:nvSpPr>
        <p:spPr>
          <a:xfrm>
            <a:off x="8830491" y="2573383"/>
            <a:ext cx="3030583"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Note: 3*7,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21 records</a:t>
            </a:r>
          </a:p>
        </p:txBody>
      </p:sp>
    </p:spTree>
    <p:extLst>
      <p:ext uri="{BB962C8B-B14F-4D97-AF65-F5344CB8AC3E}">
        <p14:creationId xmlns:p14="http://schemas.microsoft.com/office/powerpoint/2010/main" val="263074319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Old way of doing product:</a:t>
            </a:r>
          </a:p>
        </p:txBody>
      </p:sp>
      <p:sp>
        <p:nvSpPr>
          <p:cNvPr id="3" name="Rectangle 2"/>
          <p:cNvSpPr/>
          <p:nvPr/>
        </p:nvSpPr>
        <p:spPr>
          <a:xfrm>
            <a:off x="2733861" y="1921993"/>
            <a:ext cx="6139245" cy="646331"/>
          </a:xfrm>
          <a:prstGeom prst="rect">
            <a:avLst/>
          </a:prstGeom>
        </p:spPr>
        <p:txBody>
          <a:bodyPr wrap="non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600" b="0" i="0" u="none" strike="noStrike" kern="1200" cap="none" spc="0" normalizeH="0" baseline="0" noProof="0" dirty="0">
                <a:ln>
                  <a:noFill/>
                </a:ln>
                <a:solidFill>
                  <a:srgbClr val="000000"/>
                </a:solidFill>
                <a:effectLst/>
                <a:uLnTx/>
                <a:uFillTx/>
                <a:latin typeface="Arial"/>
                <a:ea typeface="+mn-ea"/>
                <a:cs typeface="+mn-cs"/>
              </a:rPr>
              <a:t>select * from faculty, student;</a:t>
            </a:r>
            <a:r>
              <a:rPr kumimoji="0" lang="en-US" sz="1800" b="0" i="0" u="none" strike="noStrike" kern="1200" cap="none" spc="0" normalizeH="0" baseline="0" noProof="0" dirty="0">
                <a:ln>
                  <a:noFill/>
                </a:ln>
                <a:solidFill>
                  <a:srgbClr val="000000"/>
                </a:solidFill>
                <a:effectLst/>
                <a:uLnTx/>
                <a:uFillTx/>
                <a:latin typeface="Arial"/>
                <a:ea typeface="+mn-ea"/>
                <a:cs typeface="+mn-cs"/>
              </a:rPr>
              <a:t>;</a:t>
            </a:r>
          </a:p>
        </p:txBody>
      </p:sp>
      <p:sp>
        <p:nvSpPr>
          <p:cNvPr id="4" name="TextBox 3"/>
          <p:cNvSpPr txBox="1"/>
          <p:nvPr/>
        </p:nvSpPr>
        <p:spPr>
          <a:xfrm>
            <a:off x="548639" y="3320069"/>
            <a:ext cx="11094721" cy="209288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Note: A two-table join is executed by applying the join condition to the product of the two tables: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1200" cap="none" spc="0" normalizeH="0" baseline="0" noProof="0" dirty="0">
              <a:ln>
                <a:noFill/>
              </a:ln>
              <a:solidFill>
                <a:srgbClr val="000000"/>
              </a:solidFill>
              <a:effectLst/>
              <a:uLnTx/>
              <a:uFillTx/>
              <a:latin typeface="Arial"/>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1200" cap="none" spc="0" normalizeH="0" baseline="0" noProof="0" dirty="0">
                <a:ln>
                  <a:noFill/>
                </a:ln>
                <a:solidFill>
                  <a:srgbClr val="000000"/>
                </a:solidFill>
                <a:effectLst/>
                <a:uLnTx/>
                <a:uFillTx/>
                <a:latin typeface="Arial"/>
                <a:ea typeface="+mn-ea"/>
                <a:cs typeface="+mn-cs"/>
              </a:rPr>
              <a:t>select * from faculty, student where </a:t>
            </a:r>
            <a:r>
              <a:rPr kumimoji="0" lang="en-US" sz="2800" b="0" i="0" u="none" strike="noStrike" kern="1200" cap="none" spc="0" normalizeH="0" baseline="0" noProof="0" dirty="0" err="1">
                <a:ln>
                  <a:noFill/>
                </a:ln>
                <a:solidFill>
                  <a:srgbClr val="000000"/>
                </a:solidFill>
                <a:effectLst/>
                <a:uLnTx/>
                <a:uFillTx/>
                <a:latin typeface="Arial"/>
                <a:ea typeface="+mn-ea"/>
                <a:cs typeface="+mn-cs"/>
              </a:rPr>
              <a:t>faculty.fid</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r>
              <a:rPr kumimoji="0" lang="en-US" sz="2800" b="0" i="0" u="none" strike="noStrike" kern="1200" cap="none" spc="0" normalizeH="0" baseline="0" noProof="0" dirty="0" err="1">
                <a:ln>
                  <a:noFill/>
                </a:ln>
                <a:solidFill>
                  <a:srgbClr val="000000"/>
                </a:solidFill>
                <a:effectLst/>
                <a:uLnTx/>
                <a:uFillTx/>
                <a:latin typeface="Arial"/>
                <a:ea typeface="+mn-ea"/>
                <a:cs typeface="+mn-cs"/>
              </a:rPr>
              <a:t>student.fid</a:t>
            </a:r>
            <a:r>
              <a:rPr kumimoji="0" lang="en-US" sz="2800" b="0" i="0" u="none" strike="noStrike" kern="1200" cap="none" spc="0" normalizeH="0" baseline="0" noProof="0" dirty="0">
                <a:ln>
                  <a:noFill/>
                </a:ln>
                <a:solidFill>
                  <a:srgbClr val="000000"/>
                </a:solidFill>
                <a:effectLst/>
                <a:uLnTx/>
                <a:uFillTx/>
                <a:latin typeface="Arial"/>
                <a:ea typeface="+mn-ea"/>
                <a:cs typeface="+mn-cs"/>
              </a:rPr>
              <a:t>;</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dirty="0">
              <a:ln>
                <a:noFill/>
              </a:ln>
              <a:solidFill>
                <a:srgbClr val="000000"/>
              </a:solidFill>
              <a:effectLst/>
              <a:uLnTx/>
              <a:uFillTx/>
              <a:latin typeface="Arial"/>
              <a:ea typeface="+mn-ea"/>
              <a:cs typeface="+mn-cs"/>
            </a:endParaRPr>
          </a:p>
        </p:txBody>
      </p:sp>
    </p:spTree>
    <p:extLst>
      <p:ext uri="{BB962C8B-B14F-4D97-AF65-F5344CB8AC3E}">
        <p14:creationId xmlns:p14="http://schemas.microsoft.com/office/powerpoint/2010/main" val="4215803762"/>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Grp="1" noChangeArrowheads="1"/>
          </p:cNvSpPr>
          <p:nvPr>
            <p:ph type="title"/>
          </p:nvPr>
        </p:nvSpPr>
        <p:spPr>
          <a:xfrm>
            <a:off x="609600" y="274638"/>
            <a:ext cx="10689771" cy="783453"/>
          </a:xfrm>
        </p:spPr>
        <p:txBody>
          <a:bodyPr/>
          <a:lstStyle/>
          <a:p>
            <a:r>
              <a:rPr lang="en-US" altLang="en-US" sz="4000" dirty="0"/>
              <a:t>Outer </a:t>
            </a:r>
            <a:r>
              <a:rPr lang="en-US" altLang="zh-TW" sz="4000" dirty="0">
                <a:ea typeface="新細明體" charset="-120"/>
              </a:rPr>
              <a:t>J</a:t>
            </a:r>
            <a:r>
              <a:rPr lang="en-US" altLang="en-US" sz="4000" dirty="0"/>
              <a:t>oin</a:t>
            </a:r>
          </a:p>
        </p:txBody>
      </p:sp>
      <p:sp>
        <p:nvSpPr>
          <p:cNvPr id="15363" name="Rectangle 3"/>
          <p:cNvSpPr>
            <a:spLocks noGrp="1" noChangeArrowheads="1"/>
          </p:cNvSpPr>
          <p:nvPr>
            <p:ph type="body" idx="1"/>
          </p:nvPr>
        </p:nvSpPr>
        <p:spPr>
          <a:xfrm>
            <a:off x="609599" y="1208315"/>
            <a:ext cx="10689771" cy="5061855"/>
          </a:xfrm>
        </p:spPr>
        <p:txBody>
          <a:bodyPr/>
          <a:lstStyle/>
          <a:p>
            <a:r>
              <a:rPr lang="en-US" altLang="en-US" sz="3600" dirty="0"/>
              <a:t>Full outer: Records of the two tables that do not have matching records in the related table are included in the join table.  </a:t>
            </a:r>
            <a:r>
              <a:rPr lang="en-US" altLang="en-US" sz="3200" dirty="0"/>
              <a:t>Missing values are set to null.</a:t>
            </a:r>
          </a:p>
          <a:p>
            <a:r>
              <a:rPr lang="en-US" altLang="en-US" dirty="0"/>
              <a:t>Left outer: Records in the left side table that do not have matching records in the related table are included in the  join table. </a:t>
            </a:r>
          </a:p>
          <a:p>
            <a:r>
              <a:rPr lang="en-US" altLang="en-US" dirty="0"/>
              <a:t>Right outer: Records in the right side table that do not have matching records in the related table are included in the  join table. </a:t>
            </a:r>
          </a:p>
          <a:p>
            <a:endParaRPr lang="en-US" altLang="en-US" sz="3200" dirty="0"/>
          </a:p>
        </p:txBody>
      </p:sp>
    </p:spTree>
    <p:extLst>
      <p:ext uri="{BB962C8B-B14F-4D97-AF65-F5344CB8AC3E}">
        <p14:creationId xmlns:p14="http://schemas.microsoft.com/office/powerpoint/2010/main" val="108732804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74637"/>
            <a:ext cx="11094720" cy="940209"/>
          </a:xfrm>
        </p:spPr>
        <p:txBody>
          <a:bodyPr/>
          <a:lstStyle/>
          <a:p>
            <a:r>
              <a:rPr lang="en-US" sz="4000" dirty="0"/>
              <a:t>Why we need outer join: </a:t>
            </a:r>
            <a:r>
              <a:rPr lang="en-US" sz="4000" dirty="0" err="1"/>
              <a:t>Pid</a:t>
            </a:r>
            <a:r>
              <a:rPr lang="en-US" sz="4000" dirty="0"/>
              <a:t>, </a:t>
            </a:r>
            <a:r>
              <a:rPr lang="en-US" sz="4000" dirty="0" err="1"/>
              <a:t>Pname</a:t>
            </a:r>
            <a:r>
              <a:rPr lang="en-US" sz="4000" dirty="0"/>
              <a:t>, </a:t>
            </a:r>
            <a:r>
              <a:rPr lang="en-US" sz="4000" dirty="0" err="1"/>
              <a:t>totalSales</a:t>
            </a:r>
            <a:endParaRPr lang="en-US" sz="4000" dirty="0"/>
          </a:p>
        </p:txBody>
      </p:sp>
      <p:pic>
        <p:nvPicPr>
          <p:cNvPr id="5" name="Picture 4"/>
          <p:cNvPicPr>
            <a:picLocks noChangeAspect="1"/>
          </p:cNvPicPr>
          <p:nvPr/>
        </p:nvPicPr>
        <p:blipFill>
          <a:blip r:embed="rId2"/>
          <a:stretch>
            <a:fillRect/>
          </a:stretch>
        </p:blipFill>
        <p:spPr>
          <a:xfrm>
            <a:off x="504084" y="1866922"/>
            <a:ext cx="4353509" cy="2678952"/>
          </a:xfrm>
          <a:prstGeom prst="rect">
            <a:avLst/>
          </a:prstGeom>
        </p:spPr>
      </p:pic>
      <p:pic>
        <p:nvPicPr>
          <p:cNvPr id="6" name="Picture 5"/>
          <p:cNvPicPr>
            <a:picLocks noChangeAspect="1"/>
          </p:cNvPicPr>
          <p:nvPr/>
        </p:nvPicPr>
        <p:blipFill>
          <a:blip r:embed="rId3"/>
          <a:stretch>
            <a:fillRect/>
          </a:stretch>
        </p:blipFill>
        <p:spPr>
          <a:xfrm>
            <a:off x="6725590" y="1567542"/>
            <a:ext cx="2191986" cy="4969144"/>
          </a:xfrm>
          <a:prstGeom prst="rect">
            <a:avLst/>
          </a:prstGeom>
        </p:spPr>
      </p:pic>
    </p:spTree>
    <p:extLst>
      <p:ext uri="{BB962C8B-B14F-4D97-AF65-F5344CB8AC3E}">
        <p14:creationId xmlns:p14="http://schemas.microsoft.com/office/powerpoint/2010/main" val="4218734656"/>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599" y="274638"/>
            <a:ext cx="11004331" cy="835705"/>
          </a:xfrm>
        </p:spPr>
        <p:txBody>
          <a:bodyPr/>
          <a:lstStyle/>
          <a:p>
            <a:r>
              <a:rPr lang="en-US" dirty="0"/>
              <a:t>Regular Join</a:t>
            </a:r>
          </a:p>
        </p:txBody>
      </p:sp>
      <p:sp>
        <p:nvSpPr>
          <p:cNvPr id="3" name="Rectangle 2"/>
          <p:cNvSpPr/>
          <p:nvPr/>
        </p:nvSpPr>
        <p:spPr>
          <a:xfrm>
            <a:off x="1353923" y="1249858"/>
            <a:ext cx="8233914" cy="1815882"/>
          </a:xfrm>
          <a:prstGeom prst="rect">
            <a:avLst/>
          </a:prstGeom>
        </p:spPr>
        <p:txBody>
          <a:bodyPr wrap="square">
            <a:spAutoFit/>
          </a:bodyPr>
          <a:lstStyle/>
          <a:p>
            <a:r>
              <a:rPr lang="en-US" sz="2800" dirty="0"/>
              <a:t>select </a:t>
            </a:r>
            <a:r>
              <a:rPr lang="en-US" sz="2800" dirty="0" err="1"/>
              <a:t>pid,pname,sum</a:t>
            </a:r>
            <a:r>
              <a:rPr lang="en-US" sz="2800" dirty="0"/>
              <a:t>(qty*price) as </a:t>
            </a:r>
            <a:r>
              <a:rPr lang="en-US" sz="2800" dirty="0" err="1"/>
              <a:t>totalSales</a:t>
            </a:r>
            <a:endParaRPr lang="en-US" sz="2800" dirty="0"/>
          </a:p>
          <a:p>
            <a:r>
              <a:rPr lang="en-US" sz="2800" dirty="0"/>
              <a:t>from products natural join </a:t>
            </a:r>
            <a:r>
              <a:rPr lang="en-US" sz="2800" dirty="0" err="1"/>
              <a:t>odetails</a:t>
            </a:r>
            <a:r>
              <a:rPr lang="en-US" sz="2800" dirty="0"/>
              <a:t> </a:t>
            </a:r>
          </a:p>
          <a:p>
            <a:r>
              <a:rPr lang="en-US" sz="2800" dirty="0"/>
              <a:t>group by </a:t>
            </a:r>
            <a:r>
              <a:rPr lang="en-US" sz="2800" dirty="0" err="1"/>
              <a:t>pid</a:t>
            </a:r>
            <a:endParaRPr lang="en-US" sz="2800" dirty="0"/>
          </a:p>
          <a:p>
            <a:r>
              <a:rPr lang="en-US" sz="2800" dirty="0"/>
              <a:t>order by </a:t>
            </a:r>
            <a:r>
              <a:rPr lang="en-US" sz="2800" dirty="0" err="1"/>
              <a:t>pid</a:t>
            </a:r>
            <a:r>
              <a:rPr lang="en-US" sz="2800" dirty="0"/>
              <a:t>;</a:t>
            </a:r>
          </a:p>
        </p:txBody>
      </p:sp>
      <p:sp>
        <p:nvSpPr>
          <p:cNvPr id="5" name="TextBox 4"/>
          <p:cNvSpPr txBox="1"/>
          <p:nvPr/>
        </p:nvSpPr>
        <p:spPr>
          <a:xfrm>
            <a:off x="7655135" y="3449019"/>
            <a:ext cx="4140926" cy="1384995"/>
          </a:xfrm>
          <a:prstGeom prst="rect">
            <a:avLst/>
          </a:prstGeom>
          <a:noFill/>
        </p:spPr>
        <p:txBody>
          <a:bodyPr wrap="square" rtlCol="0">
            <a:spAutoFit/>
          </a:bodyPr>
          <a:lstStyle/>
          <a:p>
            <a:r>
              <a:rPr lang="en-US" sz="2800" dirty="0"/>
              <a:t>Problem: The important fact that P5, P6 has no sales is not shown!</a:t>
            </a:r>
          </a:p>
        </p:txBody>
      </p:sp>
      <p:pic>
        <p:nvPicPr>
          <p:cNvPr id="4" name="Picture 3">
            <a:extLst>
              <a:ext uri="{FF2B5EF4-FFF2-40B4-BE49-F238E27FC236}">
                <a16:creationId xmlns:a16="http://schemas.microsoft.com/office/drawing/2014/main" id="{550C41C2-E43C-4C7D-9A00-29F4492BE740}"/>
              </a:ext>
            </a:extLst>
          </p:cNvPr>
          <p:cNvPicPr>
            <a:picLocks noChangeAspect="1"/>
          </p:cNvPicPr>
          <p:nvPr/>
        </p:nvPicPr>
        <p:blipFill>
          <a:blip r:embed="rId2"/>
          <a:stretch>
            <a:fillRect/>
          </a:stretch>
        </p:blipFill>
        <p:spPr>
          <a:xfrm>
            <a:off x="1233435" y="3903401"/>
            <a:ext cx="4431641" cy="2496884"/>
          </a:xfrm>
          <a:prstGeom prst="rect">
            <a:avLst/>
          </a:prstGeom>
        </p:spPr>
      </p:pic>
    </p:spTree>
    <p:extLst>
      <p:ext uri="{BB962C8B-B14F-4D97-AF65-F5344CB8AC3E}">
        <p14:creationId xmlns:p14="http://schemas.microsoft.com/office/powerpoint/2010/main" val="3730228627"/>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A3896B6-C8B8-4400-B0EB-8332855D2CA7}"/>
              </a:ext>
            </a:extLst>
          </p:cNvPr>
          <p:cNvSpPr>
            <a:spLocks noGrp="1"/>
          </p:cNvSpPr>
          <p:nvPr>
            <p:ph type="title"/>
          </p:nvPr>
        </p:nvSpPr>
        <p:spPr/>
        <p:txBody>
          <a:bodyPr/>
          <a:lstStyle/>
          <a:p>
            <a:r>
              <a:rPr lang="en-US" dirty="0"/>
              <a:t>A better total sales report showing no sales for P5, P6 </a:t>
            </a:r>
          </a:p>
        </p:txBody>
      </p:sp>
      <p:pic>
        <p:nvPicPr>
          <p:cNvPr id="3" name="Picture 2">
            <a:extLst>
              <a:ext uri="{FF2B5EF4-FFF2-40B4-BE49-F238E27FC236}">
                <a16:creationId xmlns:a16="http://schemas.microsoft.com/office/drawing/2014/main" id="{6537803C-2A78-4897-9A06-8DCFBC3F8131}"/>
              </a:ext>
            </a:extLst>
          </p:cNvPr>
          <p:cNvPicPr>
            <a:picLocks noChangeAspect="1"/>
          </p:cNvPicPr>
          <p:nvPr/>
        </p:nvPicPr>
        <p:blipFill>
          <a:blip r:embed="rId2"/>
          <a:stretch>
            <a:fillRect/>
          </a:stretch>
        </p:blipFill>
        <p:spPr>
          <a:xfrm>
            <a:off x="2403829" y="1934909"/>
            <a:ext cx="5538543" cy="4108539"/>
          </a:xfrm>
          <a:prstGeom prst="rect">
            <a:avLst/>
          </a:prstGeom>
        </p:spPr>
      </p:pic>
    </p:spTree>
    <p:extLst>
      <p:ext uri="{BB962C8B-B14F-4D97-AF65-F5344CB8AC3E}">
        <p14:creationId xmlns:p14="http://schemas.microsoft.com/office/powerpoint/2010/main" val="70284065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5726" y="627333"/>
            <a:ext cx="10715897" cy="1697855"/>
          </a:xfrm>
        </p:spPr>
        <p:txBody>
          <a:bodyPr/>
          <a:lstStyle/>
          <a:p>
            <a:r>
              <a:rPr lang="en-US" dirty="0"/>
              <a:t>Outer Join Example</a:t>
            </a:r>
            <a:endParaRPr lang="en-US" sz="3600" dirty="0"/>
          </a:p>
        </p:txBody>
      </p:sp>
      <p:pic>
        <p:nvPicPr>
          <p:cNvPr id="3" name="Picture 2"/>
          <p:cNvPicPr>
            <a:picLocks noChangeAspect="1"/>
          </p:cNvPicPr>
          <p:nvPr/>
        </p:nvPicPr>
        <p:blipFill>
          <a:blip r:embed="rId2"/>
          <a:stretch>
            <a:fillRect/>
          </a:stretch>
        </p:blipFill>
        <p:spPr>
          <a:xfrm>
            <a:off x="417520" y="2662877"/>
            <a:ext cx="4607593" cy="1743660"/>
          </a:xfrm>
          <a:prstGeom prst="rect">
            <a:avLst/>
          </a:prstGeom>
        </p:spPr>
      </p:pic>
      <p:pic>
        <p:nvPicPr>
          <p:cNvPr id="6" name="Picture 5"/>
          <p:cNvPicPr>
            <a:picLocks noChangeAspect="1"/>
          </p:cNvPicPr>
          <p:nvPr/>
        </p:nvPicPr>
        <p:blipFill>
          <a:blip r:embed="rId3"/>
          <a:stretch>
            <a:fillRect/>
          </a:stretch>
        </p:blipFill>
        <p:spPr>
          <a:xfrm>
            <a:off x="5950039" y="2662877"/>
            <a:ext cx="3664224" cy="3272452"/>
          </a:xfrm>
          <a:prstGeom prst="rect">
            <a:avLst/>
          </a:prstGeom>
        </p:spPr>
      </p:pic>
    </p:spTree>
    <p:extLst>
      <p:ext uri="{BB962C8B-B14F-4D97-AF65-F5344CB8AC3E}">
        <p14:creationId xmlns:p14="http://schemas.microsoft.com/office/powerpoint/2010/main" val="1852934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2BB358C-389D-418B-AB4D-6991C86C173D}"/>
              </a:ext>
            </a:extLst>
          </p:cNvPr>
          <p:cNvSpPr>
            <a:spLocks noGrp="1"/>
          </p:cNvSpPr>
          <p:nvPr>
            <p:ph type="title"/>
          </p:nvPr>
        </p:nvSpPr>
        <p:spPr/>
        <p:txBody>
          <a:bodyPr/>
          <a:lstStyle/>
          <a:p>
            <a:r>
              <a:rPr lang="en-US" sz="4000" dirty="0"/>
              <a:t>How to pass value from the main query to the correlated subquery one record at a time?</a:t>
            </a:r>
          </a:p>
        </p:txBody>
      </p:sp>
      <p:sp>
        <p:nvSpPr>
          <p:cNvPr id="3" name="Content Placeholder 2">
            <a:extLst>
              <a:ext uri="{FF2B5EF4-FFF2-40B4-BE49-F238E27FC236}">
                <a16:creationId xmlns:a16="http://schemas.microsoft.com/office/drawing/2014/main" id="{BF99C33F-5B33-4314-9501-1D6EB92C36C0}"/>
              </a:ext>
            </a:extLst>
          </p:cNvPr>
          <p:cNvSpPr>
            <a:spLocks noGrp="1"/>
          </p:cNvSpPr>
          <p:nvPr>
            <p:ph idx="1"/>
          </p:nvPr>
        </p:nvSpPr>
        <p:spPr/>
        <p:txBody>
          <a:bodyPr/>
          <a:lstStyle/>
          <a:p>
            <a:r>
              <a:rPr lang="en-US" dirty="0"/>
              <a:t>In the subquery, use this syntax:</a:t>
            </a:r>
          </a:p>
          <a:p>
            <a:pPr lvl="1"/>
            <a:r>
              <a:rPr lang="en-US" dirty="0" err="1"/>
              <a:t>MainQueryTableName.fieldname</a:t>
            </a:r>
            <a:endParaRPr lang="en-US" dirty="0"/>
          </a:p>
          <a:p>
            <a:pPr lvl="1"/>
            <a:endParaRPr lang="en-US" dirty="0"/>
          </a:p>
          <a:p>
            <a:r>
              <a:rPr lang="en-US" dirty="0"/>
              <a:t>Example, to pass a faculty’s fid to the correlated subquery, in the correlated subquery, we enter:</a:t>
            </a:r>
          </a:p>
          <a:p>
            <a:pPr lvl="1"/>
            <a:r>
              <a:rPr lang="en-US" dirty="0" err="1"/>
              <a:t>faculty.fid</a:t>
            </a:r>
            <a:endParaRPr lang="en-US" dirty="0"/>
          </a:p>
        </p:txBody>
      </p:sp>
    </p:spTree>
    <p:extLst>
      <p:ext uri="{BB962C8B-B14F-4D97-AF65-F5344CB8AC3E}">
        <p14:creationId xmlns:p14="http://schemas.microsoft.com/office/powerpoint/2010/main" val="1445175116"/>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Outer Join</a:t>
            </a:r>
          </a:p>
        </p:txBody>
      </p:sp>
      <p:pic>
        <p:nvPicPr>
          <p:cNvPr id="4" name="Picture 3"/>
          <p:cNvPicPr>
            <a:picLocks noChangeAspect="1"/>
          </p:cNvPicPr>
          <p:nvPr/>
        </p:nvPicPr>
        <p:blipFill>
          <a:blip r:embed="rId2"/>
          <a:stretch>
            <a:fillRect/>
          </a:stretch>
        </p:blipFill>
        <p:spPr>
          <a:xfrm>
            <a:off x="1724362" y="2030070"/>
            <a:ext cx="8743276" cy="3430204"/>
          </a:xfrm>
          <a:prstGeom prst="rect">
            <a:avLst/>
          </a:prstGeom>
        </p:spPr>
      </p:pic>
    </p:spTree>
    <p:extLst>
      <p:ext uri="{BB962C8B-B14F-4D97-AF65-F5344CB8AC3E}">
        <p14:creationId xmlns:p14="http://schemas.microsoft.com/office/powerpoint/2010/main" val="57680861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Right Outer Join</a:t>
            </a:r>
          </a:p>
        </p:txBody>
      </p:sp>
      <p:pic>
        <p:nvPicPr>
          <p:cNvPr id="4" name="Picture 3"/>
          <p:cNvPicPr>
            <a:picLocks noChangeAspect="1"/>
          </p:cNvPicPr>
          <p:nvPr/>
        </p:nvPicPr>
        <p:blipFill>
          <a:blip r:embed="rId2"/>
          <a:stretch>
            <a:fillRect/>
          </a:stretch>
        </p:blipFill>
        <p:spPr>
          <a:xfrm>
            <a:off x="1702986" y="2152267"/>
            <a:ext cx="7908852" cy="2837743"/>
          </a:xfrm>
          <a:prstGeom prst="rect">
            <a:avLst/>
          </a:prstGeom>
        </p:spPr>
      </p:pic>
    </p:spTree>
    <p:extLst>
      <p:ext uri="{BB962C8B-B14F-4D97-AF65-F5344CB8AC3E}">
        <p14:creationId xmlns:p14="http://schemas.microsoft.com/office/powerpoint/2010/main" val="4113486567"/>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Outer Join</a:t>
            </a:r>
          </a:p>
        </p:txBody>
      </p:sp>
      <p:pic>
        <p:nvPicPr>
          <p:cNvPr id="4" name="Picture 3"/>
          <p:cNvPicPr>
            <a:picLocks noChangeAspect="1"/>
          </p:cNvPicPr>
          <p:nvPr/>
        </p:nvPicPr>
        <p:blipFill>
          <a:blip r:embed="rId2"/>
          <a:stretch>
            <a:fillRect/>
          </a:stretch>
        </p:blipFill>
        <p:spPr>
          <a:xfrm>
            <a:off x="1761677" y="2053044"/>
            <a:ext cx="8610232" cy="3798239"/>
          </a:xfrm>
          <a:prstGeom prst="rect">
            <a:avLst/>
          </a:prstGeom>
        </p:spPr>
      </p:pic>
    </p:spTree>
    <p:extLst>
      <p:ext uri="{BB962C8B-B14F-4D97-AF65-F5344CB8AC3E}">
        <p14:creationId xmlns:p14="http://schemas.microsoft.com/office/powerpoint/2010/main" val="282317615"/>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2"/>
          <p:cNvSpPr>
            <a:spLocks noGrp="1" noChangeArrowheads="1"/>
          </p:cNvSpPr>
          <p:nvPr>
            <p:ph type="title"/>
          </p:nvPr>
        </p:nvSpPr>
        <p:spPr>
          <a:xfrm>
            <a:off x="1733006" y="465136"/>
            <a:ext cx="8229600" cy="533400"/>
          </a:xfrm>
        </p:spPr>
        <p:txBody>
          <a:bodyPr/>
          <a:lstStyle/>
          <a:p>
            <a:r>
              <a:rPr lang="en-US" altLang="en-US" sz="3600" dirty="0"/>
              <a:t>Outer Join Ex</a:t>
            </a:r>
            <a:r>
              <a:rPr lang="en-US" altLang="zh-TW" sz="3600" dirty="0">
                <a:ea typeface="新細明體" charset="-120"/>
              </a:rPr>
              <a:t>a</a:t>
            </a:r>
            <a:r>
              <a:rPr lang="en-US" altLang="en-US" sz="3600" dirty="0"/>
              <a:t>mple</a:t>
            </a:r>
          </a:p>
        </p:txBody>
      </p:sp>
      <p:pic>
        <p:nvPicPr>
          <p:cNvPr id="2" name="Picture 1"/>
          <p:cNvPicPr>
            <a:picLocks noChangeAspect="1"/>
          </p:cNvPicPr>
          <p:nvPr/>
        </p:nvPicPr>
        <p:blipFill>
          <a:blip r:embed="rId3"/>
          <a:stretch>
            <a:fillRect/>
          </a:stretch>
        </p:blipFill>
        <p:spPr>
          <a:xfrm>
            <a:off x="910902" y="1978026"/>
            <a:ext cx="10370195" cy="2901948"/>
          </a:xfrm>
          <a:prstGeom prst="rect">
            <a:avLst/>
          </a:prstGeom>
        </p:spPr>
      </p:pic>
    </p:spTree>
    <p:extLst>
      <p:ext uri="{BB962C8B-B14F-4D97-AF65-F5344CB8AC3E}">
        <p14:creationId xmlns:p14="http://schemas.microsoft.com/office/powerpoint/2010/main" val="2714602386"/>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Left/Right Outer Syntax</a:t>
            </a:r>
          </a:p>
        </p:txBody>
      </p:sp>
      <p:sp>
        <p:nvSpPr>
          <p:cNvPr id="3" name="Rectangle 2"/>
          <p:cNvSpPr/>
          <p:nvPr/>
        </p:nvSpPr>
        <p:spPr>
          <a:xfrm>
            <a:off x="509451" y="1917116"/>
            <a:ext cx="10798629" cy="1077218"/>
          </a:xfrm>
          <a:prstGeom prst="rect">
            <a:avLst/>
          </a:prstGeom>
        </p:spPr>
        <p:txBody>
          <a:bodyPr wrap="square">
            <a:spAutoFit/>
          </a:bodyPr>
          <a:lstStyle/>
          <a:p>
            <a:r>
              <a:rPr lang="en-US" sz="3200" dirty="0"/>
              <a:t>SELECT * FROM Table1 LEFT JOIN table2 </a:t>
            </a:r>
          </a:p>
          <a:p>
            <a:r>
              <a:rPr lang="en-US" sz="3200" dirty="0"/>
              <a:t>ON  Table1.Common_Column = Table2.Common_Column;</a:t>
            </a:r>
          </a:p>
        </p:txBody>
      </p:sp>
      <p:sp>
        <p:nvSpPr>
          <p:cNvPr id="5" name="Rectangle 4"/>
          <p:cNvSpPr/>
          <p:nvPr/>
        </p:nvSpPr>
        <p:spPr>
          <a:xfrm>
            <a:off x="509451" y="3782613"/>
            <a:ext cx="11207932" cy="1077218"/>
          </a:xfrm>
          <a:prstGeom prst="rect">
            <a:avLst/>
          </a:prstGeom>
        </p:spPr>
        <p:txBody>
          <a:bodyPr wrap="square">
            <a:spAutoFit/>
          </a:bodyPr>
          <a:lstStyle/>
          <a:p>
            <a:pPr lvl="0"/>
            <a:r>
              <a:rPr lang="en-US" sz="3200" dirty="0">
                <a:solidFill>
                  <a:srgbClr val="000000"/>
                </a:solidFill>
              </a:rPr>
              <a:t>SELECT * FROM Table1 RIGHT JOIN table2 </a:t>
            </a:r>
          </a:p>
          <a:p>
            <a:pPr lvl="0"/>
            <a:r>
              <a:rPr lang="en-US" sz="3200" dirty="0">
                <a:solidFill>
                  <a:srgbClr val="000000"/>
                </a:solidFill>
              </a:rPr>
              <a:t>ON  Table1.Common_Column = Table2.Common_Column;</a:t>
            </a:r>
          </a:p>
        </p:txBody>
      </p:sp>
    </p:spTree>
    <p:extLst>
      <p:ext uri="{BB962C8B-B14F-4D97-AF65-F5344CB8AC3E}">
        <p14:creationId xmlns:p14="http://schemas.microsoft.com/office/powerpoint/2010/main" val="225547073"/>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2"/>
          <p:cNvSpPr>
            <a:spLocks noGrp="1" noChangeArrowheads="1"/>
          </p:cNvSpPr>
          <p:nvPr>
            <p:ph type="title"/>
          </p:nvPr>
        </p:nvSpPr>
        <p:spPr/>
        <p:txBody>
          <a:bodyPr/>
          <a:lstStyle/>
          <a:p>
            <a:r>
              <a:rPr lang="en-US" altLang="en-US" dirty="0"/>
              <a:t>Left Outer Join </a:t>
            </a:r>
          </a:p>
        </p:txBody>
      </p:sp>
      <p:sp>
        <p:nvSpPr>
          <p:cNvPr id="2" name="Rectangle 1"/>
          <p:cNvSpPr/>
          <p:nvPr/>
        </p:nvSpPr>
        <p:spPr>
          <a:xfrm>
            <a:off x="1767838" y="1655857"/>
            <a:ext cx="7898675" cy="1569660"/>
          </a:xfrm>
          <a:prstGeom prst="rect">
            <a:avLst/>
          </a:prstGeom>
        </p:spPr>
        <p:txBody>
          <a:bodyPr wrap="square">
            <a:spAutoFit/>
          </a:bodyPr>
          <a:lstStyle/>
          <a:p>
            <a:r>
              <a:rPr lang="en-US" sz="3200" dirty="0"/>
              <a:t>select * from</a:t>
            </a:r>
          </a:p>
          <a:p>
            <a:r>
              <a:rPr lang="en-US" sz="3200" dirty="0"/>
              <a:t>faculty left join student</a:t>
            </a:r>
          </a:p>
          <a:p>
            <a:r>
              <a:rPr lang="en-US" sz="3200" dirty="0"/>
              <a:t>on </a:t>
            </a:r>
            <a:r>
              <a:rPr lang="en-US" sz="3200" dirty="0" err="1"/>
              <a:t>faculty.fid</a:t>
            </a:r>
            <a:r>
              <a:rPr lang="en-US" sz="3200" dirty="0"/>
              <a:t>=</a:t>
            </a:r>
            <a:r>
              <a:rPr lang="en-US" sz="3200" dirty="0" err="1"/>
              <a:t>student.fid</a:t>
            </a:r>
            <a:r>
              <a:rPr lang="en-US" sz="3200" dirty="0"/>
              <a:t>;</a:t>
            </a:r>
            <a:endParaRPr lang="en-US" dirty="0"/>
          </a:p>
        </p:txBody>
      </p:sp>
      <p:pic>
        <p:nvPicPr>
          <p:cNvPr id="3" name="Picture 2"/>
          <p:cNvPicPr>
            <a:picLocks noChangeAspect="1"/>
          </p:cNvPicPr>
          <p:nvPr/>
        </p:nvPicPr>
        <p:blipFill>
          <a:blip r:embed="rId3"/>
          <a:stretch>
            <a:fillRect/>
          </a:stretch>
        </p:blipFill>
        <p:spPr>
          <a:xfrm>
            <a:off x="1767838" y="3762694"/>
            <a:ext cx="8632628" cy="2350723"/>
          </a:xfrm>
          <a:prstGeom prst="rect">
            <a:avLst/>
          </a:prstGeom>
        </p:spPr>
      </p:pic>
    </p:spTree>
    <p:extLst>
      <p:ext uri="{BB962C8B-B14F-4D97-AF65-F5344CB8AC3E}">
        <p14:creationId xmlns:p14="http://schemas.microsoft.com/office/powerpoint/2010/main" val="3774222195"/>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Sales2 Database: Right Outer Example</a:t>
            </a:r>
          </a:p>
        </p:txBody>
      </p:sp>
      <p:sp>
        <p:nvSpPr>
          <p:cNvPr id="3" name="Rectangle 2"/>
          <p:cNvSpPr/>
          <p:nvPr/>
        </p:nvSpPr>
        <p:spPr>
          <a:xfrm>
            <a:off x="2000794" y="1417638"/>
            <a:ext cx="8190411" cy="1569660"/>
          </a:xfrm>
          <a:prstGeom prst="rect">
            <a:avLst/>
          </a:prstGeom>
        </p:spPr>
        <p:txBody>
          <a:bodyPr wrap="square">
            <a:spAutoFit/>
          </a:bodyPr>
          <a:lstStyle/>
          <a:p>
            <a:r>
              <a:rPr lang="en-US" sz="3200" dirty="0"/>
              <a:t>select * from</a:t>
            </a:r>
          </a:p>
          <a:p>
            <a:r>
              <a:rPr lang="en-US" sz="3200" dirty="0"/>
              <a:t>customers right join orders</a:t>
            </a:r>
          </a:p>
          <a:p>
            <a:r>
              <a:rPr lang="en-US" sz="3200" dirty="0"/>
              <a:t>on </a:t>
            </a:r>
            <a:r>
              <a:rPr lang="en-US" sz="3200" dirty="0" err="1"/>
              <a:t>customers.cid</a:t>
            </a:r>
            <a:r>
              <a:rPr lang="en-US" sz="3200" dirty="0"/>
              <a:t>=</a:t>
            </a:r>
            <a:r>
              <a:rPr lang="en-US" sz="3200" dirty="0" err="1"/>
              <a:t>orders.cid</a:t>
            </a:r>
            <a:r>
              <a:rPr lang="en-US" sz="3200" dirty="0"/>
              <a:t>;</a:t>
            </a:r>
          </a:p>
        </p:txBody>
      </p:sp>
      <p:pic>
        <p:nvPicPr>
          <p:cNvPr id="4" name="Picture 3"/>
          <p:cNvPicPr>
            <a:picLocks noChangeAspect="1"/>
          </p:cNvPicPr>
          <p:nvPr/>
        </p:nvPicPr>
        <p:blipFill>
          <a:blip r:embed="rId2"/>
          <a:stretch>
            <a:fillRect/>
          </a:stretch>
        </p:blipFill>
        <p:spPr>
          <a:xfrm>
            <a:off x="1776549" y="3326299"/>
            <a:ext cx="8126767" cy="2943871"/>
          </a:xfrm>
          <a:prstGeom prst="rect">
            <a:avLst/>
          </a:prstGeom>
        </p:spPr>
      </p:pic>
    </p:spTree>
    <p:extLst>
      <p:ext uri="{BB962C8B-B14F-4D97-AF65-F5344CB8AC3E}">
        <p14:creationId xmlns:p14="http://schemas.microsoft.com/office/powerpoint/2010/main" val="1001050874"/>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Left Outer Example</a:t>
            </a:r>
          </a:p>
        </p:txBody>
      </p:sp>
      <p:sp>
        <p:nvSpPr>
          <p:cNvPr id="3" name="Rectangle 2"/>
          <p:cNvSpPr/>
          <p:nvPr/>
        </p:nvSpPr>
        <p:spPr>
          <a:xfrm>
            <a:off x="2000794" y="1417638"/>
            <a:ext cx="8190411" cy="1569660"/>
          </a:xfrm>
          <a:prstGeom prst="rect">
            <a:avLst/>
          </a:prstGeom>
        </p:spPr>
        <p:txBody>
          <a:bodyPr wrap="square">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select * from</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customers left join orders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3200" b="0" i="0" u="none" strike="noStrike" kern="1200" cap="none" spc="0" normalizeH="0" baseline="0" noProof="0" dirty="0">
                <a:ln>
                  <a:noFill/>
                </a:ln>
                <a:solidFill>
                  <a:srgbClr val="000000"/>
                </a:solidFill>
                <a:effectLst/>
                <a:uLnTx/>
                <a:uFillTx/>
                <a:latin typeface="Arial"/>
                <a:ea typeface="+mn-ea"/>
                <a:cs typeface="+mn-cs"/>
              </a:rPr>
              <a:t>on </a:t>
            </a:r>
            <a:r>
              <a:rPr kumimoji="0" lang="en-US" sz="3200" b="0" i="0" u="none" strike="noStrike" kern="1200" cap="none" spc="0" normalizeH="0" baseline="0" noProof="0" dirty="0" err="1">
                <a:ln>
                  <a:noFill/>
                </a:ln>
                <a:solidFill>
                  <a:srgbClr val="000000"/>
                </a:solidFill>
                <a:effectLst/>
                <a:uLnTx/>
                <a:uFillTx/>
                <a:latin typeface="Arial"/>
                <a:ea typeface="+mn-ea"/>
                <a:cs typeface="+mn-cs"/>
              </a:rPr>
              <a:t>customers.cid</a:t>
            </a:r>
            <a:r>
              <a:rPr kumimoji="0" lang="en-US" sz="3200" b="0" i="0" u="none" strike="noStrike" kern="1200" cap="none" spc="0" normalizeH="0" baseline="0" noProof="0" dirty="0">
                <a:ln>
                  <a:noFill/>
                </a:ln>
                <a:solidFill>
                  <a:srgbClr val="000000"/>
                </a:solidFill>
                <a:effectLst/>
                <a:uLnTx/>
                <a:uFillTx/>
                <a:latin typeface="Arial"/>
                <a:ea typeface="+mn-ea"/>
                <a:cs typeface="+mn-cs"/>
              </a:rPr>
              <a:t>=</a:t>
            </a:r>
            <a:r>
              <a:rPr kumimoji="0" lang="en-US" sz="3200" b="0" i="0" u="none" strike="noStrike" kern="1200" cap="none" spc="0" normalizeH="0" baseline="0" noProof="0" dirty="0" err="1">
                <a:ln>
                  <a:noFill/>
                </a:ln>
                <a:solidFill>
                  <a:srgbClr val="000000"/>
                </a:solidFill>
                <a:effectLst/>
                <a:uLnTx/>
                <a:uFillTx/>
                <a:latin typeface="Arial"/>
                <a:ea typeface="+mn-ea"/>
                <a:cs typeface="+mn-cs"/>
              </a:rPr>
              <a:t>orders.cid</a:t>
            </a:r>
            <a:r>
              <a:rPr kumimoji="0" lang="en-US" sz="3200" b="0" i="0" u="none" strike="noStrike" kern="1200" cap="none" spc="0" normalizeH="0" baseline="0" noProof="0" dirty="0">
                <a:ln>
                  <a:noFill/>
                </a:ln>
                <a:solidFill>
                  <a:srgbClr val="000000"/>
                </a:solidFill>
                <a:effectLst/>
                <a:uLnTx/>
                <a:uFillTx/>
                <a:latin typeface="Arial"/>
                <a:ea typeface="+mn-ea"/>
                <a:cs typeface="+mn-cs"/>
              </a:rPr>
              <a:t>;</a:t>
            </a:r>
          </a:p>
        </p:txBody>
      </p:sp>
      <p:pic>
        <p:nvPicPr>
          <p:cNvPr id="5" name="Picture 4"/>
          <p:cNvPicPr>
            <a:picLocks noChangeAspect="1"/>
          </p:cNvPicPr>
          <p:nvPr/>
        </p:nvPicPr>
        <p:blipFill>
          <a:blip r:embed="rId2"/>
          <a:stretch>
            <a:fillRect/>
          </a:stretch>
        </p:blipFill>
        <p:spPr>
          <a:xfrm>
            <a:off x="2000794" y="3219495"/>
            <a:ext cx="7769234" cy="3102928"/>
          </a:xfrm>
          <a:prstGeom prst="rect">
            <a:avLst/>
          </a:prstGeom>
        </p:spPr>
      </p:pic>
    </p:spTree>
    <p:extLst>
      <p:ext uri="{BB962C8B-B14F-4D97-AF65-F5344CB8AC3E}">
        <p14:creationId xmlns:p14="http://schemas.microsoft.com/office/powerpoint/2010/main" val="131974539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Outer Join</a:t>
            </a:r>
          </a:p>
        </p:txBody>
      </p:sp>
      <p:sp>
        <p:nvSpPr>
          <p:cNvPr id="3" name="Content Placeholder 2"/>
          <p:cNvSpPr>
            <a:spLocks noGrp="1"/>
          </p:cNvSpPr>
          <p:nvPr>
            <p:ph idx="1"/>
          </p:nvPr>
        </p:nvSpPr>
        <p:spPr>
          <a:xfrm>
            <a:off x="509451" y="1979025"/>
            <a:ext cx="11173097" cy="1770016"/>
          </a:xfrm>
        </p:spPr>
        <p:txBody>
          <a:bodyPr/>
          <a:lstStyle/>
          <a:p>
            <a:r>
              <a:rPr lang="en-US" dirty="0"/>
              <a:t>Full outer join = </a:t>
            </a:r>
          </a:p>
          <a:p>
            <a:pPr lvl="1"/>
            <a:r>
              <a:rPr lang="en-US" dirty="0"/>
              <a:t>Left Outer Join results UNION Right Outer Join results</a:t>
            </a:r>
          </a:p>
        </p:txBody>
      </p:sp>
    </p:spTree>
    <p:extLst>
      <p:ext uri="{BB962C8B-B14F-4D97-AF65-F5344CB8AC3E}">
        <p14:creationId xmlns:p14="http://schemas.microsoft.com/office/powerpoint/2010/main" val="134074428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Full Outer Example</a:t>
            </a:r>
          </a:p>
        </p:txBody>
      </p:sp>
      <p:sp>
        <p:nvSpPr>
          <p:cNvPr id="3" name="Rectangle 2"/>
          <p:cNvSpPr/>
          <p:nvPr/>
        </p:nvSpPr>
        <p:spPr>
          <a:xfrm>
            <a:off x="609600" y="1543482"/>
            <a:ext cx="11486606" cy="1384995"/>
          </a:xfrm>
          <a:prstGeom prst="rect">
            <a:avLst/>
          </a:prstGeom>
        </p:spPr>
        <p:txBody>
          <a:bodyPr wrap="square">
            <a:spAutoFit/>
          </a:bodyPr>
          <a:lstStyle/>
          <a:p>
            <a:r>
              <a:rPr lang="en-US" sz="2800" dirty="0"/>
              <a:t>(select * from customers left join orders on </a:t>
            </a:r>
            <a:r>
              <a:rPr lang="en-US" sz="2800" dirty="0" err="1"/>
              <a:t>customers.cid</a:t>
            </a:r>
            <a:r>
              <a:rPr lang="en-US" sz="2800" dirty="0"/>
              <a:t>=</a:t>
            </a:r>
            <a:r>
              <a:rPr lang="en-US" sz="2800" dirty="0" err="1"/>
              <a:t>orders.cid</a:t>
            </a:r>
            <a:r>
              <a:rPr lang="en-US" sz="2800" dirty="0"/>
              <a:t>)</a:t>
            </a:r>
          </a:p>
          <a:p>
            <a:r>
              <a:rPr lang="en-US" sz="2800" dirty="0"/>
              <a:t>UNION</a:t>
            </a:r>
          </a:p>
          <a:p>
            <a:r>
              <a:rPr lang="en-US" sz="2800" dirty="0"/>
              <a:t>(select * from customers right join orders on </a:t>
            </a:r>
            <a:r>
              <a:rPr lang="en-US" sz="2800" dirty="0" err="1"/>
              <a:t>customers.cid</a:t>
            </a:r>
            <a:r>
              <a:rPr lang="en-US" sz="2800" dirty="0"/>
              <a:t>=</a:t>
            </a:r>
            <a:r>
              <a:rPr lang="en-US" sz="2800" dirty="0" err="1"/>
              <a:t>orders.cid</a:t>
            </a:r>
            <a:r>
              <a:rPr lang="en-US" sz="2800" dirty="0"/>
              <a:t>);</a:t>
            </a:r>
          </a:p>
        </p:txBody>
      </p:sp>
      <p:pic>
        <p:nvPicPr>
          <p:cNvPr id="5" name="Picture 4"/>
          <p:cNvPicPr>
            <a:picLocks noChangeAspect="1"/>
          </p:cNvPicPr>
          <p:nvPr/>
        </p:nvPicPr>
        <p:blipFill>
          <a:blip r:embed="rId2"/>
          <a:stretch>
            <a:fillRect/>
          </a:stretch>
        </p:blipFill>
        <p:spPr>
          <a:xfrm>
            <a:off x="1426091" y="2992970"/>
            <a:ext cx="8608298" cy="3798137"/>
          </a:xfrm>
          <a:prstGeom prst="rect">
            <a:avLst/>
          </a:prstGeom>
        </p:spPr>
      </p:pic>
    </p:spTree>
    <p:extLst>
      <p:ext uri="{BB962C8B-B14F-4D97-AF65-F5344CB8AC3E}">
        <p14:creationId xmlns:p14="http://schemas.microsoft.com/office/powerpoint/2010/main" val="386122223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p:txBody>
          <a:bodyPr/>
          <a:lstStyle/>
          <a:p>
            <a:r>
              <a:rPr lang="en-US" altLang="en-US" dirty="0"/>
              <a:t>EXISTS, NOT EXISTS</a:t>
            </a:r>
          </a:p>
        </p:txBody>
      </p:sp>
      <p:sp>
        <p:nvSpPr>
          <p:cNvPr id="6147" name="Rectangle 3"/>
          <p:cNvSpPr>
            <a:spLocks noGrp="1" noChangeArrowheads="1"/>
          </p:cNvSpPr>
          <p:nvPr>
            <p:ph type="body" idx="1"/>
          </p:nvPr>
        </p:nvSpPr>
        <p:spPr/>
        <p:txBody>
          <a:bodyPr/>
          <a:lstStyle/>
          <a:p>
            <a:r>
              <a:rPr lang="en-US" altLang="en-US" dirty="0"/>
              <a:t>This keyword tests whether a correlated subquery returns any rows.</a:t>
            </a:r>
          </a:p>
          <a:p>
            <a:r>
              <a:rPr lang="en-US" altLang="en-US" dirty="0"/>
              <a:t>It returns:</a:t>
            </a:r>
          </a:p>
          <a:p>
            <a:pPr lvl="1"/>
            <a:r>
              <a:rPr lang="en-US" altLang="en-US" dirty="0"/>
              <a:t>True if at least one record is returned </a:t>
            </a:r>
          </a:p>
          <a:p>
            <a:pPr lvl="1"/>
            <a:r>
              <a:rPr lang="en-US" altLang="en-US" dirty="0"/>
              <a:t>False if no record is returned</a:t>
            </a:r>
          </a:p>
        </p:txBody>
      </p:sp>
    </p:spTree>
    <p:extLst>
      <p:ext uri="{BB962C8B-B14F-4D97-AF65-F5344CB8AC3E}">
        <p14:creationId xmlns:p14="http://schemas.microsoft.com/office/powerpoint/2010/main" val="1775882945"/>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Total Sales by Product using Left Join</a:t>
            </a:r>
          </a:p>
        </p:txBody>
      </p:sp>
      <p:sp>
        <p:nvSpPr>
          <p:cNvPr id="3" name="Rectangle 2"/>
          <p:cNvSpPr/>
          <p:nvPr/>
        </p:nvSpPr>
        <p:spPr>
          <a:xfrm>
            <a:off x="1484811" y="1417638"/>
            <a:ext cx="8982891" cy="1815882"/>
          </a:xfrm>
          <a:prstGeom prst="rect">
            <a:avLst/>
          </a:prstGeom>
        </p:spPr>
        <p:txBody>
          <a:bodyPr wrap="square">
            <a:spAutoFit/>
          </a:bodyPr>
          <a:lstStyle/>
          <a:p>
            <a:r>
              <a:rPr lang="en-US" sz="2800" dirty="0"/>
              <a:t>select </a:t>
            </a:r>
            <a:r>
              <a:rPr lang="en-US" sz="2800" dirty="0" err="1"/>
              <a:t>p.pid,pname,sum</a:t>
            </a:r>
            <a:r>
              <a:rPr lang="en-US" sz="2800" dirty="0"/>
              <a:t>(</a:t>
            </a:r>
            <a:r>
              <a:rPr lang="en-US" sz="2800" dirty="0" err="1"/>
              <a:t>qty</a:t>
            </a:r>
            <a:r>
              <a:rPr lang="en-US" sz="2800" dirty="0"/>
              <a:t>*price) as </a:t>
            </a:r>
            <a:r>
              <a:rPr lang="en-US" sz="2800" dirty="0" err="1"/>
              <a:t>totalSales</a:t>
            </a:r>
            <a:r>
              <a:rPr lang="en-US" sz="2800" dirty="0"/>
              <a:t> </a:t>
            </a:r>
          </a:p>
          <a:p>
            <a:r>
              <a:rPr lang="en-US" sz="2800" dirty="0"/>
              <a:t>from products p left join </a:t>
            </a:r>
            <a:r>
              <a:rPr lang="en-US" sz="2800" dirty="0" err="1"/>
              <a:t>odetails</a:t>
            </a:r>
            <a:r>
              <a:rPr lang="en-US" sz="2800" dirty="0"/>
              <a:t> o</a:t>
            </a:r>
          </a:p>
          <a:p>
            <a:r>
              <a:rPr lang="en-US" sz="2800" dirty="0"/>
              <a:t>on </a:t>
            </a:r>
            <a:r>
              <a:rPr lang="en-US" sz="2800" dirty="0" err="1"/>
              <a:t>p.pid</a:t>
            </a:r>
            <a:r>
              <a:rPr lang="en-US" sz="2800" dirty="0"/>
              <a:t>=</a:t>
            </a:r>
            <a:r>
              <a:rPr lang="en-US" sz="2800" dirty="0" err="1"/>
              <a:t>o.pid</a:t>
            </a:r>
            <a:endParaRPr lang="en-US" sz="2800" dirty="0"/>
          </a:p>
          <a:p>
            <a:r>
              <a:rPr lang="en-US" sz="2800" dirty="0"/>
              <a:t>group by </a:t>
            </a:r>
            <a:r>
              <a:rPr lang="en-US" sz="2800" dirty="0" err="1"/>
              <a:t>pid</a:t>
            </a:r>
            <a:r>
              <a:rPr lang="en-US" sz="2800" dirty="0"/>
              <a:t>;</a:t>
            </a:r>
          </a:p>
        </p:txBody>
      </p:sp>
      <p:pic>
        <p:nvPicPr>
          <p:cNvPr id="4" name="Picture 3">
            <a:extLst>
              <a:ext uri="{FF2B5EF4-FFF2-40B4-BE49-F238E27FC236}">
                <a16:creationId xmlns:a16="http://schemas.microsoft.com/office/drawing/2014/main" id="{D9927C52-4AC2-4BB7-84EC-9A0D416DD826}"/>
              </a:ext>
            </a:extLst>
          </p:cNvPr>
          <p:cNvPicPr>
            <a:picLocks noChangeAspect="1"/>
          </p:cNvPicPr>
          <p:nvPr/>
        </p:nvPicPr>
        <p:blipFill>
          <a:blip r:embed="rId2"/>
          <a:stretch>
            <a:fillRect/>
          </a:stretch>
        </p:blipFill>
        <p:spPr>
          <a:xfrm>
            <a:off x="4305222" y="2963051"/>
            <a:ext cx="4651946" cy="3448259"/>
          </a:xfrm>
          <a:prstGeom prst="rect">
            <a:avLst/>
          </a:prstGeom>
        </p:spPr>
      </p:pic>
    </p:spTree>
    <p:extLst>
      <p:ext uri="{BB962C8B-B14F-4D97-AF65-F5344CB8AC3E}">
        <p14:creationId xmlns:p14="http://schemas.microsoft.com/office/powerpoint/2010/main" val="734854782"/>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2"/>
          <p:cNvSpPr>
            <a:spLocks noGrp="1" noChangeArrowheads="1"/>
          </p:cNvSpPr>
          <p:nvPr>
            <p:ph type="title"/>
          </p:nvPr>
        </p:nvSpPr>
        <p:spPr>
          <a:xfrm>
            <a:off x="609600" y="274638"/>
            <a:ext cx="10972800" cy="665888"/>
          </a:xfrm>
        </p:spPr>
        <p:txBody>
          <a:bodyPr/>
          <a:lstStyle/>
          <a:p>
            <a:r>
              <a:rPr lang="en-US" altLang="en-US" dirty="0"/>
              <a:t>Self Join</a:t>
            </a:r>
          </a:p>
        </p:txBody>
      </p:sp>
      <p:sp>
        <p:nvSpPr>
          <p:cNvPr id="5123" name="Rectangle 3"/>
          <p:cNvSpPr>
            <a:spLocks noGrp="1" noChangeArrowheads="1"/>
          </p:cNvSpPr>
          <p:nvPr>
            <p:ph type="body" idx="1"/>
          </p:nvPr>
        </p:nvSpPr>
        <p:spPr>
          <a:xfrm>
            <a:off x="609600" y="1130255"/>
            <a:ext cx="10972800" cy="4525963"/>
          </a:xfrm>
        </p:spPr>
        <p:txBody>
          <a:bodyPr/>
          <a:lstStyle/>
          <a:p>
            <a:pPr>
              <a:lnSpc>
                <a:spcPct val="90000"/>
              </a:lnSpc>
            </a:pPr>
            <a:r>
              <a:rPr lang="en-US" altLang="en-US" sz="2800" dirty="0"/>
              <a:t>Recursive relationship:</a:t>
            </a:r>
          </a:p>
          <a:p>
            <a:pPr lvl="1">
              <a:lnSpc>
                <a:spcPct val="90000"/>
              </a:lnSpc>
            </a:pPr>
            <a:r>
              <a:rPr lang="en-US" altLang="en-US" sz="2400" dirty="0"/>
              <a:t>Employee supervise Employee</a:t>
            </a:r>
          </a:p>
          <a:p>
            <a:pPr>
              <a:lnSpc>
                <a:spcPct val="90000"/>
              </a:lnSpc>
            </a:pPr>
            <a:r>
              <a:rPr lang="en-US" altLang="en-US" sz="2800" dirty="0"/>
              <a:t>Use the Employee table of the </a:t>
            </a:r>
            <a:r>
              <a:rPr lang="en-US" altLang="en-US" sz="2800" dirty="0" err="1"/>
              <a:t>mydatabase</a:t>
            </a:r>
            <a:r>
              <a:rPr lang="en-US" altLang="en-US" sz="2800" dirty="0"/>
              <a:t> to create a new table named: </a:t>
            </a:r>
            <a:r>
              <a:rPr lang="en-US" altLang="en-US" sz="2800" dirty="0" err="1"/>
              <a:t>employeeAndSuper</a:t>
            </a:r>
            <a:r>
              <a:rPr lang="en-US" altLang="en-US" sz="2800" dirty="0"/>
              <a:t> </a:t>
            </a:r>
          </a:p>
          <a:p>
            <a:pPr lvl="1">
              <a:lnSpc>
                <a:spcPct val="90000"/>
              </a:lnSpc>
            </a:pPr>
            <a:r>
              <a:rPr lang="en-US" altLang="en-US" sz="2400" dirty="0"/>
              <a:t>create table </a:t>
            </a:r>
            <a:r>
              <a:rPr lang="en-US" altLang="en-US" sz="2400" dirty="0" err="1"/>
              <a:t>employeeAndSuper</a:t>
            </a:r>
            <a:r>
              <a:rPr lang="en-US" altLang="en-US" sz="2400" dirty="0"/>
              <a:t> as(select * from employee);</a:t>
            </a:r>
          </a:p>
          <a:p>
            <a:pPr>
              <a:lnSpc>
                <a:spcPct val="90000"/>
              </a:lnSpc>
            </a:pPr>
            <a:r>
              <a:rPr lang="en-US" altLang="en-US" sz="2800" dirty="0"/>
              <a:t>Use Alter Table to set the primary key and add a new field: </a:t>
            </a:r>
            <a:r>
              <a:rPr lang="en-US" altLang="en-US" sz="2800" dirty="0" err="1"/>
              <a:t>supervisorID</a:t>
            </a:r>
            <a:r>
              <a:rPr lang="en-US" altLang="en-US" sz="2800" dirty="0"/>
              <a:t>, and Apply.</a:t>
            </a:r>
          </a:p>
          <a:p>
            <a:pPr>
              <a:lnSpc>
                <a:spcPct val="90000"/>
              </a:lnSpc>
            </a:pPr>
            <a:r>
              <a:rPr lang="en-US" altLang="en-US" sz="2800" dirty="0"/>
              <a:t>Add values </a:t>
            </a:r>
            <a:r>
              <a:rPr lang="en-US" altLang="en-US" sz="2800" dirty="0" err="1"/>
              <a:t>tosupervisorID</a:t>
            </a:r>
            <a:r>
              <a:rPr lang="en-US" altLang="en-US" sz="2800" dirty="0"/>
              <a:t>:</a:t>
            </a:r>
          </a:p>
        </p:txBody>
      </p:sp>
      <p:pic>
        <p:nvPicPr>
          <p:cNvPr id="3" name="Picture 2">
            <a:extLst>
              <a:ext uri="{FF2B5EF4-FFF2-40B4-BE49-F238E27FC236}">
                <a16:creationId xmlns:a16="http://schemas.microsoft.com/office/drawing/2014/main" id="{2C9E1DBA-8EAA-4217-9D25-608CB614BD63}"/>
              </a:ext>
            </a:extLst>
          </p:cNvPr>
          <p:cNvPicPr>
            <a:picLocks noChangeAspect="1"/>
          </p:cNvPicPr>
          <p:nvPr/>
        </p:nvPicPr>
        <p:blipFill>
          <a:blip r:embed="rId3"/>
          <a:stretch>
            <a:fillRect/>
          </a:stretch>
        </p:blipFill>
        <p:spPr>
          <a:xfrm>
            <a:off x="2599755" y="4625952"/>
            <a:ext cx="8426575" cy="2060532"/>
          </a:xfrm>
          <a:prstGeom prst="rect">
            <a:avLst/>
          </a:prstGeom>
        </p:spPr>
      </p:pic>
    </p:spTree>
    <p:extLst>
      <p:ext uri="{BB962C8B-B14F-4D97-AF65-F5344CB8AC3E}">
        <p14:creationId xmlns:p14="http://schemas.microsoft.com/office/powerpoint/2010/main" val="453036684"/>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Find employees’ supervisor name:</a:t>
            </a:r>
          </a:p>
        </p:txBody>
      </p:sp>
      <p:sp>
        <p:nvSpPr>
          <p:cNvPr id="3" name="Rectangle 2"/>
          <p:cNvSpPr/>
          <p:nvPr/>
        </p:nvSpPr>
        <p:spPr>
          <a:xfrm>
            <a:off x="1702375" y="1512577"/>
            <a:ext cx="9607056" cy="2246769"/>
          </a:xfrm>
          <a:prstGeom prst="rect">
            <a:avLst/>
          </a:prstGeom>
        </p:spPr>
        <p:txBody>
          <a:bodyPr wrap="square">
            <a:spAutoFit/>
          </a:bodyPr>
          <a:lstStyle/>
          <a:p>
            <a:r>
              <a:rPr lang="en-US" sz="2800" dirty="0"/>
              <a:t>SELECT </a:t>
            </a:r>
            <a:r>
              <a:rPr lang="en-US" sz="2800" dirty="0" err="1"/>
              <a:t>e.eid</a:t>
            </a:r>
            <a:r>
              <a:rPr lang="en-US" sz="2800" dirty="0"/>
              <a:t>, </a:t>
            </a:r>
            <a:r>
              <a:rPr lang="en-US" sz="2800" dirty="0" err="1"/>
              <a:t>e.ename,s.supervisorID</a:t>
            </a:r>
            <a:r>
              <a:rPr lang="en-US" sz="2800" dirty="0"/>
              <a:t>, </a:t>
            </a:r>
            <a:r>
              <a:rPr lang="en-US" sz="2800" dirty="0" err="1"/>
              <a:t>s.ename</a:t>
            </a:r>
            <a:r>
              <a:rPr lang="en-US" sz="2800" dirty="0"/>
              <a:t> as </a:t>
            </a:r>
            <a:r>
              <a:rPr lang="en-US" sz="2800" dirty="0" err="1"/>
              <a:t>supervisorName</a:t>
            </a:r>
            <a:endParaRPr lang="en-US" sz="2800" dirty="0"/>
          </a:p>
          <a:p>
            <a:r>
              <a:rPr lang="en-US" sz="2800" dirty="0"/>
              <a:t>FROM </a:t>
            </a:r>
            <a:r>
              <a:rPr lang="en-US" sz="2800" dirty="0" err="1"/>
              <a:t>employeeAndsuper</a:t>
            </a:r>
            <a:r>
              <a:rPr lang="en-US" sz="2800" dirty="0"/>
              <a:t> e, </a:t>
            </a:r>
            <a:r>
              <a:rPr lang="en-US" sz="2800" dirty="0" err="1"/>
              <a:t>employeeAndsuper</a:t>
            </a:r>
            <a:r>
              <a:rPr lang="en-US" sz="2800" dirty="0"/>
              <a:t> s</a:t>
            </a:r>
          </a:p>
          <a:p>
            <a:r>
              <a:rPr lang="en-US" sz="2800" dirty="0"/>
              <a:t>WHERE </a:t>
            </a:r>
            <a:r>
              <a:rPr lang="en-US" sz="2800" dirty="0" err="1"/>
              <a:t>e.supervisorID</a:t>
            </a:r>
            <a:r>
              <a:rPr lang="en-US" sz="2800" dirty="0"/>
              <a:t>=</a:t>
            </a:r>
            <a:r>
              <a:rPr lang="en-US" sz="2800" dirty="0" err="1"/>
              <a:t>s.eid</a:t>
            </a:r>
            <a:endParaRPr lang="en-US" sz="2800" dirty="0"/>
          </a:p>
          <a:p>
            <a:r>
              <a:rPr lang="en-US" sz="2800" dirty="0"/>
              <a:t>order by </a:t>
            </a:r>
            <a:r>
              <a:rPr lang="en-US" sz="2800" dirty="0" err="1"/>
              <a:t>e.eid</a:t>
            </a:r>
            <a:r>
              <a:rPr lang="en-US" sz="2800" dirty="0"/>
              <a:t>;</a:t>
            </a:r>
          </a:p>
        </p:txBody>
      </p:sp>
      <p:pic>
        <p:nvPicPr>
          <p:cNvPr id="4" name="Picture 3">
            <a:extLst>
              <a:ext uri="{FF2B5EF4-FFF2-40B4-BE49-F238E27FC236}">
                <a16:creationId xmlns:a16="http://schemas.microsoft.com/office/drawing/2014/main" id="{3B485473-1E31-4859-A1A0-8C9460FB9461}"/>
              </a:ext>
            </a:extLst>
          </p:cNvPr>
          <p:cNvPicPr>
            <a:picLocks noChangeAspect="1"/>
          </p:cNvPicPr>
          <p:nvPr/>
        </p:nvPicPr>
        <p:blipFill>
          <a:blip r:embed="rId2"/>
          <a:stretch>
            <a:fillRect/>
          </a:stretch>
        </p:blipFill>
        <p:spPr>
          <a:xfrm>
            <a:off x="3214295" y="3998609"/>
            <a:ext cx="5903097" cy="2412701"/>
          </a:xfrm>
          <a:prstGeom prst="rect">
            <a:avLst/>
          </a:prstGeom>
        </p:spPr>
      </p:pic>
    </p:spTree>
    <p:extLst>
      <p:ext uri="{BB962C8B-B14F-4D97-AF65-F5344CB8AC3E}">
        <p14:creationId xmlns:p14="http://schemas.microsoft.com/office/powerpoint/2010/main" val="2162560555"/>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Database View</a:t>
            </a:r>
            <a:br>
              <a:rPr lang="en-US" dirty="0"/>
            </a:br>
            <a:r>
              <a:rPr lang="en-US" sz="3200" dirty="0"/>
              <a:t>https://www.w3schools.com/sql/sql_view.asp</a:t>
            </a:r>
            <a:endParaRPr lang="en-US" dirty="0"/>
          </a:p>
        </p:txBody>
      </p:sp>
      <p:sp>
        <p:nvSpPr>
          <p:cNvPr id="3" name="Content Placeholder 2"/>
          <p:cNvSpPr>
            <a:spLocks noGrp="1"/>
          </p:cNvSpPr>
          <p:nvPr>
            <p:ph idx="1"/>
          </p:nvPr>
        </p:nvSpPr>
        <p:spPr>
          <a:xfrm>
            <a:off x="1618593" y="1828801"/>
            <a:ext cx="9249104" cy="3153102"/>
          </a:xfrm>
        </p:spPr>
        <p:txBody>
          <a:bodyPr/>
          <a:lstStyle/>
          <a:p>
            <a:r>
              <a:rPr lang="en-US" dirty="0"/>
              <a:t>A database view is a virtual table based on the result-set of an SQL query. Database views are saved in the database as named queries and can be used to save frequently used, complex queries.</a:t>
            </a:r>
          </a:p>
          <a:p>
            <a:r>
              <a:rPr lang="en-US" dirty="0"/>
              <a:t>CREATE VIEW syntax:</a:t>
            </a:r>
          </a:p>
        </p:txBody>
      </p:sp>
      <p:sp>
        <p:nvSpPr>
          <p:cNvPr id="4" name="Rectangle 3"/>
          <p:cNvSpPr/>
          <p:nvPr/>
        </p:nvSpPr>
        <p:spPr>
          <a:xfrm>
            <a:off x="2377966" y="5379928"/>
            <a:ext cx="5334000" cy="954107"/>
          </a:xfrm>
          <a:prstGeom prst="rect">
            <a:avLst/>
          </a:prstGeom>
        </p:spPr>
        <p:txBody>
          <a:bodyPr wrap="square">
            <a:spAutoFit/>
          </a:bodyPr>
          <a:lstStyle/>
          <a:p>
            <a:pPr eaLnBrk="0" fontAlgn="base" hangingPunct="0">
              <a:spcBef>
                <a:spcPct val="0"/>
              </a:spcBef>
              <a:spcAft>
                <a:spcPct val="0"/>
              </a:spcAft>
            </a:pPr>
            <a:r>
              <a:rPr lang="en-US" sz="2800" dirty="0">
                <a:solidFill>
                  <a:srgbClr val="000000"/>
                </a:solidFill>
                <a:latin typeface="Arial" panose="020B0604020202020204" pitchFamily="34" charset="0"/>
              </a:rPr>
              <a:t>CREATE VIEW </a:t>
            </a:r>
            <a:r>
              <a:rPr lang="en-US" sz="2800" dirty="0" err="1">
                <a:solidFill>
                  <a:srgbClr val="000000"/>
                </a:solidFill>
                <a:latin typeface="Arial" panose="020B0604020202020204" pitchFamily="34" charset="0"/>
              </a:rPr>
              <a:t>view_name</a:t>
            </a:r>
            <a:r>
              <a:rPr lang="en-US" sz="2800" dirty="0">
                <a:solidFill>
                  <a:srgbClr val="000000"/>
                </a:solidFill>
                <a:latin typeface="Arial" panose="020B0604020202020204" pitchFamily="34" charset="0"/>
              </a:rPr>
              <a:t> </a:t>
            </a:r>
          </a:p>
          <a:p>
            <a:pPr eaLnBrk="0" fontAlgn="base" hangingPunct="0">
              <a:spcBef>
                <a:spcPct val="0"/>
              </a:spcBef>
              <a:spcAft>
                <a:spcPct val="0"/>
              </a:spcAft>
            </a:pPr>
            <a:r>
              <a:rPr lang="en-US" sz="2800" dirty="0">
                <a:solidFill>
                  <a:srgbClr val="000000"/>
                </a:solidFill>
                <a:latin typeface="Arial" panose="020B0604020202020204" pitchFamily="34" charset="0"/>
              </a:rPr>
              <a:t>AS </a:t>
            </a:r>
            <a:r>
              <a:rPr lang="en-US" sz="2800" dirty="0" err="1">
                <a:solidFill>
                  <a:srgbClr val="000000"/>
                </a:solidFill>
                <a:latin typeface="Arial" panose="020B0604020202020204" pitchFamily="34" charset="0"/>
              </a:rPr>
              <a:t>select_statement</a:t>
            </a:r>
            <a:r>
              <a:rPr lang="en-US" sz="28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40360526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View Example</a:t>
            </a:r>
          </a:p>
        </p:txBody>
      </p:sp>
      <p:sp>
        <p:nvSpPr>
          <p:cNvPr id="3" name="Content Placeholder 2"/>
          <p:cNvSpPr>
            <a:spLocks noGrp="1"/>
          </p:cNvSpPr>
          <p:nvPr>
            <p:ph idx="1"/>
          </p:nvPr>
        </p:nvSpPr>
        <p:spPr/>
        <p:txBody>
          <a:bodyPr/>
          <a:lstStyle/>
          <a:p>
            <a:r>
              <a:rPr lang="en-US" dirty="0"/>
              <a:t>Example: Tuition rules:</a:t>
            </a:r>
          </a:p>
          <a:p>
            <a:pPr lvl="1"/>
            <a:r>
              <a:rPr lang="en-US" dirty="0"/>
              <a:t>If total units&lt;=5, tuition=2000</a:t>
            </a:r>
          </a:p>
          <a:p>
            <a:pPr lvl="1"/>
            <a:r>
              <a:rPr lang="en-US" dirty="0"/>
              <a:t>Else tuition =3000</a:t>
            </a:r>
          </a:p>
          <a:p>
            <a:r>
              <a:rPr lang="en-US" dirty="0"/>
              <a:t>Need a query to compute:</a:t>
            </a:r>
          </a:p>
          <a:p>
            <a:pPr lvl="1"/>
            <a:r>
              <a:rPr lang="en-US" dirty="0"/>
              <a:t>SID, </a:t>
            </a:r>
            <a:r>
              <a:rPr lang="en-US" dirty="0" err="1"/>
              <a:t>Sname</a:t>
            </a:r>
            <a:r>
              <a:rPr lang="en-US" dirty="0"/>
              <a:t>, </a:t>
            </a:r>
            <a:r>
              <a:rPr lang="en-US" dirty="0" err="1"/>
              <a:t>TotalUnits</a:t>
            </a:r>
            <a:endParaRPr lang="en-US" dirty="0"/>
          </a:p>
          <a:p>
            <a:r>
              <a:rPr lang="en-US" dirty="0"/>
              <a:t>Then need a 2</a:t>
            </a:r>
            <a:r>
              <a:rPr lang="en-US" baseline="30000" dirty="0"/>
              <a:t>nd</a:t>
            </a:r>
            <a:r>
              <a:rPr lang="en-US" dirty="0"/>
              <a:t> query using if function to compute the tuition.</a:t>
            </a:r>
          </a:p>
        </p:txBody>
      </p:sp>
    </p:spTree>
    <p:extLst>
      <p:ext uri="{BB962C8B-B14F-4D97-AF65-F5344CB8AC3E}">
        <p14:creationId xmlns:p14="http://schemas.microsoft.com/office/powerpoint/2010/main" val="659246585"/>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Create a </a:t>
            </a:r>
            <a:r>
              <a:rPr lang="en-US" dirty="0" err="1"/>
              <a:t>totalUnitsView</a:t>
            </a:r>
            <a:endParaRPr lang="en-US" dirty="0"/>
          </a:p>
        </p:txBody>
      </p:sp>
      <p:sp>
        <p:nvSpPr>
          <p:cNvPr id="3" name="Rectangle 2"/>
          <p:cNvSpPr/>
          <p:nvPr/>
        </p:nvSpPr>
        <p:spPr>
          <a:xfrm>
            <a:off x="2155371" y="2667001"/>
            <a:ext cx="8534400" cy="2246769"/>
          </a:xfrm>
          <a:prstGeom prst="rect">
            <a:avLst/>
          </a:prstGeom>
        </p:spPr>
        <p:txBody>
          <a:bodyPr wrap="square">
            <a:spAutoFit/>
          </a:bodyPr>
          <a:lstStyle/>
          <a:p>
            <a:pPr eaLnBrk="0" fontAlgn="base" hangingPunct="0">
              <a:spcBef>
                <a:spcPct val="0"/>
              </a:spcBef>
              <a:spcAft>
                <a:spcPct val="0"/>
              </a:spcAft>
            </a:pPr>
            <a:r>
              <a:rPr lang="en-US" sz="2800" dirty="0">
                <a:solidFill>
                  <a:srgbClr val="000000"/>
                </a:solidFill>
                <a:latin typeface="Arial" panose="020B0604020202020204" pitchFamily="34" charset="0"/>
              </a:rPr>
              <a:t>create view </a:t>
            </a:r>
            <a:r>
              <a:rPr lang="en-US" sz="2800" dirty="0" err="1">
                <a:solidFill>
                  <a:srgbClr val="000000"/>
                </a:solidFill>
                <a:latin typeface="Arial" panose="020B0604020202020204" pitchFamily="34" charset="0"/>
              </a:rPr>
              <a:t>totalUnitsView</a:t>
            </a:r>
            <a:endParaRPr lang="en-US" sz="2800" dirty="0">
              <a:solidFill>
                <a:srgbClr val="000000"/>
              </a:solidFill>
              <a:latin typeface="Arial" panose="020B0604020202020204" pitchFamily="34" charset="0"/>
            </a:endParaRPr>
          </a:p>
          <a:p>
            <a:pPr eaLnBrk="0" fontAlgn="base" hangingPunct="0">
              <a:spcBef>
                <a:spcPct val="0"/>
              </a:spcBef>
              <a:spcAft>
                <a:spcPct val="0"/>
              </a:spcAft>
            </a:pPr>
            <a:r>
              <a:rPr lang="en-US" sz="2800" dirty="0">
                <a:solidFill>
                  <a:srgbClr val="000000"/>
                </a:solidFill>
                <a:latin typeface="Arial" panose="020B0604020202020204" pitchFamily="34" charset="0"/>
              </a:rPr>
              <a:t>as SELECT </a:t>
            </a:r>
            <a:r>
              <a:rPr lang="en-US" sz="2800" dirty="0" err="1">
                <a:solidFill>
                  <a:srgbClr val="000000"/>
                </a:solidFill>
                <a:latin typeface="Arial" panose="020B0604020202020204" pitchFamily="34" charset="0"/>
              </a:rPr>
              <a:t>sid</a:t>
            </a:r>
            <a:r>
              <a:rPr lang="en-US" sz="2800" dirty="0">
                <a:solidFill>
                  <a:srgbClr val="000000"/>
                </a:solidFill>
                <a:latin typeface="Arial" panose="020B0604020202020204" pitchFamily="34" charset="0"/>
              </a:rPr>
              <a:t>, </a:t>
            </a:r>
            <a:r>
              <a:rPr lang="en-US" sz="2800" dirty="0" err="1">
                <a:solidFill>
                  <a:srgbClr val="000000"/>
                </a:solidFill>
                <a:latin typeface="Arial" panose="020B0604020202020204" pitchFamily="34" charset="0"/>
              </a:rPr>
              <a:t>sname</a:t>
            </a:r>
            <a:r>
              <a:rPr lang="en-US" sz="2800" dirty="0">
                <a:solidFill>
                  <a:srgbClr val="000000"/>
                </a:solidFill>
                <a:latin typeface="Arial" panose="020B0604020202020204" pitchFamily="34" charset="0"/>
              </a:rPr>
              <a:t>, sum(units) as </a:t>
            </a:r>
            <a:r>
              <a:rPr lang="en-US" sz="2800" dirty="0" err="1">
                <a:solidFill>
                  <a:srgbClr val="000000"/>
                </a:solidFill>
                <a:latin typeface="Arial" panose="020B0604020202020204" pitchFamily="34" charset="0"/>
              </a:rPr>
              <a:t>totalUnits</a:t>
            </a:r>
            <a:endParaRPr lang="en-US" sz="2800" dirty="0">
              <a:solidFill>
                <a:srgbClr val="000000"/>
              </a:solidFill>
              <a:latin typeface="Arial" panose="020B0604020202020204" pitchFamily="34" charset="0"/>
            </a:endParaRPr>
          </a:p>
          <a:p>
            <a:pPr eaLnBrk="0" fontAlgn="base" hangingPunct="0">
              <a:spcBef>
                <a:spcPct val="0"/>
              </a:spcBef>
              <a:spcAft>
                <a:spcPct val="0"/>
              </a:spcAft>
            </a:pPr>
            <a:r>
              <a:rPr lang="en-US" sz="2800" dirty="0">
                <a:solidFill>
                  <a:srgbClr val="000000"/>
                </a:solidFill>
                <a:latin typeface="Arial" panose="020B0604020202020204" pitchFamily="34" charset="0"/>
              </a:rPr>
              <a:t>from student natural join registration natural join course</a:t>
            </a:r>
          </a:p>
          <a:p>
            <a:pPr eaLnBrk="0" fontAlgn="base" hangingPunct="0">
              <a:spcBef>
                <a:spcPct val="0"/>
              </a:spcBef>
              <a:spcAft>
                <a:spcPct val="0"/>
              </a:spcAft>
            </a:pPr>
            <a:r>
              <a:rPr lang="en-US" sz="2800" dirty="0">
                <a:solidFill>
                  <a:srgbClr val="000000"/>
                </a:solidFill>
                <a:latin typeface="Arial" panose="020B0604020202020204" pitchFamily="34" charset="0"/>
              </a:rPr>
              <a:t>group by </a:t>
            </a:r>
            <a:r>
              <a:rPr lang="en-US" sz="2800" dirty="0" err="1">
                <a:solidFill>
                  <a:srgbClr val="000000"/>
                </a:solidFill>
                <a:latin typeface="Arial" panose="020B0604020202020204" pitchFamily="34" charset="0"/>
              </a:rPr>
              <a:t>sid</a:t>
            </a:r>
            <a:r>
              <a:rPr lang="en-US" sz="2800" dirty="0">
                <a:solidFill>
                  <a:srgbClr val="000000"/>
                </a:solidFill>
                <a:latin typeface="Arial" panose="020B0604020202020204" pitchFamily="34" charset="0"/>
              </a:rPr>
              <a:t>;</a:t>
            </a:r>
          </a:p>
        </p:txBody>
      </p:sp>
      <p:sp>
        <p:nvSpPr>
          <p:cNvPr id="4" name="TextBox 3"/>
          <p:cNvSpPr txBox="1"/>
          <p:nvPr/>
        </p:nvSpPr>
        <p:spPr>
          <a:xfrm>
            <a:off x="2209800" y="1600200"/>
            <a:ext cx="7848600" cy="523220"/>
          </a:xfrm>
          <a:prstGeom prst="rect">
            <a:avLst/>
          </a:prstGeom>
          <a:noFill/>
        </p:spPr>
        <p:txBody>
          <a:bodyPr wrap="square" rtlCol="0">
            <a:spAutoFit/>
          </a:bodyPr>
          <a:lstStyle/>
          <a:p>
            <a:pPr eaLnBrk="0" fontAlgn="base" hangingPunct="0">
              <a:spcBef>
                <a:spcPct val="0"/>
              </a:spcBef>
              <a:spcAft>
                <a:spcPct val="0"/>
              </a:spcAft>
            </a:pPr>
            <a:r>
              <a:rPr lang="en-US" sz="2800" dirty="0">
                <a:solidFill>
                  <a:srgbClr val="000000"/>
                </a:solidFill>
                <a:latin typeface="Arial" panose="020B0604020202020204" pitchFamily="34" charset="0"/>
              </a:rPr>
              <a:t>Require 3 tables: Student, Registration, Course</a:t>
            </a:r>
          </a:p>
        </p:txBody>
      </p:sp>
    </p:spTree>
    <p:extLst>
      <p:ext uri="{BB962C8B-B14F-4D97-AF65-F5344CB8AC3E}">
        <p14:creationId xmlns:p14="http://schemas.microsoft.com/office/powerpoint/2010/main" val="1594940565"/>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Compute Tuition Using View</a:t>
            </a:r>
          </a:p>
        </p:txBody>
      </p:sp>
      <p:sp>
        <p:nvSpPr>
          <p:cNvPr id="3" name="Rectangle 2"/>
          <p:cNvSpPr/>
          <p:nvPr/>
        </p:nvSpPr>
        <p:spPr>
          <a:xfrm>
            <a:off x="2362200" y="1417639"/>
            <a:ext cx="7239000" cy="2062103"/>
          </a:xfrm>
          <a:prstGeom prst="rect">
            <a:avLst/>
          </a:prstGeom>
        </p:spPr>
        <p:txBody>
          <a:bodyPr wrap="square">
            <a:spAutoFit/>
          </a:bodyPr>
          <a:lstStyle/>
          <a:p>
            <a:pPr eaLnBrk="0" fontAlgn="base" hangingPunct="0">
              <a:spcBef>
                <a:spcPct val="0"/>
              </a:spcBef>
              <a:spcAft>
                <a:spcPct val="0"/>
              </a:spcAft>
            </a:pPr>
            <a:r>
              <a:rPr lang="en-US" sz="3200" dirty="0">
                <a:solidFill>
                  <a:srgbClr val="000000"/>
                </a:solidFill>
                <a:latin typeface="Arial" panose="020B0604020202020204" pitchFamily="34" charset="0"/>
              </a:rPr>
              <a:t>select </a:t>
            </a:r>
            <a:r>
              <a:rPr lang="en-US" sz="3200" dirty="0" err="1">
                <a:solidFill>
                  <a:srgbClr val="000000"/>
                </a:solidFill>
                <a:latin typeface="Arial" panose="020B0604020202020204" pitchFamily="34" charset="0"/>
              </a:rPr>
              <a:t>sid,sname,totalUnits</a:t>
            </a:r>
            <a:r>
              <a:rPr lang="en-US" sz="3200" dirty="0">
                <a:solidFill>
                  <a:srgbClr val="000000"/>
                </a:solidFill>
                <a:latin typeface="Arial" panose="020B0604020202020204" pitchFamily="34" charset="0"/>
              </a:rPr>
              <a:t>, if(</a:t>
            </a:r>
            <a:r>
              <a:rPr lang="en-US" sz="3200" dirty="0" err="1">
                <a:solidFill>
                  <a:srgbClr val="000000"/>
                </a:solidFill>
                <a:latin typeface="Arial" panose="020B0604020202020204" pitchFamily="34" charset="0"/>
              </a:rPr>
              <a:t>totalUnits</a:t>
            </a:r>
            <a:r>
              <a:rPr lang="en-US" sz="3200" dirty="0">
                <a:solidFill>
                  <a:srgbClr val="000000"/>
                </a:solidFill>
                <a:latin typeface="Arial" panose="020B0604020202020204" pitchFamily="34" charset="0"/>
              </a:rPr>
              <a:t>&lt;5,2000,3000) as tuition</a:t>
            </a:r>
          </a:p>
          <a:p>
            <a:pPr eaLnBrk="0" fontAlgn="base" hangingPunct="0">
              <a:spcBef>
                <a:spcPct val="0"/>
              </a:spcBef>
              <a:spcAft>
                <a:spcPct val="0"/>
              </a:spcAft>
            </a:pPr>
            <a:r>
              <a:rPr lang="en-US" sz="3200" dirty="0">
                <a:solidFill>
                  <a:srgbClr val="000000"/>
                </a:solidFill>
                <a:latin typeface="Arial" panose="020B0604020202020204" pitchFamily="34" charset="0"/>
              </a:rPr>
              <a:t>from </a:t>
            </a:r>
            <a:r>
              <a:rPr lang="en-US" sz="3200" dirty="0" err="1">
                <a:solidFill>
                  <a:srgbClr val="000000"/>
                </a:solidFill>
                <a:latin typeface="Arial" panose="020B0604020202020204" pitchFamily="34" charset="0"/>
              </a:rPr>
              <a:t>totalUnitsView</a:t>
            </a:r>
            <a:endParaRPr lang="en-US" sz="3200" dirty="0">
              <a:solidFill>
                <a:srgbClr val="000000"/>
              </a:solidFill>
              <a:latin typeface="Arial" panose="020B0604020202020204" pitchFamily="34" charset="0"/>
            </a:endParaRPr>
          </a:p>
          <a:p>
            <a:pPr eaLnBrk="0" fontAlgn="base" hangingPunct="0">
              <a:spcBef>
                <a:spcPct val="0"/>
              </a:spcBef>
              <a:spcAft>
                <a:spcPct val="0"/>
              </a:spcAft>
            </a:pPr>
            <a:r>
              <a:rPr lang="en-US" sz="3200" dirty="0">
                <a:solidFill>
                  <a:srgbClr val="000000"/>
                </a:solidFill>
                <a:latin typeface="Arial" panose="020B0604020202020204" pitchFamily="34" charset="0"/>
              </a:rPr>
              <a:t>order by </a:t>
            </a:r>
            <a:r>
              <a:rPr lang="en-US" sz="3200" dirty="0" err="1">
                <a:solidFill>
                  <a:srgbClr val="000000"/>
                </a:solidFill>
                <a:latin typeface="Arial" panose="020B0604020202020204" pitchFamily="34" charset="0"/>
              </a:rPr>
              <a:t>sid</a:t>
            </a:r>
            <a:r>
              <a:rPr lang="en-US" sz="3200" dirty="0">
                <a:solidFill>
                  <a:srgbClr val="000000"/>
                </a:solidFill>
                <a:latin typeface="Arial" panose="020B0604020202020204" pitchFamily="34" charset="0"/>
              </a:rPr>
              <a:t>;</a:t>
            </a:r>
            <a:endParaRPr lang="en-US" sz="2800" dirty="0">
              <a:solidFill>
                <a:srgbClr val="000000"/>
              </a:solidFill>
              <a:latin typeface="Arial" panose="020B0604020202020204" pitchFamily="34" charset="0"/>
            </a:endParaRPr>
          </a:p>
        </p:txBody>
      </p:sp>
      <p:pic>
        <p:nvPicPr>
          <p:cNvPr id="6" name="Picture 5">
            <a:extLst>
              <a:ext uri="{FF2B5EF4-FFF2-40B4-BE49-F238E27FC236}">
                <a16:creationId xmlns:a16="http://schemas.microsoft.com/office/drawing/2014/main" id="{091B371D-1465-41BF-8FAA-BC291310B503}"/>
              </a:ext>
            </a:extLst>
          </p:cNvPr>
          <p:cNvPicPr>
            <a:picLocks noChangeAspect="1"/>
          </p:cNvPicPr>
          <p:nvPr/>
        </p:nvPicPr>
        <p:blipFill>
          <a:blip r:embed="rId2"/>
          <a:stretch>
            <a:fillRect/>
          </a:stretch>
        </p:blipFill>
        <p:spPr>
          <a:xfrm>
            <a:off x="3886200" y="3733800"/>
            <a:ext cx="3939834" cy="2667000"/>
          </a:xfrm>
          <a:prstGeom prst="rect">
            <a:avLst/>
          </a:prstGeom>
        </p:spPr>
      </p:pic>
    </p:spTree>
    <p:extLst>
      <p:ext uri="{BB962C8B-B14F-4D97-AF65-F5344CB8AC3E}">
        <p14:creationId xmlns:p14="http://schemas.microsoft.com/office/powerpoint/2010/main" val="174693555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52600" y="609600"/>
            <a:ext cx="8077200" cy="563562"/>
          </a:xfrm>
        </p:spPr>
        <p:txBody>
          <a:bodyPr/>
          <a:lstStyle/>
          <a:p>
            <a:r>
              <a:rPr lang="en-US" dirty="0"/>
              <a:t>Example</a:t>
            </a:r>
          </a:p>
        </p:txBody>
      </p:sp>
      <p:sp>
        <p:nvSpPr>
          <p:cNvPr id="3" name="Content Placeholder 2"/>
          <p:cNvSpPr>
            <a:spLocks noGrp="1"/>
          </p:cNvSpPr>
          <p:nvPr>
            <p:ph idx="1"/>
          </p:nvPr>
        </p:nvSpPr>
        <p:spPr>
          <a:xfrm>
            <a:off x="2286000" y="1706880"/>
            <a:ext cx="8077200" cy="5181600"/>
          </a:xfrm>
        </p:spPr>
        <p:txBody>
          <a:bodyPr/>
          <a:lstStyle/>
          <a:p>
            <a:r>
              <a:rPr lang="en-US" sz="2800" dirty="0"/>
              <a:t>Classify students into 3 groups based on GPA:</a:t>
            </a:r>
          </a:p>
          <a:p>
            <a:pPr lvl="1"/>
            <a:r>
              <a:rPr lang="en-US" sz="2400" dirty="0"/>
              <a:t>GPA &lt; 2.0 THEN 'Poor‘</a:t>
            </a:r>
          </a:p>
          <a:p>
            <a:pPr lvl="1"/>
            <a:r>
              <a:rPr lang="en-US" sz="2400" dirty="0"/>
              <a:t>GPA &lt; 3.0 THEN 'Good'		</a:t>
            </a:r>
          </a:p>
          <a:p>
            <a:pPr lvl="1"/>
            <a:r>
              <a:rPr lang="en-US" sz="2400" dirty="0"/>
              <a:t>GPA&gt;= 3.0 'Excellent‘</a:t>
            </a:r>
          </a:p>
          <a:p>
            <a:r>
              <a:rPr lang="en-US" dirty="0"/>
              <a:t>Compute the number of students in each group: </a:t>
            </a:r>
            <a:r>
              <a:rPr lang="en-US" dirty="0" err="1"/>
              <a:t>GPAGroup</a:t>
            </a:r>
            <a:r>
              <a:rPr lang="en-US" dirty="0"/>
              <a:t>, </a:t>
            </a:r>
            <a:r>
              <a:rPr lang="en-US" dirty="0" err="1"/>
              <a:t>numberStudents</a:t>
            </a:r>
            <a:endParaRPr lang="en-US" dirty="0"/>
          </a:p>
          <a:p>
            <a:endParaRPr lang="en-US" dirty="0"/>
          </a:p>
          <a:p>
            <a:pPr lvl="1"/>
            <a:endParaRPr lang="en-US" dirty="0"/>
          </a:p>
        </p:txBody>
      </p:sp>
    </p:spTree>
    <p:extLst>
      <p:ext uri="{BB962C8B-B14F-4D97-AF65-F5344CB8AC3E}">
        <p14:creationId xmlns:p14="http://schemas.microsoft.com/office/powerpoint/2010/main" val="1804986954"/>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9"/>
            <a:ext cx="7848600" cy="1087437"/>
          </a:xfrm>
        </p:spPr>
        <p:txBody>
          <a:bodyPr/>
          <a:lstStyle/>
          <a:p>
            <a:r>
              <a:rPr lang="en-US" dirty="0"/>
              <a:t>Create a view to include: </a:t>
            </a:r>
            <a:br>
              <a:rPr lang="en-US" dirty="0"/>
            </a:br>
            <a:r>
              <a:rPr lang="en-US" sz="3200" dirty="0"/>
              <a:t>SID, </a:t>
            </a:r>
            <a:r>
              <a:rPr lang="en-US" sz="3200" dirty="0" err="1"/>
              <a:t>GPAGroup</a:t>
            </a:r>
            <a:endParaRPr lang="en-US" dirty="0"/>
          </a:p>
        </p:txBody>
      </p:sp>
      <p:sp>
        <p:nvSpPr>
          <p:cNvPr id="3" name="Rectangle 2"/>
          <p:cNvSpPr/>
          <p:nvPr/>
        </p:nvSpPr>
        <p:spPr>
          <a:xfrm>
            <a:off x="2609850" y="1447801"/>
            <a:ext cx="7048500" cy="2657475"/>
          </a:xfrm>
          <a:prstGeom prst="rect">
            <a:avLst/>
          </a:prstGeom>
        </p:spPr>
        <p:txBody>
          <a:bodyPr wrap="square">
            <a:spAutoFit/>
          </a:bodyPr>
          <a:lstStyle/>
          <a:p>
            <a:pPr eaLnBrk="0" fontAlgn="base" hangingPunct="0">
              <a:spcBef>
                <a:spcPct val="0"/>
              </a:spcBef>
              <a:spcAft>
                <a:spcPct val="0"/>
              </a:spcAft>
            </a:pPr>
            <a:r>
              <a:rPr lang="en-US" sz="2400" dirty="0">
                <a:solidFill>
                  <a:srgbClr val="000000"/>
                </a:solidFill>
                <a:latin typeface="Arial" panose="020B0604020202020204" pitchFamily="34" charset="0"/>
              </a:rPr>
              <a:t>create view </a:t>
            </a:r>
            <a:r>
              <a:rPr lang="en-US" sz="2400" dirty="0" err="1">
                <a:solidFill>
                  <a:srgbClr val="000000"/>
                </a:solidFill>
                <a:latin typeface="Arial" panose="020B0604020202020204" pitchFamily="34" charset="0"/>
              </a:rPr>
              <a:t>gpaGroupView</a:t>
            </a:r>
            <a:endParaRPr lang="en-US" sz="2400" dirty="0">
              <a:solidFill>
                <a:srgbClr val="000000"/>
              </a:solidFill>
              <a:latin typeface="Arial" panose="020B0604020202020204" pitchFamily="34" charset="0"/>
            </a:endParaRPr>
          </a:p>
          <a:p>
            <a:pPr eaLnBrk="0" fontAlgn="base" hangingPunct="0">
              <a:spcBef>
                <a:spcPct val="0"/>
              </a:spcBef>
              <a:spcAft>
                <a:spcPct val="0"/>
              </a:spcAft>
            </a:pPr>
            <a:r>
              <a:rPr lang="en-US" sz="2400" dirty="0">
                <a:solidFill>
                  <a:srgbClr val="000000"/>
                </a:solidFill>
                <a:latin typeface="Arial" panose="020B0604020202020204" pitchFamily="34" charset="0"/>
              </a:rPr>
              <a:t>as SELECT </a:t>
            </a:r>
            <a:r>
              <a:rPr lang="en-US" sz="2400" dirty="0" err="1">
                <a:solidFill>
                  <a:srgbClr val="000000"/>
                </a:solidFill>
                <a:latin typeface="Arial" panose="020B0604020202020204" pitchFamily="34" charset="0"/>
              </a:rPr>
              <a:t>SID,Sname</a:t>
            </a:r>
            <a:r>
              <a:rPr lang="en-US" sz="2400" dirty="0">
                <a:solidFill>
                  <a:srgbClr val="000000"/>
                </a:solidFill>
                <a:latin typeface="Arial" panose="020B0604020202020204" pitchFamily="34" charset="0"/>
              </a:rPr>
              <a:t>, CASE </a:t>
            </a:r>
          </a:p>
          <a:p>
            <a:pPr eaLnBrk="0" fontAlgn="base" hangingPunct="0">
              <a:spcBef>
                <a:spcPct val="0"/>
              </a:spcBef>
              <a:spcAft>
                <a:spcPct val="0"/>
              </a:spcAft>
            </a:pPr>
            <a:r>
              <a:rPr lang="en-US" sz="2400" dirty="0">
                <a:solidFill>
                  <a:srgbClr val="000000"/>
                </a:solidFill>
                <a:latin typeface="Arial" panose="020B0604020202020204" pitchFamily="34" charset="0"/>
              </a:rPr>
              <a:t>	WHEN </a:t>
            </a:r>
            <a:r>
              <a:rPr lang="en-US" sz="2400" dirty="0" err="1">
                <a:solidFill>
                  <a:srgbClr val="000000"/>
                </a:solidFill>
                <a:latin typeface="Arial" panose="020B0604020202020204" pitchFamily="34" charset="0"/>
              </a:rPr>
              <a:t>gpa</a:t>
            </a:r>
            <a:r>
              <a:rPr lang="en-US" sz="2400" dirty="0">
                <a:solidFill>
                  <a:srgbClr val="000000"/>
                </a:solidFill>
                <a:latin typeface="Arial" panose="020B0604020202020204" pitchFamily="34" charset="0"/>
              </a:rPr>
              <a:t> &lt; 2.0 THEN 'Poor'	</a:t>
            </a:r>
          </a:p>
          <a:p>
            <a:pPr eaLnBrk="0" fontAlgn="base" hangingPunct="0">
              <a:spcBef>
                <a:spcPct val="0"/>
              </a:spcBef>
              <a:spcAft>
                <a:spcPct val="0"/>
              </a:spcAft>
            </a:pPr>
            <a:r>
              <a:rPr lang="en-US" sz="2400" dirty="0">
                <a:solidFill>
                  <a:srgbClr val="000000"/>
                </a:solidFill>
                <a:latin typeface="Arial" panose="020B0604020202020204" pitchFamily="34" charset="0"/>
              </a:rPr>
              <a:t>	WHEN </a:t>
            </a:r>
            <a:r>
              <a:rPr lang="en-US" sz="2400" dirty="0" err="1">
                <a:solidFill>
                  <a:srgbClr val="000000"/>
                </a:solidFill>
                <a:latin typeface="Arial" panose="020B0604020202020204" pitchFamily="34" charset="0"/>
              </a:rPr>
              <a:t>gpa</a:t>
            </a:r>
            <a:r>
              <a:rPr lang="en-US" sz="2400" dirty="0">
                <a:solidFill>
                  <a:srgbClr val="000000"/>
                </a:solidFill>
                <a:latin typeface="Arial" panose="020B0604020202020204" pitchFamily="34" charset="0"/>
              </a:rPr>
              <a:t> &lt; 3.0 THEN 'Good'			ELSE 'Excellent' </a:t>
            </a:r>
          </a:p>
          <a:p>
            <a:pPr eaLnBrk="0" fontAlgn="base" hangingPunct="0">
              <a:spcBef>
                <a:spcPct val="0"/>
              </a:spcBef>
              <a:spcAft>
                <a:spcPct val="0"/>
              </a:spcAft>
            </a:pPr>
            <a:r>
              <a:rPr lang="en-US" sz="2400" dirty="0">
                <a:solidFill>
                  <a:srgbClr val="000000"/>
                </a:solidFill>
                <a:latin typeface="Arial" panose="020B0604020202020204" pitchFamily="34" charset="0"/>
              </a:rPr>
              <a:t>	END AS </a:t>
            </a:r>
            <a:r>
              <a:rPr lang="en-US" sz="2400" dirty="0" err="1">
                <a:solidFill>
                  <a:srgbClr val="000000"/>
                </a:solidFill>
                <a:latin typeface="Arial" panose="020B0604020202020204" pitchFamily="34" charset="0"/>
              </a:rPr>
              <a:t>GPAGroup</a:t>
            </a:r>
            <a:endParaRPr lang="en-US" sz="2400" dirty="0">
              <a:solidFill>
                <a:srgbClr val="000000"/>
              </a:solidFill>
              <a:latin typeface="Arial" panose="020B0604020202020204" pitchFamily="34" charset="0"/>
            </a:endParaRPr>
          </a:p>
          <a:p>
            <a:pPr eaLnBrk="0" fontAlgn="base" hangingPunct="0">
              <a:spcBef>
                <a:spcPct val="0"/>
              </a:spcBef>
              <a:spcAft>
                <a:spcPct val="0"/>
              </a:spcAft>
            </a:pPr>
            <a:r>
              <a:rPr lang="en-US" sz="2400" dirty="0">
                <a:solidFill>
                  <a:srgbClr val="000000"/>
                </a:solidFill>
                <a:latin typeface="Arial" panose="020B0604020202020204" pitchFamily="34" charset="0"/>
              </a:rPr>
              <a:t> FROM student;</a:t>
            </a:r>
          </a:p>
        </p:txBody>
      </p:sp>
      <p:sp>
        <p:nvSpPr>
          <p:cNvPr id="4" name="Rectangle 3"/>
          <p:cNvSpPr/>
          <p:nvPr/>
        </p:nvSpPr>
        <p:spPr>
          <a:xfrm>
            <a:off x="2609850" y="4419601"/>
            <a:ext cx="7848600" cy="1877437"/>
          </a:xfrm>
          <a:prstGeom prst="rect">
            <a:avLst/>
          </a:prstGeom>
        </p:spPr>
        <p:txBody>
          <a:bodyPr wrap="square">
            <a:spAutoFit/>
          </a:bodyPr>
          <a:lstStyle/>
          <a:p>
            <a:pPr eaLnBrk="0" fontAlgn="base" hangingPunct="0">
              <a:spcBef>
                <a:spcPct val="0"/>
              </a:spcBef>
              <a:spcAft>
                <a:spcPct val="0"/>
              </a:spcAft>
            </a:pPr>
            <a:r>
              <a:rPr lang="en-US" sz="3200" b="1" dirty="0">
                <a:solidFill>
                  <a:srgbClr val="000000"/>
                </a:solidFill>
                <a:latin typeface="Arial" panose="020B0604020202020204" pitchFamily="34" charset="0"/>
              </a:rPr>
              <a:t>Then query the view:</a:t>
            </a:r>
          </a:p>
          <a:p>
            <a:pPr eaLnBrk="0" fontAlgn="base" hangingPunct="0">
              <a:spcBef>
                <a:spcPct val="0"/>
              </a:spcBef>
              <a:spcAft>
                <a:spcPct val="0"/>
              </a:spcAft>
            </a:pPr>
            <a:r>
              <a:rPr lang="en-US" sz="2800" dirty="0">
                <a:solidFill>
                  <a:srgbClr val="000000"/>
                </a:solidFill>
                <a:latin typeface="Arial" panose="020B0604020202020204" pitchFamily="34" charset="0"/>
              </a:rPr>
              <a:t>select </a:t>
            </a:r>
            <a:r>
              <a:rPr lang="en-US" sz="2800" dirty="0" err="1">
                <a:solidFill>
                  <a:srgbClr val="000000"/>
                </a:solidFill>
                <a:latin typeface="Arial" panose="020B0604020202020204" pitchFamily="34" charset="0"/>
              </a:rPr>
              <a:t>gpaGroup,count</a:t>
            </a:r>
            <a:r>
              <a:rPr lang="en-US" sz="2800" dirty="0">
                <a:solidFill>
                  <a:srgbClr val="000000"/>
                </a:solidFill>
                <a:latin typeface="Arial" panose="020B0604020202020204" pitchFamily="34" charset="0"/>
              </a:rPr>
              <a:t>(</a:t>
            </a:r>
            <a:r>
              <a:rPr lang="en-US" sz="2800" dirty="0" err="1">
                <a:solidFill>
                  <a:srgbClr val="000000"/>
                </a:solidFill>
                <a:latin typeface="Arial" panose="020B0604020202020204" pitchFamily="34" charset="0"/>
              </a:rPr>
              <a:t>sid</a:t>
            </a:r>
            <a:r>
              <a:rPr lang="en-US" sz="2800" dirty="0">
                <a:solidFill>
                  <a:srgbClr val="000000"/>
                </a:solidFill>
                <a:latin typeface="Arial" panose="020B0604020202020204" pitchFamily="34" charset="0"/>
              </a:rPr>
              <a:t>) as </a:t>
            </a:r>
            <a:r>
              <a:rPr lang="en-US" sz="2800" dirty="0" err="1">
                <a:solidFill>
                  <a:srgbClr val="000000"/>
                </a:solidFill>
                <a:latin typeface="Arial" panose="020B0604020202020204" pitchFamily="34" charset="0"/>
              </a:rPr>
              <a:t>numberStudents</a:t>
            </a:r>
            <a:endParaRPr lang="en-US" sz="2800" dirty="0">
              <a:solidFill>
                <a:srgbClr val="000000"/>
              </a:solidFill>
              <a:latin typeface="Arial" panose="020B0604020202020204" pitchFamily="34" charset="0"/>
            </a:endParaRPr>
          </a:p>
          <a:p>
            <a:pPr eaLnBrk="0" fontAlgn="base" hangingPunct="0">
              <a:spcBef>
                <a:spcPct val="0"/>
              </a:spcBef>
              <a:spcAft>
                <a:spcPct val="0"/>
              </a:spcAft>
            </a:pPr>
            <a:r>
              <a:rPr lang="en-US" sz="2800" dirty="0">
                <a:solidFill>
                  <a:srgbClr val="000000"/>
                </a:solidFill>
                <a:latin typeface="Arial" panose="020B0604020202020204" pitchFamily="34" charset="0"/>
              </a:rPr>
              <a:t>from </a:t>
            </a:r>
            <a:r>
              <a:rPr lang="en-US" sz="2800" dirty="0" err="1">
                <a:solidFill>
                  <a:srgbClr val="000000"/>
                </a:solidFill>
                <a:latin typeface="Arial" panose="020B0604020202020204" pitchFamily="34" charset="0"/>
              </a:rPr>
              <a:t>gpaGroupView</a:t>
            </a:r>
            <a:endParaRPr lang="en-US" sz="2800" dirty="0">
              <a:solidFill>
                <a:srgbClr val="000000"/>
              </a:solidFill>
              <a:latin typeface="Arial" panose="020B0604020202020204" pitchFamily="34" charset="0"/>
            </a:endParaRPr>
          </a:p>
          <a:p>
            <a:pPr eaLnBrk="0" fontAlgn="base" hangingPunct="0">
              <a:spcBef>
                <a:spcPct val="0"/>
              </a:spcBef>
              <a:spcAft>
                <a:spcPct val="0"/>
              </a:spcAft>
            </a:pPr>
            <a:r>
              <a:rPr lang="en-US" sz="2800" dirty="0">
                <a:solidFill>
                  <a:srgbClr val="000000"/>
                </a:solidFill>
                <a:latin typeface="Arial" panose="020B0604020202020204" pitchFamily="34" charset="0"/>
              </a:rPr>
              <a:t>group by </a:t>
            </a:r>
            <a:r>
              <a:rPr lang="en-US" sz="2800" dirty="0" err="1">
                <a:solidFill>
                  <a:srgbClr val="000000"/>
                </a:solidFill>
                <a:latin typeface="Arial" panose="020B0604020202020204" pitchFamily="34" charset="0"/>
              </a:rPr>
              <a:t>gpaGroup</a:t>
            </a:r>
            <a:r>
              <a:rPr lang="en-US" sz="2800" dirty="0">
                <a:solidFill>
                  <a:srgbClr val="000000"/>
                </a:solidFill>
                <a:latin typeface="Arial" panose="020B0604020202020204" pitchFamily="34" charset="0"/>
              </a:rPr>
              <a:t>;</a:t>
            </a:r>
          </a:p>
        </p:txBody>
      </p:sp>
    </p:spTree>
    <p:extLst>
      <p:ext uri="{BB962C8B-B14F-4D97-AF65-F5344CB8AC3E}">
        <p14:creationId xmlns:p14="http://schemas.microsoft.com/office/powerpoint/2010/main" val="2434461226"/>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274638"/>
            <a:ext cx="8229600" cy="1401762"/>
          </a:xfrm>
        </p:spPr>
        <p:txBody>
          <a:bodyPr/>
          <a:lstStyle/>
          <a:p>
            <a:r>
              <a:rPr lang="en-US" dirty="0"/>
              <a:t>View Example:</a:t>
            </a:r>
            <a:br>
              <a:rPr lang="en-US" dirty="0"/>
            </a:br>
            <a:r>
              <a:rPr lang="en-US" sz="4000" dirty="0"/>
              <a:t>top3GPA view</a:t>
            </a:r>
          </a:p>
        </p:txBody>
      </p:sp>
      <p:sp>
        <p:nvSpPr>
          <p:cNvPr id="3" name="Rectangle 2"/>
          <p:cNvSpPr/>
          <p:nvPr/>
        </p:nvSpPr>
        <p:spPr>
          <a:xfrm>
            <a:off x="3505200" y="2286001"/>
            <a:ext cx="5715000" cy="1200329"/>
          </a:xfrm>
          <a:prstGeom prst="rect">
            <a:avLst/>
          </a:prstGeom>
        </p:spPr>
        <p:txBody>
          <a:bodyPr wrap="square">
            <a:spAutoFit/>
          </a:bodyPr>
          <a:lstStyle/>
          <a:p>
            <a:pPr eaLnBrk="0" fontAlgn="base" hangingPunct="0">
              <a:spcBef>
                <a:spcPct val="0"/>
              </a:spcBef>
              <a:spcAft>
                <a:spcPct val="0"/>
              </a:spcAft>
            </a:pPr>
            <a:r>
              <a:rPr lang="en-US" sz="2400" dirty="0">
                <a:solidFill>
                  <a:srgbClr val="000000"/>
                </a:solidFill>
                <a:latin typeface="Arial" panose="020B0604020202020204" pitchFamily="34" charset="0"/>
              </a:rPr>
              <a:t>create view top3GPA as</a:t>
            </a:r>
          </a:p>
          <a:p>
            <a:pPr eaLnBrk="0" fontAlgn="base" hangingPunct="0">
              <a:spcBef>
                <a:spcPct val="0"/>
              </a:spcBef>
              <a:spcAft>
                <a:spcPct val="0"/>
              </a:spcAft>
            </a:pPr>
            <a:r>
              <a:rPr lang="en-US" sz="2400" dirty="0">
                <a:solidFill>
                  <a:srgbClr val="000000"/>
                </a:solidFill>
                <a:latin typeface="Arial" panose="020B0604020202020204" pitchFamily="34" charset="0"/>
              </a:rPr>
              <a:t>(select * from student order by GPA desc limit 3);</a:t>
            </a:r>
          </a:p>
        </p:txBody>
      </p:sp>
      <p:sp>
        <p:nvSpPr>
          <p:cNvPr id="4" name="Rectangle 3"/>
          <p:cNvSpPr/>
          <p:nvPr/>
        </p:nvSpPr>
        <p:spPr>
          <a:xfrm>
            <a:off x="3532910" y="4495801"/>
            <a:ext cx="5220147" cy="461665"/>
          </a:xfrm>
          <a:prstGeom prst="rect">
            <a:avLst/>
          </a:prstGeom>
        </p:spPr>
        <p:txBody>
          <a:bodyPr wrap="none">
            <a:spAutoFit/>
          </a:bodyPr>
          <a:lstStyle/>
          <a:p>
            <a:pPr eaLnBrk="0" fontAlgn="base" hangingPunct="0">
              <a:spcBef>
                <a:spcPct val="0"/>
              </a:spcBef>
              <a:spcAft>
                <a:spcPct val="0"/>
              </a:spcAft>
            </a:pPr>
            <a:r>
              <a:rPr lang="en-US" sz="2400" dirty="0">
                <a:solidFill>
                  <a:srgbClr val="000000"/>
                </a:solidFill>
                <a:latin typeface="Arial" panose="020B0604020202020204" pitchFamily="34" charset="0"/>
              </a:rPr>
              <a:t>SELECT * FROM university.top3gpa;</a:t>
            </a:r>
          </a:p>
        </p:txBody>
      </p:sp>
    </p:spTree>
    <p:extLst>
      <p:ext uri="{BB962C8B-B14F-4D97-AF65-F5344CB8AC3E}">
        <p14:creationId xmlns:p14="http://schemas.microsoft.com/office/powerpoint/2010/main" val="124702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a:xfrm>
            <a:off x="609600" y="274638"/>
            <a:ext cx="10951028" cy="954107"/>
          </a:xfrm>
        </p:spPr>
        <p:txBody>
          <a:bodyPr/>
          <a:lstStyle/>
          <a:p>
            <a:r>
              <a:rPr lang="en-US" altLang="en-US" sz="3600" dirty="0"/>
              <a:t>Find faculty who advise at least one student using correlated subquery</a:t>
            </a:r>
          </a:p>
        </p:txBody>
      </p:sp>
      <p:sp>
        <p:nvSpPr>
          <p:cNvPr id="8195" name="Rectangle 3"/>
          <p:cNvSpPr>
            <a:spLocks noGrp="1" noChangeArrowheads="1"/>
          </p:cNvSpPr>
          <p:nvPr>
            <p:ph type="body" idx="1"/>
          </p:nvPr>
        </p:nvSpPr>
        <p:spPr>
          <a:xfrm>
            <a:off x="716656" y="1638356"/>
            <a:ext cx="10951028" cy="3438142"/>
          </a:xfrm>
        </p:spPr>
        <p:txBody>
          <a:bodyPr/>
          <a:lstStyle/>
          <a:p>
            <a:r>
              <a:rPr lang="en-US" altLang="en-US" dirty="0"/>
              <a:t>SELECT </a:t>
            </a:r>
            <a:r>
              <a:rPr lang="en-US" altLang="en-US" dirty="0" err="1"/>
              <a:t>fid,fname</a:t>
            </a:r>
            <a:r>
              <a:rPr lang="en-US" altLang="en-US" dirty="0"/>
              <a:t> FROM faculty </a:t>
            </a:r>
          </a:p>
          <a:p>
            <a:pPr marL="457200" lvl="1" indent="0">
              <a:buNone/>
            </a:pPr>
            <a:r>
              <a:rPr lang="en-US" altLang="en-US" dirty="0"/>
              <a:t>WHERE EXISTS (SELECT * FROM student</a:t>
            </a:r>
          </a:p>
          <a:p>
            <a:pPr marL="1371600" lvl="3" indent="0">
              <a:buNone/>
            </a:pPr>
            <a:r>
              <a:rPr lang="en-US" altLang="en-US" sz="2800" dirty="0"/>
              <a:t>WHERE fid = </a:t>
            </a:r>
            <a:r>
              <a:rPr lang="en-US" altLang="en-US" sz="2800" dirty="0" err="1"/>
              <a:t>faculty.fid</a:t>
            </a:r>
            <a:r>
              <a:rPr lang="en-US" altLang="en-US" sz="2800" dirty="0"/>
              <a:t>);</a:t>
            </a:r>
          </a:p>
          <a:p>
            <a:pPr lvl="3"/>
            <a:endParaRPr lang="en-US" altLang="en-US" sz="2800" dirty="0"/>
          </a:p>
          <a:p>
            <a:r>
              <a:rPr lang="en-US" altLang="en-US" dirty="0"/>
              <a:t>The correlated subquery is executed repeatedly, once for each row of the main query table.</a:t>
            </a:r>
          </a:p>
          <a:p>
            <a:endParaRPr lang="en-US" altLang="en-US" sz="4000" dirty="0"/>
          </a:p>
        </p:txBody>
      </p:sp>
      <p:sp>
        <p:nvSpPr>
          <p:cNvPr id="2" name="TextBox 1"/>
          <p:cNvSpPr txBox="1"/>
          <p:nvPr/>
        </p:nvSpPr>
        <p:spPr>
          <a:xfrm>
            <a:off x="716656" y="5500213"/>
            <a:ext cx="9950444" cy="954107"/>
          </a:xfrm>
          <a:prstGeom prst="rect">
            <a:avLst/>
          </a:prstGeom>
          <a:noFill/>
        </p:spPr>
        <p:txBody>
          <a:bodyPr wrap="square" rtlCol="0">
            <a:spAutoFit/>
          </a:bodyPr>
          <a:lstStyle/>
          <a:p>
            <a:r>
              <a:rPr lang="en-US" sz="2800" dirty="0"/>
              <a:t>Note: Passing value from the main query to the subquery: </a:t>
            </a:r>
            <a:r>
              <a:rPr lang="en-US" sz="2800" dirty="0" err="1"/>
              <a:t>tableName.fieldName</a:t>
            </a:r>
            <a:endParaRPr lang="en-US" sz="2800" dirty="0"/>
          </a:p>
        </p:txBody>
      </p:sp>
    </p:spTree>
    <p:extLst>
      <p:ext uri="{BB962C8B-B14F-4D97-AF65-F5344CB8AC3E}">
        <p14:creationId xmlns:p14="http://schemas.microsoft.com/office/powerpoint/2010/main" val="1818625020"/>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A97D4-BC4B-47A2-9AEE-D0C4CA8EE360}"/>
              </a:ext>
            </a:extLst>
          </p:cNvPr>
          <p:cNvSpPr>
            <a:spLocks noGrp="1"/>
          </p:cNvSpPr>
          <p:nvPr>
            <p:ph type="title"/>
          </p:nvPr>
        </p:nvSpPr>
        <p:spPr/>
        <p:txBody>
          <a:bodyPr/>
          <a:lstStyle/>
          <a:p>
            <a:r>
              <a:rPr lang="en-US" sz="4000" dirty="0"/>
              <a:t>Common Table Expressions- Keyword WITH</a:t>
            </a:r>
          </a:p>
        </p:txBody>
      </p:sp>
      <p:sp>
        <p:nvSpPr>
          <p:cNvPr id="3" name="Content Placeholder 2">
            <a:extLst>
              <a:ext uri="{FF2B5EF4-FFF2-40B4-BE49-F238E27FC236}">
                <a16:creationId xmlns:a16="http://schemas.microsoft.com/office/drawing/2014/main" id="{61EAB277-E3E6-4FE2-ACD8-682C7D39C991}"/>
              </a:ext>
            </a:extLst>
          </p:cNvPr>
          <p:cNvSpPr>
            <a:spLocks noGrp="1"/>
          </p:cNvSpPr>
          <p:nvPr>
            <p:ph idx="1"/>
          </p:nvPr>
        </p:nvSpPr>
        <p:spPr/>
        <p:txBody>
          <a:bodyPr/>
          <a:lstStyle/>
          <a:p>
            <a:r>
              <a:rPr lang="en-US" dirty="0"/>
              <a:t>A common table expression (CTE) is a named temporary result set that exists within the scope of a single statement and that can be referred to later within that statement.</a:t>
            </a:r>
          </a:p>
          <a:p>
            <a:r>
              <a:rPr lang="en-US" dirty="0"/>
              <a:t>CTE is a temporary view defined with a SQL statement, and is better than another MySQL temporary view called In-Line view.</a:t>
            </a:r>
          </a:p>
        </p:txBody>
      </p:sp>
    </p:spTree>
    <p:extLst>
      <p:ext uri="{BB962C8B-B14F-4D97-AF65-F5344CB8AC3E}">
        <p14:creationId xmlns:p14="http://schemas.microsoft.com/office/powerpoint/2010/main" val="1127042384"/>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30CE96-682F-4712-80E3-8AD2734E8946}"/>
              </a:ext>
            </a:extLst>
          </p:cNvPr>
          <p:cNvSpPr>
            <a:spLocks noGrp="1"/>
          </p:cNvSpPr>
          <p:nvPr>
            <p:ph type="title"/>
          </p:nvPr>
        </p:nvSpPr>
        <p:spPr/>
        <p:txBody>
          <a:bodyPr/>
          <a:lstStyle/>
          <a:p>
            <a:r>
              <a:rPr lang="en-US" dirty="0"/>
              <a:t>Tuition calculation using CTE view</a:t>
            </a:r>
          </a:p>
        </p:txBody>
      </p:sp>
      <p:sp>
        <p:nvSpPr>
          <p:cNvPr id="4" name="Rectangle 3">
            <a:extLst>
              <a:ext uri="{FF2B5EF4-FFF2-40B4-BE49-F238E27FC236}">
                <a16:creationId xmlns:a16="http://schemas.microsoft.com/office/drawing/2014/main" id="{F54DADA0-0EFE-487A-975E-4334D91D2B7E}"/>
              </a:ext>
            </a:extLst>
          </p:cNvPr>
          <p:cNvSpPr/>
          <p:nvPr/>
        </p:nvSpPr>
        <p:spPr>
          <a:xfrm>
            <a:off x="609601" y="1618282"/>
            <a:ext cx="10625958" cy="4031873"/>
          </a:xfrm>
          <a:prstGeom prst="rect">
            <a:avLst/>
          </a:prstGeom>
        </p:spPr>
        <p:txBody>
          <a:bodyPr wrap="square">
            <a:spAutoFit/>
          </a:bodyPr>
          <a:lstStyle/>
          <a:p>
            <a:r>
              <a:rPr lang="en-US" sz="3200" dirty="0"/>
              <a:t>with </a:t>
            </a:r>
            <a:r>
              <a:rPr lang="en-US" sz="3200" dirty="0" err="1"/>
              <a:t>totalUnitsCTEView</a:t>
            </a:r>
            <a:r>
              <a:rPr lang="en-US" sz="3200" dirty="0"/>
              <a:t> as </a:t>
            </a:r>
          </a:p>
          <a:p>
            <a:r>
              <a:rPr lang="en-US" sz="3200" dirty="0"/>
              <a:t>(SELECT </a:t>
            </a:r>
            <a:r>
              <a:rPr lang="en-US" sz="3200" dirty="0" err="1"/>
              <a:t>sid</a:t>
            </a:r>
            <a:r>
              <a:rPr lang="en-US" sz="3200" dirty="0"/>
              <a:t>, </a:t>
            </a:r>
            <a:r>
              <a:rPr lang="en-US" sz="3200" dirty="0" err="1"/>
              <a:t>sname</a:t>
            </a:r>
            <a:r>
              <a:rPr lang="en-US" sz="3200" dirty="0"/>
              <a:t>, sum(units) as </a:t>
            </a:r>
            <a:r>
              <a:rPr lang="en-US" sz="3200" dirty="0" err="1"/>
              <a:t>totalUnits</a:t>
            </a:r>
            <a:endParaRPr lang="en-US" sz="3200" dirty="0"/>
          </a:p>
          <a:p>
            <a:r>
              <a:rPr lang="en-US" sz="3200" dirty="0"/>
              <a:t>from student natural join registration natural join course</a:t>
            </a:r>
          </a:p>
          <a:p>
            <a:r>
              <a:rPr lang="en-US" sz="3200" dirty="0"/>
              <a:t>group by </a:t>
            </a:r>
            <a:r>
              <a:rPr lang="en-US" sz="3200" dirty="0" err="1"/>
              <a:t>sid</a:t>
            </a:r>
            <a:r>
              <a:rPr lang="en-US" sz="3200" dirty="0"/>
              <a:t>)</a:t>
            </a:r>
          </a:p>
          <a:p>
            <a:r>
              <a:rPr lang="en-US" sz="3200" dirty="0"/>
              <a:t>select </a:t>
            </a:r>
            <a:r>
              <a:rPr lang="en-US" sz="3200" dirty="0" err="1"/>
              <a:t>sid,sname,totalUnits</a:t>
            </a:r>
            <a:r>
              <a:rPr lang="en-US" sz="3200" dirty="0"/>
              <a:t>, if(</a:t>
            </a:r>
            <a:r>
              <a:rPr lang="en-US" sz="3200" dirty="0" err="1"/>
              <a:t>totalUnits</a:t>
            </a:r>
            <a:r>
              <a:rPr lang="en-US" sz="3200" dirty="0"/>
              <a:t>&lt;5,2000,3000) as tuition</a:t>
            </a:r>
          </a:p>
          <a:p>
            <a:r>
              <a:rPr lang="en-US" sz="3200" dirty="0"/>
              <a:t>from </a:t>
            </a:r>
            <a:r>
              <a:rPr lang="en-US" sz="3200" dirty="0" err="1"/>
              <a:t>totalUnitsCTEView</a:t>
            </a:r>
            <a:endParaRPr lang="en-US" sz="3200" dirty="0"/>
          </a:p>
          <a:p>
            <a:r>
              <a:rPr lang="en-US" sz="3200" dirty="0"/>
              <a:t>Order by </a:t>
            </a:r>
            <a:r>
              <a:rPr lang="en-US" sz="3200" dirty="0" err="1"/>
              <a:t>sid</a:t>
            </a:r>
            <a:r>
              <a:rPr lang="en-US" sz="3200" dirty="0"/>
              <a:t>;</a:t>
            </a:r>
          </a:p>
        </p:txBody>
      </p:sp>
    </p:spTree>
    <p:extLst>
      <p:ext uri="{BB962C8B-B14F-4D97-AF65-F5344CB8AC3E}">
        <p14:creationId xmlns:p14="http://schemas.microsoft.com/office/powerpoint/2010/main" val="1770380307"/>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F275380-70EB-4D59-8A50-57E0B87D0B51}"/>
              </a:ext>
            </a:extLst>
          </p:cNvPr>
          <p:cNvSpPr>
            <a:spLocks noGrp="1"/>
          </p:cNvSpPr>
          <p:nvPr>
            <p:ph type="title"/>
          </p:nvPr>
        </p:nvSpPr>
        <p:spPr/>
        <p:txBody>
          <a:bodyPr/>
          <a:lstStyle/>
          <a:p>
            <a:r>
              <a:rPr lang="en-US" sz="4000" dirty="0"/>
              <a:t>Computing number of students in GPA groups using CTE view</a:t>
            </a:r>
          </a:p>
        </p:txBody>
      </p:sp>
      <p:sp>
        <p:nvSpPr>
          <p:cNvPr id="3" name="Rectangle 2">
            <a:extLst>
              <a:ext uri="{FF2B5EF4-FFF2-40B4-BE49-F238E27FC236}">
                <a16:creationId xmlns:a16="http://schemas.microsoft.com/office/drawing/2014/main" id="{F808FF38-E746-4E08-B2B0-434186BF6CA1}"/>
              </a:ext>
            </a:extLst>
          </p:cNvPr>
          <p:cNvSpPr/>
          <p:nvPr/>
        </p:nvSpPr>
        <p:spPr>
          <a:xfrm>
            <a:off x="1051034" y="1803739"/>
            <a:ext cx="9459310" cy="4401205"/>
          </a:xfrm>
          <a:prstGeom prst="rect">
            <a:avLst/>
          </a:prstGeom>
        </p:spPr>
        <p:txBody>
          <a:bodyPr wrap="square">
            <a:spAutoFit/>
          </a:bodyPr>
          <a:lstStyle/>
          <a:p>
            <a:r>
              <a:rPr lang="en-US" sz="2800" dirty="0"/>
              <a:t>with </a:t>
            </a:r>
            <a:r>
              <a:rPr lang="en-US" sz="2800" dirty="0" err="1"/>
              <a:t>gpaGroupCTEView</a:t>
            </a:r>
            <a:r>
              <a:rPr lang="en-US" sz="2800" dirty="0"/>
              <a:t> as </a:t>
            </a:r>
          </a:p>
          <a:p>
            <a:r>
              <a:rPr lang="en-US" sz="2800" dirty="0"/>
              <a:t>(SELECT </a:t>
            </a:r>
            <a:r>
              <a:rPr lang="en-US" sz="2800" dirty="0" err="1"/>
              <a:t>SID,Sname</a:t>
            </a:r>
            <a:r>
              <a:rPr lang="en-US" sz="2800" dirty="0"/>
              <a:t>, </a:t>
            </a:r>
          </a:p>
          <a:p>
            <a:r>
              <a:rPr lang="en-US" sz="2800" dirty="0"/>
              <a:t>	CASE 	</a:t>
            </a:r>
          </a:p>
          <a:p>
            <a:r>
              <a:rPr lang="en-US" sz="2800" dirty="0"/>
              <a:t>	WHEN </a:t>
            </a:r>
            <a:r>
              <a:rPr lang="en-US" sz="2800" dirty="0" err="1"/>
              <a:t>gpa</a:t>
            </a:r>
            <a:r>
              <a:rPr lang="en-US" sz="2800" dirty="0"/>
              <a:t> &lt; 2.0 THEN 'Poor’		</a:t>
            </a:r>
          </a:p>
          <a:p>
            <a:r>
              <a:rPr lang="en-US" sz="2800" dirty="0"/>
              <a:t>	WHEN </a:t>
            </a:r>
            <a:r>
              <a:rPr lang="en-US" sz="2800" dirty="0" err="1"/>
              <a:t>gpa</a:t>
            </a:r>
            <a:r>
              <a:rPr lang="en-US" sz="2800" dirty="0"/>
              <a:t> &lt; 3.0 THEN 'Good'			    	ELSE 'Excellent' 	END AS </a:t>
            </a:r>
            <a:r>
              <a:rPr lang="en-US" sz="2800" dirty="0" err="1"/>
              <a:t>GPAGroup</a:t>
            </a:r>
            <a:endParaRPr lang="en-US" sz="2800" dirty="0"/>
          </a:p>
          <a:p>
            <a:r>
              <a:rPr lang="en-US" sz="2800" dirty="0"/>
              <a:t>FROM student )</a:t>
            </a:r>
          </a:p>
          <a:p>
            <a:r>
              <a:rPr lang="en-US" sz="2800" dirty="0"/>
              <a:t>select </a:t>
            </a:r>
            <a:r>
              <a:rPr lang="en-US" sz="2800" dirty="0" err="1"/>
              <a:t>gpaGroup,count</a:t>
            </a:r>
            <a:r>
              <a:rPr lang="en-US" sz="2800" dirty="0"/>
              <a:t>(</a:t>
            </a:r>
            <a:r>
              <a:rPr lang="en-US" sz="2800" dirty="0" err="1"/>
              <a:t>sid</a:t>
            </a:r>
            <a:r>
              <a:rPr lang="en-US" sz="2800" dirty="0"/>
              <a:t>) as </a:t>
            </a:r>
            <a:r>
              <a:rPr lang="en-US" sz="2800" dirty="0" err="1"/>
              <a:t>numberStudents</a:t>
            </a:r>
            <a:endParaRPr lang="en-US" sz="2800" dirty="0"/>
          </a:p>
          <a:p>
            <a:r>
              <a:rPr lang="en-US" sz="2800" dirty="0"/>
              <a:t>from </a:t>
            </a:r>
            <a:r>
              <a:rPr lang="en-US" sz="2800" dirty="0" err="1"/>
              <a:t>gpaGroupCTEView</a:t>
            </a:r>
            <a:endParaRPr lang="en-US" sz="2800" dirty="0"/>
          </a:p>
          <a:p>
            <a:r>
              <a:rPr lang="en-US" sz="2800" dirty="0"/>
              <a:t>group by </a:t>
            </a:r>
            <a:r>
              <a:rPr lang="en-US" sz="2800" dirty="0" err="1"/>
              <a:t>gpaGroup</a:t>
            </a:r>
            <a:r>
              <a:rPr lang="en-US" sz="2800" dirty="0"/>
              <a:t>;</a:t>
            </a:r>
          </a:p>
        </p:txBody>
      </p:sp>
    </p:spTree>
    <p:extLst>
      <p:ext uri="{BB962C8B-B14F-4D97-AF65-F5344CB8AC3E}">
        <p14:creationId xmlns:p14="http://schemas.microsoft.com/office/powerpoint/2010/main" val="420630446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200" dirty="0"/>
              <a:t>Q: Find faculty who does not advise any student using correlated subquery</a:t>
            </a:r>
          </a:p>
        </p:txBody>
      </p:sp>
      <p:sp>
        <p:nvSpPr>
          <p:cNvPr id="8195" name="Rectangle 3"/>
          <p:cNvSpPr>
            <a:spLocks noGrp="1" noChangeArrowheads="1"/>
          </p:cNvSpPr>
          <p:nvPr>
            <p:ph type="body" idx="1"/>
          </p:nvPr>
        </p:nvSpPr>
        <p:spPr>
          <a:xfrm>
            <a:off x="727166" y="1417638"/>
            <a:ext cx="10951028" cy="4173265"/>
          </a:xfrm>
        </p:spPr>
        <p:txBody>
          <a:bodyPr/>
          <a:lstStyle/>
          <a:p>
            <a:r>
              <a:rPr lang="en-US" altLang="en-US" dirty="0"/>
              <a:t>SELECT </a:t>
            </a:r>
            <a:r>
              <a:rPr lang="en-US" altLang="en-US" dirty="0" err="1"/>
              <a:t>fid,fname</a:t>
            </a:r>
            <a:r>
              <a:rPr lang="en-US" altLang="en-US" dirty="0"/>
              <a:t> FROM faculty </a:t>
            </a:r>
          </a:p>
          <a:p>
            <a:r>
              <a:rPr lang="en-US" altLang="en-US" dirty="0"/>
              <a:t>WHERE NOT EXISTS (SELECT * FROM student 	WHERE fid = </a:t>
            </a:r>
            <a:r>
              <a:rPr lang="en-US" altLang="en-US" dirty="0" err="1"/>
              <a:t>faculty.fid</a:t>
            </a:r>
            <a:r>
              <a:rPr lang="en-US" altLang="en-US" dirty="0"/>
              <a:t>);</a:t>
            </a:r>
            <a:endParaRPr lang="en-US" altLang="en-US" sz="4000" dirty="0"/>
          </a:p>
        </p:txBody>
      </p:sp>
    </p:spTree>
    <p:extLst>
      <p:ext uri="{BB962C8B-B14F-4D97-AF65-F5344CB8AC3E}">
        <p14:creationId xmlns:p14="http://schemas.microsoft.com/office/powerpoint/2010/main" val="131527311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Rectangle 2"/>
          <p:cNvSpPr>
            <a:spLocks noGrp="1" noChangeArrowheads="1"/>
          </p:cNvSpPr>
          <p:nvPr>
            <p:ph type="title"/>
          </p:nvPr>
        </p:nvSpPr>
        <p:spPr/>
        <p:txBody>
          <a:bodyPr/>
          <a:lstStyle/>
          <a:p>
            <a:r>
              <a:rPr lang="en-US" altLang="en-US" sz="3200" dirty="0"/>
              <a:t>NOTE: We can answer the same questions using regular subquery with IN and NOT IN</a:t>
            </a:r>
          </a:p>
        </p:txBody>
      </p:sp>
      <p:sp>
        <p:nvSpPr>
          <p:cNvPr id="8195" name="Rectangle 3"/>
          <p:cNvSpPr>
            <a:spLocks noGrp="1" noChangeArrowheads="1"/>
          </p:cNvSpPr>
          <p:nvPr>
            <p:ph type="body" idx="1"/>
          </p:nvPr>
        </p:nvSpPr>
        <p:spPr>
          <a:xfrm>
            <a:off x="727166" y="1417638"/>
            <a:ext cx="10951028" cy="4173265"/>
          </a:xfrm>
        </p:spPr>
        <p:txBody>
          <a:bodyPr/>
          <a:lstStyle/>
          <a:p>
            <a:r>
              <a:rPr lang="en-US" altLang="en-US" dirty="0">
                <a:solidFill>
                  <a:srgbClr val="000000"/>
                </a:solidFill>
              </a:rPr>
              <a:t>1 SELECT </a:t>
            </a:r>
            <a:r>
              <a:rPr lang="en-US" altLang="en-US" dirty="0" err="1">
                <a:solidFill>
                  <a:srgbClr val="000000"/>
                </a:solidFill>
              </a:rPr>
              <a:t>fid,fname</a:t>
            </a:r>
            <a:r>
              <a:rPr lang="en-US" altLang="en-US" dirty="0">
                <a:solidFill>
                  <a:srgbClr val="000000"/>
                </a:solidFill>
              </a:rPr>
              <a:t> FROM faculty </a:t>
            </a:r>
          </a:p>
          <a:p>
            <a:pPr marL="457200" lvl="1" indent="0">
              <a:buNone/>
            </a:pPr>
            <a:r>
              <a:rPr lang="en-US" altLang="en-US" dirty="0">
                <a:solidFill>
                  <a:srgbClr val="000000"/>
                </a:solidFill>
              </a:rPr>
              <a:t>WHERE fid in (SELECT DISTINCT fid FROM student);</a:t>
            </a:r>
          </a:p>
          <a:p>
            <a:endParaRPr lang="en-US" altLang="en-US" dirty="0"/>
          </a:p>
          <a:p>
            <a:endParaRPr lang="en-US" altLang="en-US" dirty="0"/>
          </a:p>
          <a:p>
            <a:r>
              <a:rPr lang="en-US" altLang="en-US" dirty="0"/>
              <a:t>2. SELECT </a:t>
            </a:r>
            <a:r>
              <a:rPr lang="en-US" altLang="en-US" dirty="0" err="1"/>
              <a:t>fid,fname</a:t>
            </a:r>
            <a:r>
              <a:rPr lang="en-US" altLang="en-US" dirty="0"/>
              <a:t> FROM faculty </a:t>
            </a:r>
          </a:p>
          <a:p>
            <a:pPr marL="457200" lvl="1" indent="0">
              <a:buNone/>
            </a:pPr>
            <a:r>
              <a:rPr lang="en-US" altLang="en-US" dirty="0"/>
              <a:t>	WHERE fid not in (SELECT DISTINCT fid FROM student);</a:t>
            </a:r>
          </a:p>
          <a:p>
            <a:pPr lvl="1"/>
            <a:endParaRPr lang="en-US" altLang="en-US" sz="2800" dirty="0"/>
          </a:p>
        </p:txBody>
      </p:sp>
    </p:spTree>
    <p:extLst>
      <p:ext uri="{BB962C8B-B14F-4D97-AF65-F5344CB8AC3E}">
        <p14:creationId xmlns:p14="http://schemas.microsoft.com/office/powerpoint/2010/main" val="16488990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99BA98-7C60-434B-AD68-F4F3C0C19BE1}"/>
              </a:ext>
            </a:extLst>
          </p:cNvPr>
          <p:cNvSpPr>
            <a:spLocks noGrp="1"/>
          </p:cNvSpPr>
          <p:nvPr>
            <p:ph type="title"/>
          </p:nvPr>
        </p:nvSpPr>
        <p:spPr>
          <a:xfrm>
            <a:off x="609600" y="274637"/>
            <a:ext cx="10604938" cy="2111211"/>
          </a:xfrm>
        </p:spPr>
        <p:txBody>
          <a:bodyPr/>
          <a:lstStyle/>
          <a:p>
            <a:r>
              <a:rPr lang="en-US" sz="3600" dirty="0"/>
              <a:t>Using correlated subquery to return a value</a:t>
            </a:r>
            <a:br>
              <a:rPr lang="en-US" sz="3600" dirty="0"/>
            </a:br>
            <a:r>
              <a:rPr lang="en-US" sz="3600" dirty="0"/>
              <a:t>Q: Find all the students who’s GPA is higher than the average GPA in their department</a:t>
            </a:r>
          </a:p>
        </p:txBody>
      </p:sp>
      <p:sp>
        <p:nvSpPr>
          <p:cNvPr id="3" name="Rectangle 2">
            <a:extLst>
              <a:ext uri="{FF2B5EF4-FFF2-40B4-BE49-F238E27FC236}">
                <a16:creationId xmlns:a16="http://schemas.microsoft.com/office/drawing/2014/main" id="{A14E5CEF-6F79-491A-A426-52E7074FCC5D}"/>
              </a:ext>
            </a:extLst>
          </p:cNvPr>
          <p:cNvSpPr/>
          <p:nvPr/>
        </p:nvSpPr>
        <p:spPr>
          <a:xfrm>
            <a:off x="1208689" y="3063794"/>
            <a:ext cx="8555421" cy="1569660"/>
          </a:xfrm>
          <a:prstGeom prst="rect">
            <a:avLst/>
          </a:prstGeom>
        </p:spPr>
        <p:txBody>
          <a:bodyPr wrap="square">
            <a:spAutoFit/>
          </a:bodyPr>
          <a:lstStyle/>
          <a:p>
            <a:r>
              <a:rPr lang="en-US" sz="3200" dirty="0"/>
              <a:t>SELECT * FROM student s</a:t>
            </a:r>
          </a:p>
          <a:p>
            <a:r>
              <a:rPr lang="en-US" sz="3200" dirty="0"/>
              <a:t>where GPA &gt; (select AVG(</a:t>
            </a:r>
            <a:r>
              <a:rPr lang="en-US" sz="3200" dirty="0" err="1"/>
              <a:t>gpa</a:t>
            </a:r>
            <a:r>
              <a:rPr lang="en-US" sz="3200" dirty="0"/>
              <a:t>) from student 	where major=</a:t>
            </a:r>
            <a:r>
              <a:rPr lang="en-US" sz="3200" dirty="0" err="1"/>
              <a:t>s.major</a:t>
            </a:r>
            <a:r>
              <a:rPr lang="en-US" sz="3200" dirty="0"/>
              <a:t>);</a:t>
            </a:r>
          </a:p>
        </p:txBody>
      </p:sp>
    </p:spTree>
    <p:extLst>
      <p:ext uri="{BB962C8B-B14F-4D97-AF65-F5344CB8AC3E}">
        <p14:creationId xmlns:p14="http://schemas.microsoft.com/office/powerpoint/2010/main" val="425871044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3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1673</TotalTime>
  <Words>2364</Words>
  <Application>Microsoft Office PowerPoint</Application>
  <PresentationFormat>Widescreen</PresentationFormat>
  <Paragraphs>320</Paragraphs>
  <Slides>62</Slides>
  <Notes>24</Notes>
  <HiddenSlides>0</HiddenSlides>
  <MMClips>0</MMClips>
  <ScaleCrop>false</ScaleCrop>
  <HeadingPairs>
    <vt:vector size="6" baseType="variant">
      <vt:variant>
        <vt:lpstr>Fonts Used</vt:lpstr>
      </vt:variant>
      <vt:variant>
        <vt:i4>5</vt:i4>
      </vt:variant>
      <vt:variant>
        <vt:lpstr>Theme</vt:lpstr>
      </vt:variant>
      <vt:variant>
        <vt:i4>4</vt:i4>
      </vt:variant>
      <vt:variant>
        <vt:lpstr>Slide Titles</vt:lpstr>
      </vt:variant>
      <vt:variant>
        <vt:i4>62</vt:i4>
      </vt:variant>
    </vt:vector>
  </HeadingPairs>
  <TitlesOfParts>
    <vt:vector size="71" baseType="lpstr">
      <vt:lpstr>新細明體</vt:lpstr>
      <vt:lpstr>Arial</vt:lpstr>
      <vt:lpstr>Calibri</vt:lpstr>
      <vt:lpstr>Calibri Light</vt:lpstr>
      <vt:lpstr>Wingdings</vt:lpstr>
      <vt:lpstr>Office Theme</vt:lpstr>
      <vt:lpstr>Default Design</vt:lpstr>
      <vt:lpstr>3_Default Design</vt:lpstr>
      <vt:lpstr>1_Default Design</vt:lpstr>
      <vt:lpstr>Advanced SQL Topics</vt:lpstr>
      <vt:lpstr>Correlated SubQueries https://www.geeksforgeeks.org/sql-correlated-subqueries/</vt:lpstr>
      <vt:lpstr>Find faculty who advise at least one student</vt:lpstr>
      <vt:lpstr>How to pass value from the main query to the correlated subquery one record at a time?</vt:lpstr>
      <vt:lpstr>EXISTS, NOT EXISTS</vt:lpstr>
      <vt:lpstr>Find faculty who advise at least one student using correlated subquery</vt:lpstr>
      <vt:lpstr>Q: Find faculty who does not advise any student using correlated subquery</vt:lpstr>
      <vt:lpstr>NOTE: We can answer the same questions using regular subquery with IN and NOT IN</vt:lpstr>
      <vt:lpstr>Using correlated subquery to return a value Q: Find all the students who’s GPA is higher than the average GPA in their department</vt:lpstr>
      <vt:lpstr>Display students’ ID,Name taking at least 3 courses.</vt:lpstr>
      <vt:lpstr>SELECT List Containing Correlated Sub Query</vt:lpstr>
      <vt:lpstr>Q: Create a query to show: SID, Sname, StudentGPA, MajorGPA</vt:lpstr>
      <vt:lpstr>Set Operators</vt:lpstr>
      <vt:lpstr>Union</vt:lpstr>
      <vt:lpstr>Intersect</vt:lpstr>
      <vt:lpstr>Difference</vt:lpstr>
      <vt:lpstr>Venn Diagram</vt:lpstr>
      <vt:lpstr>Run this script code to create a new sales2 database</vt:lpstr>
      <vt:lpstr>Files as Sets</vt:lpstr>
      <vt:lpstr>Customers UNION CustomersOld</vt:lpstr>
      <vt:lpstr>MySQL does not support MINUS Use NOT IN to simulate the minus operator: Customers – CustomersOld Note: Results are new customers who are not in the CustomersOld</vt:lpstr>
      <vt:lpstr>Use NOT IN to simulate: CustomersOld – Customers Note: Resulsts are old Customers who are no longer in the current customers table </vt:lpstr>
      <vt:lpstr>Use IN AND IN to Do Intersect</vt:lpstr>
      <vt:lpstr>Customers Intersect CustomersOld Note: Customers both tables</vt:lpstr>
      <vt:lpstr>Select orders that order product P1 and P2.</vt:lpstr>
      <vt:lpstr>Use Intersect: (Orders that include P1) intersect (Orders that include P2)</vt:lpstr>
      <vt:lpstr>Union Compatibility</vt:lpstr>
      <vt:lpstr>Union Compatibility Examples</vt:lpstr>
      <vt:lpstr>Union Compatibility Example (sid,sname) and (fid,fname) are compatible</vt:lpstr>
      <vt:lpstr>Product</vt:lpstr>
      <vt:lpstr>MySQL Cross Join </vt:lpstr>
      <vt:lpstr>Customers Cross Join Orders</vt:lpstr>
      <vt:lpstr>Faculty Cross Join Student</vt:lpstr>
      <vt:lpstr>Old way of doing product:</vt:lpstr>
      <vt:lpstr>Outer Join</vt:lpstr>
      <vt:lpstr>Why we need outer join: Pid, Pname, totalSales</vt:lpstr>
      <vt:lpstr>Regular Join</vt:lpstr>
      <vt:lpstr>A better total sales report showing no sales for P5, P6 </vt:lpstr>
      <vt:lpstr>Outer Join Example</vt:lpstr>
      <vt:lpstr>Left Outer Join</vt:lpstr>
      <vt:lpstr>Right Outer Join</vt:lpstr>
      <vt:lpstr>Full Outer Join</vt:lpstr>
      <vt:lpstr>Outer Join Example</vt:lpstr>
      <vt:lpstr>Left/Right Outer Syntax</vt:lpstr>
      <vt:lpstr>Left Outer Join </vt:lpstr>
      <vt:lpstr>Sales2 Database: Right Outer Example</vt:lpstr>
      <vt:lpstr>Left Outer Example</vt:lpstr>
      <vt:lpstr>Full Outer Join</vt:lpstr>
      <vt:lpstr>Full Outer Example</vt:lpstr>
      <vt:lpstr>Total Sales by Product using Left Join</vt:lpstr>
      <vt:lpstr>Self Join</vt:lpstr>
      <vt:lpstr>Find employees’ supervisor name:</vt:lpstr>
      <vt:lpstr>Database View https://www.w3schools.com/sql/sql_view.asp</vt:lpstr>
      <vt:lpstr>View Example</vt:lpstr>
      <vt:lpstr>Create a totalUnitsView</vt:lpstr>
      <vt:lpstr>Compute Tuition Using View</vt:lpstr>
      <vt:lpstr>Example</vt:lpstr>
      <vt:lpstr>Create a view to include:  SID, GPAGroup</vt:lpstr>
      <vt:lpstr>View Example: top3GPA view</vt:lpstr>
      <vt:lpstr>Common Table Expressions- Keyword WITH</vt:lpstr>
      <vt:lpstr>Tuition calculation using CTE view</vt:lpstr>
      <vt:lpstr>Computing number of students in GPA groups using CTE view</vt:lpstr>
    </vt:vector>
  </TitlesOfParts>
  <Company>San Francisco State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Advanced SQL Topics</dc:title>
  <dc:creator>David D Chao</dc:creator>
  <cp:lastModifiedBy>David D Chao</cp:lastModifiedBy>
  <cp:revision>98</cp:revision>
  <dcterms:created xsi:type="dcterms:W3CDTF">2020-04-04T22:20:32Z</dcterms:created>
  <dcterms:modified xsi:type="dcterms:W3CDTF">2023-10-20T03:42:23Z</dcterms:modified>
</cp:coreProperties>
</file>