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77" r:id="rId4"/>
    <p:sldId id="257" r:id="rId5"/>
    <p:sldId id="268" r:id="rId6"/>
    <p:sldId id="303" r:id="rId7"/>
    <p:sldId id="302" r:id="rId8"/>
    <p:sldId id="279" r:id="rId9"/>
    <p:sldId id="278" r:id="rId10"/>
    <p:sldId id="258" r:id="rId11"/>
    <p:sldId id="263" r:id="rId12"/>
    <p:sldId id="280" r:id="rId13"/>
    <p:sldId id="281" r:id="rId14"/>
    <p:sldId id="301" r:id="rId15"/>
    <p:sldId id="304" r:id="rId16"/>
    <p:sldId id="259" r:id="rId17"/>
    <p:sldId id="286" r:id="rId18"/>
    <p:sldId id="287" r:id="rId19"/>
    <p:sldId id="288" r:id="rId20"/>
    <p:sldId id="297" r:id="rId21"/>
    <p:sldId id="298" r:id="rId22"/>
    <p:sldId id="26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9" autoAdjust="0"/>
    <p:restoredTop sz="94660"/>
  </p:normalViewPr>
  <p:slideViewPr>
    <p:cSldViewPr>
      <p:cViewPr varScale="1">
        <p:scale>
          <a:sx n="56" d="100"/>
          <a:sy n="56" d="100"/>
        </p:scale>
        <p:origin x="11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762D10-2B0B-44B4-A7D9-129AD5496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A33BDA-E904-4D68-A8F9-5AE3D09E717B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A5AE80-4826-4397-893C-83E87DE1AA6B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24864B-0D5B-42D6-8F95-C4E841DD2FF9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99E7B1-2256-42C5-83C3-7499B1FBBD9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2BCDB3-FEB9-4E97-85C3-B9AD61B00EE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62D10-2B0B-44B4-A7D9-129AD549653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919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EA4666-D877-4EEB-8A6B-76353ABD7DA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813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EB2D98-0345-4807-B228-DCF39DDF45A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48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6D480-EAB9-4371-966E-490FC6AA18E1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8698D-5ADB-4A1A-96EE-8626D8794E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92AC6-9E5C-4A2D-A352-23D96ABF3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1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BE01D-EC96-48AF-A41B-38E5A4E11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631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E4225-4401-42BE-92E3-0C291B885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61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CAA1-4EA1-4DED-AF65-892684FB7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605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32A36-EF0A-4A4D-902F-257598598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476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52479-0E9B-4F61-B87F-09BDE467E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03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D024E-8EC4-4BBC-B346-A10CA2783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301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ECB7-0432-4AD1-99D1-9B390CA60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335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897DF-334D-414B-9AFB-24133C6A6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688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C0E44-ED04-4FF7-B3AF-47B607411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9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1B7F4-2733-4EC9-B144-595B35ADF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07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954D6-40D8-4B63-8A28-F245167FA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747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94535-BDA0-4C03-B470-9A97A3F6A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88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39031-0C3F-4991-A346-BE023F2F4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44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B0A46-778C-4557-AB07-27734946D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62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9C9A1-B2D8-4C0F-BF94-51EFE5D39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85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EFB39-E509-445D-8867-EC9AE5EB1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57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E9B68-9653-4C21-90C8-D5FE1FD24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72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83AE-780C-4E73-A34C-8373FFEB7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05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A1E2-B7A0-4D16-8CA6-3BAE90F3C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1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484F2-78D0-4F8F-832B-B32E63C82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13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EBB46E2-2D61-4BE6-A738-9459F134C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655F70-C095-44B6-BE4F-5B5464E18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5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zh-TW" sz="4400">
                <a:ea typeface="新細明體" charset="-120"/>
              </a:rPr>
              <a:t>SQL Sub </a:t>
            </a:r>
            <a:r>
              <a:rPr lang="en-US" altLang="en-US" sz="4400"/>
              <a:t>(or Nested ) </a:t>
            </a:r>
            <a:r>
              <a:rPr lang="en-US" altLang="zh-TW" sz="4400">
                <a:ea typeface="新細明體" charset="-120"/>
              </a:rPr>
              <a:t>Query</a:t>
            </a:r>
            <a:endParaRPr lang="en-US" altLang="en-US" sz="4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Examples with IN, NOT 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Q: Display students’ ID and name who are taking at least one course.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SELECT </a:t>
            </a:r>
            <a:r>
              <a:rPr lang="en-US" altLang="zh-TW" dirty="0" err="1">
                <a:ea typeface="新細明體" charset="-120"/>
              </a:rPr>
              <a:t>sid</a:t>
            </a:r>
            <a:r>
              <a:rPr lang="en-US" altLang="zh-TW" dirty="0">
                <a:ea typeface="新細明體" charset="-120"/>
              </a:rPr>
              <a:t>, </a:t>
            </a:r>
            <a:r>
              <a:rPr lang="en-US" altLang="zh-TW" dirty="0" err="1">
                <a:ea typeface="新細明體" charset="-120"/>
              </a:rPr>
              <a:t>sname</a:t>
            </a:r>
            <a:r>
              <a:rPr lang="en-US" altLang="zh-TW" dirty="0">
                <a:ea typeface="新細明體" charset="-120"/>
              </a:rPr>
              <a:t> FROM student where </a:t>
            </a:r>
            <a:r>
              <a:rPr lang="en-US" altLang="zh-TW" dirty="0" err="1">
                <a:ea typeface="新細明體" charset="-120"/>
              </a:rPr>
              <a:t>sid</a:t>
            </a:r>
            <a:r>
              <a:rPr lang="en-US" altLang="zh-TW" dirty="0">
                <a:ea typeface="新細明體" charset="-120"/>
              </a:rPr>
              <a:t> in(select distinct </a:t>
            </a:r>
            <a:r>
              <a:rPr lang="en-US" altLang="zh-TW" dirty="0" err="1">
                <a:ea typeface="新細明體" charset="-120"/>
              </a:rPr>
              <a:t>sid</a:t>
            </a:r>
            <a:r>
              <a:rPr lang="en-US" altLang="zh-TW" dirty="0">
                <a:ea typeface="新細明體" charset="-120"/>
              </a:rPr>
              <a:t> from registration);</a:t>
            </a:r>
          </a:p>
          <a:p>
            <a:pPr eaLnBrk="1" hangingPunct="1"/>
            <a:r>
              <a:rPr lang="en-US" altLang="zh-TW" dirty="0">
                <a:ea typeface="新細明體" charset="-120"/>
              </a:rPr>
              <a:t>Q: Display students’ ID and name who do not take any course.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SELECT </a:t>
            </a:r>
            <a:r>
              <a:rPr lang="en-US" altLang="zh-TW" dirty="0" err="1">
                <a:ea typeface="新細明體" charset="-120"/>
              </a:rPr>
              <a:t>sid</a:t>
            </a:r>
            <a:r>
              <a:rPr lang="en-US" altLang="zh-TW" dirty="0">
                <a:ea typeface="新細明體" charset="-120"/>
              </a:rPr>
              <a:t>, </a:t>
            </a:r>
            <a:r>
              <a:rPr lang="en-US" altLang="zh-TW" dirty="0" err="1">
                <a:ea typeface="新細明體" charset="-120"/>
              </a:rPr>
              <a:t>sname</a:t>
            </a:r>
            <a:r>
              <a:rPr lang="en-US" altLang="zh-TW" dirty="0">
                <a:ea typeface="新細明體" charset="-120"/>
              </a:rPr>
              <a:t> FROM student where </a:t>
            </a:r>
            <a:r>
              <a:rPr lang="en-US" altLang="zh-TW" dirty="0" err="1">
                <a:ea typeface="新細明體" charset="-120"/>
              </a:rPr>
              <a:t>sid</a:t>
            </a:r>
            <a:r>
              <a:rPr lang="en-US" altLang="zh-TW" dirty="0">
                <a:ea typeface="新細明體" charset="-120"/>
              </a:rPr>
              <a:t> not in(select distinct </a:t>
            </a:r>
            <a:r>
              <a:rPr lang="en-US" altLang="zh-TW" dirty="0" err="1">
                <a:ea typeface="新細明體" charset="-120"/>
              </a:rPr>
              <a:t>sid</a:t>
            </a:r>
            <a:r>
              <a:rPr lang="en-US" altLang="zh-TW" dirty="0">
                <a:ea typeface="新細明體" charset="-120"/>
              </a:rPr>
              <a:t> from registration);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dirty="0"/>
              <a:t>Q: Display faculty advisor’s name and phone if the student’s GPA is lower than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r>
              <a:rPr lang="en-US" dirty="0"/>
              <a:t>Need Faculty table and Student table</a:t>
            </a:r>
          </a:p>
          <a:p>
            <a:r>
              <a:rPr lang="en-US" dirty="0"/>
              <a:t>Method 1: Join them and apply criteria</a:t>
            </a:r>
          </a:p>
          <a:p>
            <a:pPr lvl="1"/>
            <a:r>
              <a:rPr lang="en-US" dirty="0"/>
              <a:t>select distinct </a:t>
            </a:r>
            <a:r>
              <a:rPr lang="en-US" dirty="0" err="1"/>
              <a:t>fid,fname</a:t>
            </a:r>
            <a:r>
              <a:rPr lang="en-US" dirty="0"/>
              <a:t> from faculty natural join student where </a:t>
            </a:r>
            <a:r>
              <a:rPr lang="en-US" dirty="0" err="1"/>
              <a:t>gpa</a:t>
            </a:r>
            <a:r>
              <a:rPr lang="en-US" dirty="0"/>
              <a:t>&lt;2.0;</a:t>
            </a:r>
          </a:p>
          <a:p>
            <a:r>
              <a:rPr lang="en-US" dirty="0"/>
              <a:t>Method 2: Use subquery to avoid join</a:t>
            </a:r>
          </a:p>
          <a:p>
            <a:pPr lvl="1"/>
            <a:r>
              <a:rPr lang="en-US" dirty="0"/>
              <a:t>select </a:t>
            </a:r>
            <a:r>
              <a:rPr lang="en-US" dirty="0" err="1"/>
              <a:t>fid,fname</a:t>
            </a:r>
            <a:r>
              <a:rPr lang="en-US" dirty="0"/>
              <a:t> from faculty where fid in (select distinct fid from student where </a:t>
            </a:r>
            <a:r>
              <a:rPr lang="en-US" dirty="0" err="1"/>
              <a:t>gpa</a:t>
            </a:r>
            <a:r>
              <a:rPr lang="en-US" dirty="0"/>
              <a:t>&lt;2.0);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5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sz="3600" dirty="0"/>
              <a:t>Q: Display students’ ID and name who are taking 464 and GPA &lt; 2.5.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Tables: Student, Registration</a:t>
            </a:r>
          </a:p>
          <a:p>
            <a:r>
              <a:rPr lang="en-US" dirty="0"/>
              <a:t>Method 1: Join and then apply criteria</a:t>
            </a:r>
          </a:p>
          <a:p>
            <a:pPr lvl="1"/>
            <a:r>
              <a:rPr lang="en-US" dirty="0"/>
              <a:t>select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 from student natural join registration where </a:t>
            </a:r>
            <a:r>
              <a:rPr lang="en-US" dirty="0" err="1"/>
              <a:t>gpa</a:t>
            </a:r>
            <a:r>
              <a:rPr lang="en-US" dirty="0"/>
              <a:t>&lt;2.5 and </a:t>
            </a:r>
            <a:r>
              <a:rPr lang="en-US" dirty="0" err="1"/>
              <a:t>cid</a:t>
            </a:r>
            <a:r>
              <a:rPr lang="en-US" dirty="0"/>
              <a:t>='isys464';</a:t>
            </a:r>
          </a:p>
          <a:p>
            <a:r>
              <a:rPr lang="en-US" dirty="0"/>
              <a:t>Method 2: Use subquery</a:t>
            </a:r>
          </a:p>
          <a:p>
            <a:pPr lvl="1"/>
            <a:r>
              <a:rPr lang="en-US" dirty="0"/>
              <a:t>select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 from student where </a:t>
            </a:r>
            <a:r>
              <a:rPr lang="en-US" dirty="0" err="1"/>
              <a:t>gpa</a:t>
            </a:r>
            <a:r>
              <a:rPr lang="en-US" dirty="0"/>
              <a:t>&lt;2.5 and </a:t>
            </a:r>
            <a:r>
              <a:rPr lang="en-US" dirty="0" err="1"/>
              <a:t>sid</a:t>
            </a:r>
            <a:r>
              <a:rPr lang="en-US" dirty="0"/>
              <a:t> in (select distinct </a:t>
            </a:r>
            <a:r>
              <a:rPr lang="en-US" dirty="0" err="1"/>
              <a:t>sid</a:t>
            </a:r>
            <a:r>
              <a:rPr lang="en-US" dirty="0"/>
              <a:t> from registration where </a:t>
            </a:r>
            <a:r>
              <a:rPr lang="en-US" dirty="0" err="1"/>
              <a:t>cid</a:t>
            </a:r>
            <a:r>
              <a:rPr lang="en-US" dirty="0"/>
              <a:t>='isys464');</a:t>
            </a:r>
          </a:p>
        </p:txBody>
      </p:sp>
    </p:spTree>
    <p:extLst>
      <p:ext uri="{BB962C8B-B14F-4D97-AF65-F5344CB8AC3E}">
        <p14:creationId xmlns:p14="http://schemas.microsoft.com/office/powerpoint/2010/main" val="315315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3890" cy="1460068"/>
          </a:xfrm>
        </p:spPr>
        <p:txBody>
          <a:bodyPr/>
          <a:lstStyle/>
          <a:p>
            <a:r>
              <a:rPr lang="en-US" sz="3200" dirty="0"/>
              <a:t>Subquery contains Group By and Having</a:t>
            </a:r>
            <a:br>
              <a:rPr lang="en-US" sz="2800" dirty="0"/>
            </a:br>
            <a:r>
              <a:rPr lang="en-US" sz="2800" dirty="0"/>
              <a:t>Q: Display faculty’s ID and name if the faculty advises at least 2 students </a:t>
            </a:r>
            <a:r>
              <a:rPr lang="en-US" sz="2800" b="1" dirty="0"/>
              <a:t>without using join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4345" y="1612468"/>
            <a:ext cx="8263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Tables needed: Faculty, Student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Fields need to display: FID,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Fname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; from Faculty table only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" y="4889718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fid,fname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from faculty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where fid in (select fid from student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group by fid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having count(fid)&gt;=2);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C47B8-09BD-4422-9C61-592540DA5510}"/>
              </a:ext>
            </a:extLst>
          </p:cNvPr>
          <p:cNvSpPr txBox="1"/>
          <p:nvPr/>
        </p:nvSpPr>
        <p:spPr>
          <a:xfrm>
            <a:off x="443865" y="2622535"/>
            <a:ext cx="8534400" cy="226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 can use a GROUP BY subquery to return the FIDs that meet the criteria, then use with the IN command: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 fid from student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## Not required to show count(fid)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group by fid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having count(fid)&gt;=2</a:t>
            </a:r>
          </a:p>
        </p:txBody>
      </p:sp>
    </p:spTree>
    <p:extLst>
      <p:ext uri="{BB962C8B-B14F-4D97-AF65-F5344CB8AC3E}">
        <p14:creationId xmlns:p14="http://schemas.microsoft.com/office/powerpoint/2010/main" val="424340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63890" cy="1460068"/>
          </a:xfrm>
        </p:spPr>
        <p:txBody>
          <a:bodyPr/>
          <a:lstStyle/>
          <a:p>
            <a:r>
              <a:rPr lang="en-US" sz="3200" dirty="0"/>
              <a:t>Subquery contains Group By and Having</a:t>
            </a:r>
            <a:br>
              <a:rPr lang="en-US" sz="2800" dirty="0"/>
            </a:br>
            <a:r>
              <a:rPr lang="en-US" sz="2800" dirty="0"/>
              <a:t>Q: Display student ID and name if the student takes at least 2 courses </a:t>
            </a:r>
            <a:r>
              <a:rPr lang="en-US" sz="2800" b="1" dirty="0"/>
              <a:t>without using join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0055" y="1927003"/>
            <a:ext cx="8263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Tables needed: Student, Registration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Fields need to display: SID,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Sname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; from Student table only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74345" y="43434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select </a:t>
            </a:r>
            <a:r>
              <a:rPr lang="en-US" sz="2800" dirty="0" err="1">
                <a:solidFill>
                  <a:srgbClr val="000000"/>
                </a:solidFill>
              </a:rPr>
              <a:t>sid,sname</a:t>
            </a:r>
            <a:r>
              <a:rPr lang="en-US" sz="2800" dirty="0">
                <a:solidFill>
                  <a:srgbClr val="000000"/>
                </a:solidFill>
              </a:rPr>
              <a:t> from student where </a:t>
            </a:r>
            <a:r>
              <a:rPr lang="en-US" sz="2800" dirty="0" err="1">
                <a:solidFill>
                  <a:srgbClr val="000000"/>
                </a:solidFill>
              </a:rPr>
              <a:t>sid</a:t>
            </a:r>
            <a:r>
              <a:rPr lang="en-US" sz="2800" dirty="0">
                <a:solidFill>
                  <a:srgbClr val="000000"/>
                </a:solidFill>
              </a:rPr>
              <a:t> in (select </a:t>
            </a:r>
            <a:r>
              <a:rPr lang="en-US" sz="2800" dirty="0" err="1">
                <a:solidFill>
                  <a:srgbClr val="000000"/>
                </a:solidFill>
              </a:rPr>
              <a:t>sid</a:t>
            </a:r>
            <a:r>
              <a:rPr lang="en-US" sz="2800" dirty="0">
                <a:solidFill>
                  <a:srgbClr val="000000"/>
                </a:solidFill>
              </a:rPr>
              <a:t> from registration group by </a:t>
            </a:r>
            <a:r>
              <a:rPr lang="en-US" sz="2800" dirty="0" err="1">
                <a:solidFill>
                  <a:srgbClr val="000000"/>
                </a:solidFill>
              </a:rPr>
              <a:t>sid</a:t>
            </a:r>
            <a:r>
              <a:rPr lang="en-US" sz="2800" dirty="0">
                <a:solidFill>
                  <a:srgbClr val="000000"/>
                </a:solidFill>
              </a:rPr>
              <a:t> having count(</a:t>
            </a:r>
            <a:r>
              <a:rPr lang="en-US" sz="2800" dirty="0" err="1">
                <a:solidFill>
                  <a:srgbClr val="000000"/>
                </a:solidFill>
              </a:rPr>
              <a:t>sid</a:t>
            </a:r>
            <a:r>
              <a:rPr lang="en-US" sz="2800" dirty="0">
                <a:solidFill>
                  <a:srgbClr val="000000"/>
                </a:solidFill>
              </a:rPr>
              <a:t>)&gt;=2);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C47B8-09BD-4422-9C61-592540DA5510}"/>
              </a:ext>
            </a:extLst>
          </p:cNvPr>
          <p:cNvSpPr txBox="1"/>
          <p:nvPr/>
        </p:nvSpPr>
        <p:spPr>
          <a:xfrm>
            <a:off x="474345" y="3072536"/>
            <a:ext cx="8749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 can use a GROUP BY subquery to return the SIDs that meet the criteria, then use with the IN command: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630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Same query can be answered using Join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Q: </a:t>
            </a:r>
            <a:r>
              <a:rPr lang="en-US" altLang="en-US" dirty="0"/>
              <a:t>Find students who take at least 2 courses and display their ID and name.</a:t>
            </a: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SELECT </a:t>
            </a:r>
            <a:r>
              <a:rPr lang="en-US" altLang="en-US" dirty="0" err="1"/>
              <a:t>sid</a:t>
            </a:r>
            <a:r>
              <a:rPr lang="en-US" altLang="en-US" dirty="0"/>
              <a:t>, </a:t>
            </a:r>
            <a:r>
              <a:rPr lang="en-US" altLang="en-US" dirty="0" err="1"/>
              <a:t>sname</a:t>
            </a:r>
            <a:r>
              <a:rPr lang="en-US" altLang="en-US" dirty="0"/>
              <a:t> FROM </a:t>
            </a:r>
            <a:endParaRPr lang="en-US" altLang="zh-TW" dirty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S</a:t>
            </a:r>
            <a:r>
              <a:rPr lang="en-US" altLang="en-US" dirty="0"/>
              <a:t>tudent</a:t>
            </a:r>
            <a:r>
              <a:rPr lang="en-US" altLang="zh-TW" dirty="0">
                <a:ea typeface="新細明體" charset="-120"/>
              </a:rPr>
              <a:t> NATURAL JOIN Registration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GROUP BY </a:t>
            </a:r>
            <a:r>
              <a:rPr lang="en-US" altLang="zh-TW" dirty="0" err="1">
                <a:ea typeface="新細明體" charset="-120"/>
              </a:rPr>
              <a:t>sid,sname</a:t>
            </a:r>
            <a:endParaRPr lang="en-US" altLang="zh-TW" dirty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2800" dirty="0">
                <a:ea typeface="新細明體" charset="-120"/>
              </a:rPr>
              <a:t>HAVING COUNT(</a:t>
            </a:r>
            <a:r>
              <a:rPr lang="en-US" altLang="zh-TW" sz="2800" dirty="0" err="1">
                <a:ea typeface="新細明體" charset="-120"/>
              </a:rPr>
              <a:t>cid</a:t>
            </a:r>
            <a:r>
              <a:rPr lang="en-US" altLang="zh-TW" sz="2800" dirty="0">
                <a:ea typeface="新細明體" charset="-120"/>
              </a:rPr>
              <a:t>)&gt;=2;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800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ea typeface="新細明體" charset="-120"/>
              </a:rPr>
              <a:t>Note: It is better without using Join.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78483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/>
          <a:lstStyle/>
          <a:p>
            <a:r>
              <a:rPr lang="en-US" sz="4000" dirty="0"/>
              <a:t>Subquery within 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990600"/>
            <a:ext cx="8366760" cy="5715000"/>
          </a:xfrm>
        </p:spPr>
        <p:txBody>
          <a:bodyPr/>
          <a:lstStyle/>
          <a:p>
            <a:r>
              <a:rPr lang="en-US" dirty="0"/>
              <a:t>Q: Retrieve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 that taking isys464</a:t>
            </a:r>
          </a:p>
          <a:p>
            <a:pPr lvl="1"/>
            <a:r>
              <a:rPr lang="en-US" dirty="0" err="1"/>
              <a:t>cid</a:t>
            </a:r>
            <a:r>
              <a:rPr lang="en-US" dirty="0"/>
              <a:t>=‘isys464’</a:t>
            </a:r>
          </a:p>
          <a:p>
            <a:r>
              <a:rPr lang="en-US" dirty="0"/>
              <a:t>Tables: Student, Registration</a:t>
            </a:r>
          </a:p>
          <a:p>
            <a:pPr lvl="1"/>
            <a:r>
              <a:rPr lang="en-US" dirty="0"/>
              <a:t>select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 from student where </a:t>
            </a:r>
            <a:r>
              <a:rPr lang="en-US" dirty="0" err="1"/>
              <a:t>sid</a:t>
            </a:r>
            <a:r>
              <a:rPr lang="en-US" dirty="0"/>
              <a:t> in (select distinct </a:t>
            </a:r>
            <a:r>
              <a:rPr lang="en-US" dirty="0" err="1"/>
              <a:t>sid</a:t>
            </a:r>
            <a:r>
              <a:rPr lang="en-US" dirty="0"/>
              <a:t> from registration where </a:t>
            </a:r>
            <a:r>
              <a:rPr lang="en-US" dirty="0" err="1"/>
              <a:t>cid</a:t>
            </a:r>
            <a:r>
              <a:rPr lang="en-US" dirty="0"/>
              <a:t>='isys464’);</a:t>
            </a:r>
          </a:p>
          <a:p>
            <a:r>
              <a:rPr lang="en-US" dirty="0"/>
              <a:t>Q: Find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 that taking database</a:t>
            </a:r>
          </a:p>
          <a:p>
            <a:pPr lvl="1"/>
            <a:r>
              <a:rPr lang="en-US" dirty="0" err="1"/>
              <a:t>Cname</a:t>
            </a:r>
            <a:r>
              <a:rPr lang="en-US" dirty="0"/>
              <a:t>=‘database’ (Note: </a:t>
            </a:r>
            <a:r>
              <a:rPr lang="en-US" dirty="0" err="1"/>
              <a:t>Cname</a:t>
            </a:r>
            <a:r>
              <a:rPr lang="en-US" dirty="0"/>
              <a:t> is in the Course table)</a:t>
            </a:r>
          </a:p>
          <a:p>
            <a:r>
              <a:rPr lang="en-US" dirty="0"/>
              <a:t>Tables; Student, Registration, Course</a:t>
            </a:r>
          </a:p>
          <a:p>
            <a:r>
              <a:rPr lang="en-US" dirty="0"/>
              <a:t>But only show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4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153400" cy="1752600"/>
          </a:xfrm>
        </p:spPr>
        <p:txBody>
          <a:bodyPr/>
          <a:lstStyle/>
          <a:p>
            <a:r>
              <a:rPr lang="en-US" sz="4000" dirty="0"/>
              <a:t>Find </a:t>
            </a:r>
            <a:r>
              <a:rPr lang="en-US" sz="4000" dirty="0" err="1"/>
              <a:t>sid</a:t>
            </a:r>
            <a:r>
              <a:rPr lang="en-US" sz="4000" dirty="0"/>
              <a:t>, </a:t>
            </a:r>
            <a:r>
              <a:rPr lang="en-US" sz="4000" dirty="0" err="1"/>
              <a:t>sname</a:t>
            </a:r>
            <a:r>
              <a:rPr lang="en-US" sz="4000" dirty="0"/>
              <a:t> that taking </a:t>
            </a:r>
            <a:r>
              <a:rPr lang="en-US" sz="4000" dirty="0" err="1"/>
              <a:t>cname</a:t>
            </a:r>
            <a:r>
              <a:rPr lang="en-US" sz="4000" dirty="0"/>
              <a:t>=‘database’ using subquery within subquery without join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229600" cy="4525963"/>
          </a:xfrm>
        </p:spPr>
        <p:txBody>
          <a:bodyPr/>
          <a:lstStyle/>
          <a:p>
            <a:r>
              <a:rPr lang="en-US" dirty="0"/>
              <a:t>SELECT </a:t>
            </a:r>
            <a:r>
              <a:rPr lang="en-US" dirty="0" err="1"/>
              <a:t>sid,sname</a:t>
            </a:r>
            <a:r>
              <a:rPr lang="en-US" dirty="0"/>
              <a:t> FROM student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sid</a:t>
            </a:r>
            <a:r>
              <a:rPr lang="en-US" dirty="0"/>
              <a:t> in (select </a:t>
            </a:r>
            <a:r>
              <a:rPr lang="en-US" dirty="0" err="1"/>
              <a:t>sid</a:t>
            </a:r>
            <a:r>
              <a:rPr lang="en-US" dirty="0"/>
              <a:t> from registration     where </a:t>
            </a:r>
            <a:r>
              <a:rPr lang="en-US" dirty="0" err="1"/>
              <a:t>cid</a:t>
            </a:r>
            <a:r>
              <a:rPr lang="en-US" dirty="0"/>
              <a:t> in (select </a:t>
            </a:r>
            <a:r>
              <a:rPr lang="en-US" dirty="0" err="1"/>
              <a:t>cid</a:t>
            </a:r>
            <a:r>
              <a:rPr lang="en-US" dirty="0"/>
              <a:t> from course where </a:t>
            </a:r>
            <a:r>
              <a:rPr lang="en-US" dirty="0" err="1"/>
              <a:t>cname</a:t>
            </a:r>
            <a:r>
              <a:rPr lang="en-US" dirty="0"/>
              <a:t>='database')</a:t>
            </a:r>
          </a:p>
          <a:p>
            <a:pPr marL="0" indent="0">
              <a:buNone/>
            </a:pPr>
            <a:r>
              <a:rPr lang="en-US" dirty="0"/>
              <a:t>    );</a:t>
            </a:r>
          </a:p>
        </p:txBody>
      </p:sp>
    </p:spTree>
    <p:extLst>
      <p:ext uri="{BB962C8B-B14F-4D97-AF65-F5344CB8AC3E}">
        <p14:creationId xmlns:p14="http://schemas.microsoft.com/office/powerpoint/2010/main" val="387079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r>
              <a:rPr lang="en-US" sz="3200" dirty="0"/>
              <a:t>Q:Retrieve the names of customers who have ordered product 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Tables: Customers, Orders, </a:t>
            </a:r>
            <a:r>
              <a:rPr lang="en-US" dirty="0" err="1"/>
              <a:t>Odetails</a:t>
            </a:r>
            <a:endParaRPr lang="en-US" dirty="0"/>
          </a:p>
          <a:p>
            <a:r>
              <a:rPr lang="en-US" dirty="0"/>
              <a:t>Field: CID, </a:t>
            </a:r>
            <a:r>
              <a:rPr lang="en-US" dirty="0" err="1"/>
              <a:t>Cname</a:t>
            </a:r>
            <a:r>
              <a:rPr lang="en-US" dirty="0"/>
              <a:t> from Customers(avoid join)</a:t>
            </a:r>
          </a:p>
          <a:p>
            <a:r>
              <a:rPr lang="en-US" dirty="0"/>
              <a:t>select </a:t>
            </a:r>
            <a:r>
              <a:rPr lang="en-US" dirty="0" err="1"/>
              <a:t>cid</a:t>
            </a:r>
            <a:r>
              <a:rPr lang="en-US" dirty="0"/>
              <a:t>, </a:t>
            </a:r>
            <a:r>
              <a:rPr lang="en-US" dirty="0" err="1"/>
              <a:t>cname</a:t>
            </a:r>
            <a:r>
              <a:rPr lang="en-US" dirty="0"/>
              <a:t> from customers </a:t>
            </a:r>
          </a:p>
          <a:p>
            <a:pPr marL="0" indent="0">
              <a:buNone/>
            </a:pPr>
            <a:r>
              <a:rPr lang="en-US" dirty="0"/>
              <a:t>   where </a:t>
            </a:r>
            <a:r>
              <a:rPr lang="en-US" dirty="0" err="1"/>
              <a:t>cid</a:t>
            </a:r>
            <a:r>
              <a:rPr lang="en-US" dirty="0"/>
              <a:t> in (select </a:t>
            </a:r>
            <a:r>
              <a:rPr lang="en-US" dirty="0" err="1"/>
              <a:t>cid</a:t>
            </a:r>
            <a:r>
              <a:rPr lang="en-US" dirty="0"/>
              <a:t> from orders </a:t>
            </a:r>
          </a:p>
          <a:p>
            <a:pPr marL="0" indent="0">
              <a:buNone/>
            </a:pPr>
            <a:r>
              <a:rPr lang="en-US" dirty="0"/>
              <a:t>   where </a:t>
            </a:r>
            <a:r>
              <a:rPr lang="en-US" dirty="0" err="1"/>
              <a:t>oid</a:t>
            </a:r>
            <a:r>
              <a:rPr lang="en-US" dirty="0"/>
              <a:t> in (select </a:t>
            </a:r>
            <a:r>
              <a:rPr lang="en-US" dirty="0" err="1"/>
              <a:t>oid</a:t>
            </a:r>
            <a:r>
              <a:rPr lang="en-US" dirty="0"/>
              <a:t> from </a:t>
            </a:r>
            <a:r>
              <a:rPr lang="en-US" dirty="0" err="1"/>
              <a:t>odetails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where </a:t>
            </a:r>
            <a:r>
              <a:rPr lang="en-US" dirty="0" err="1"/>
              <a:t>pid</a:t>
            </a:r>
            <a:r>
              <a:rPr lang="en-US" dirty="0"/>
              <a:t>='P1')</a:t>
            </a:r>
          </a:p>
          <a:p>
            <a:pPr marL="0" indent="0">
              <a:buNone/>
            </a:pPr>
            <a:r>
              <a:rPr lang="en-US" dirty="0"/>
              <a:t>    );</a:t>
            </a:r>
          </a:p>
        </p:txBody>
      </p:sp>
    </p:spTree>
    <p:extLst>
      <p:ext uri="{BB962C8B-B14F-4D97-AF65-F5344CB8AC3E}">
        <p14:creationId xmlns:p14="http://schemas.microsoft.com/office/powerpoint/2010/main" val="3044492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Subquery in the SELECT List</a:t>
            </a:r>
            <a:br>
              <a:rPr lang="en-US" altLang="zh-TW" dirty="0">
                <a:ea typeface="新細明體" charset="-120"/>
              </a:rPr>
            </a:br>
            <a:r>
              <a:rPr lang="en-US" altLang="zh-TW" dirty="0">
                <a:ea typeface="新細明體" charset="-120"/>
              </a:rPr>
              <a:t>(Not for the WHERE criteria)</a:t>
            </a:r>
            <a:endParaRPr lang="en-US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SELECT </a:t>
            </a:r>
            <a:r>
              <a:rPr lang="en-US" altLang="zh-TW" dirty="0" err="1">
                <a:ea typeface="新細明體" charset="-120"/>
              </a:rPr>
              <a:t>sid,sname,gpa</a:t>
            </a:r>
            <a:r>
              <a:rPr lang="en-US" altLang="zh-TW" dirty="0">
                <a:ea typeface="新細明體" charset="-120"/>
              </a:rPr>
              <a:t>,(select AVG(</a:t>
            </a:r>
            <a:r>
              <a:rPr lang="en-US" altLang="zh-TW" dirty="0" err="1">
                <a:ea typeface="新細明體" charset="-120"/>
              </a:rPr>
              <a:t>gpa</a:t>
            </a:r>
            <a:r>
              <a:rPr lang="en-US" altLang="zh-TW" dirty="0">
                <a:ea typeface="新細明體" charset="-120"/>
              </a:rPr>
              <a:t>) from student) as </a:t>
            </a:r>
            <a:r>
              <a:rPr lang="en-US" altLang="zh-TW" dirty="0" err="1">
                <a:ea typeface="新細明體" charset="-120"/>
              </a:rPr>
              <a:t>AvgGpa</a:t>
            </a:r>
            <a:r>
              <a:rPr lang="en-US" altLang="zh-TW" dirty="0">
                <a:ea typeface="新細明體" charset="-12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dirty="0">
                <a:ea typeface="新細明體" charset="-120"/>
              </a:rPr>
              <a:t>   FROM student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dirty="0">
                <a:ea typeface="新細明體" charset="-120"/>
              </a:rPr>
              <a:t>   Order by </a:t>
            </a:r>
            <a:r>
              <a:rPr lang="en-US" altLang="zh-TW" dirty="0" err="1">
                <a:ea typeface="新細明體" charset="-120"/>
              </a:rPr>
              <a:t>sid</a:t>
            </a:r>
            <a:r>
              <a:rPr lang="en-US" altLang="zh-TW" dirty="0">
                <a:ea typeface="新細明體" charset="-120"/>
              </a:rPr>
              <a:t>;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26E26B-F40A-470D-8A03-CE6832E00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157" y="3276600"/>
            <a:ext cx="4181643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3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subquery (inner query) is a SQL query nested inside an outer query.</a:t>
            </a:r>
          </a:p>
          <a:p>
            <a:r>
              <a:rPr lang="en-US" dirty="0"/>
              <a:t>A subquery is usually added within the WHERE Clause of another SQL SELECT statement to provide the criteria for the outer query.</a:t>
            </a:r>
          </a:p>
        </p:txBody>
      </p:sp>
    </p:spTree>
    <p:extLst>
      <p:ext uri="{BB962C8B-B14F-4D97-AF65-F5344CB8AC3E}">
        <p14:creationId xmlns:p14="http://schemas.microsoft.com/office/powerpoint/2010/main" val="1363651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Show GPA and deviate from the Average GPA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66700" y="1752600"/>
            <a:ext cx="8610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SELECT </a:t>
            </a:r>
            <a:r>
              <a:rPr lang="en-US" altLang="en-US" sz="2800" dirty="0" err="1">
                <a:solidFill>
                  <a:srgbClr val="000000"/>
                </a:solidFill>
              </a:rPr>
              <a:t>sid,sname,gpa,gpa</a:t>
            </a:r>
            <a:r>
              <a:rPr lang="en-US" altLang="en-US" sz="2800" dirty="0">
                <a:solidFill>
                  <a:srgbClr val="000000"/>
                </a:solidFill>
              </a:rPr>
              <a:t>-(select AVG(</a:t>
            </a:r>
            <a:r>
              <a:rPr lang="en-US" altLang="en-US" sz="2800" dirty="0" err="1">
                <a:solidFill>
                  <a:srgbClr val="000000"/>
                </a:solidFill>
              </a:rPr>
              <a:t>gpa</a:t>
            </a:r>
            <a:r>
              <a:rPr lang="en-US" altLang="en-US" sz="2800" dirty="0">
                <a:solidFill>
                  <a:srgbClr val="000000"/>
                </a:solidFill>
              </a:rPr>
              <a:t>) from student) as </a:t>
            </a:r>
            <a:r>
              <a:rPr lang="en-US" altLang="en-US" sz="2800" dirty="0" err="1">
                <a:solidFill>
                  <a:srgbClr val="000000"/>
                </a:solidFill>
              </a:rPr>
              <a:t>deviateFromAvg</a:t>
            </a:r>
            <a:r>
              <a:rPr lang="en-US" altLang="en-US" sz="2800" dirty="0">
                <a:solidFill>
                  <a:srgbClr val="000000"/>
                </a:solidFill>
              </a:rPr>
              <a:t>    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FROM student   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Order by </a:t>
            </a:r>
            <a:r>
              <a:rPr lang="en-US" altLang="en-US" sz="2800" dirty="0" err="1">
                <a:solidFill>
                  <a:srgbClr val="000000"/>
                </a:solidFill>
              </a:rPr>
              <a:t>sid</a:t>
            </a:r>
            <a:r>
              <a:rPr lang="en-US" altLang="en-US" sz="2800" dirty="0">
                <a:solidFill>
                  <a:srgbClr val="000000"/>
                </a:solidFill>
              </a:rPr>
              <a:t>;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A9E901-F74D-4687-9FB6-D143069A7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429000"/>
            <a:ext cx="4677228" cy="315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8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Sub Query with ALL/SOME/ANY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Q: Find students whose </a:t>
            </a:r>
            <a:r>
              <a:rPr lang="en-US" altLang="en-US" sz="2800" dirty="0" err="1"/>
              <a:t>gpa</a:t>
            </a:r>
            <a:r>
              <a:rPr lang="en-US" altLang="en-US" sz="2800" dirty="0"/>
              <a:t> is greater than all/some bus majors’ </a:t>
            </a:r>
            <a:r>
              <a:rPr lang="en-US" altLang="en-US" sz="2800" dirty="0" err="1"/>
              <a:t>gpa</a:t>
            </a:r>
            <a:r>
              <a:rPr lang="en-US" altLang="en-US" sz="28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/>
              <a:t>SELECT </a:t>
            </a:r>
            <a:r>
              <a:rPr lang="en-US" altLang="en-US" sz="2400" dirty="0" err="1"/>
              <a:t>sid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sname</a:t>
            </a:r>
            <a:r>
              <a:rPr lang="en-US" altLang="en-US" sz="2400" dirty="0"/>
              <a:t> FROM student </a:t>
            </a:r>
          </a:p>
          <a:p>
            <a:pPr marL="914400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/>
              <a:t>WHERE </a:t>
            </a:r>
            <a:r>
              <a:rPr lang="en-US" altLang="en-US" sz="2000" dirty="0" err="1"/>
              <a:t>gpa</a:t>
            </a:r>
            <a:r>
              <a:rPr lang="en-US" altLang="en-US" sz="2000" dirty="0"/>
              <a:t> &gt; ALL(SELECT </a:t>
            </a:r>
            <a:r>
              <a:rPr lang="en-US" altLang="en-US" sz="2000" dirty="0" err="1"/>
              <a:t>gpa</a:t>
            </a:r>
            <a:r>
              <a:rPr lang="en-US" altLang="en-US" sz="2000" dirty="0"/>
              <a:t> FROM student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/>
              <a:t>					WHERE major=‘bus’);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/>
              <a:t>					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/>
              <a:t>SELECT </a:t>
            </a:r>
            <a:r>
              <a:rPr lang="en-US" altLang="en-US" sz="2400" dirty="0" err="1"/>
              <a:t>sid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sname</a:t>
            </a:r>
            <a:r>
              <a:rPr lang="en-US" altLang="en-US" sz="2400" dirty="0"/>
              <a:t> FROM student </a:t>
            </a:r>
          </a:p>
          <a:p>
            <a:pPr marL="914400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/>
              <a:t>WHERE </a:t>
            </a:r>
            <a:r>
              <a:rPr lang="en-US" altLang="en-US" sz="1800" dirty="0" err="1"/>
              <a:t>gpa</a:t>
            </a:r>
            <a:r>
              <a:rPr lang="en-US" altLang="en-US" sz="1800" dirty="0"/>
              <a:t> &gt; SOME (SELECT </a:t>
            </a:r>
            <a:r>
              <a:rPr lang="en-US" altLang="en-US" sz="1800" dirty="0" err="1"/>
              <a:t>gpa</a:t>
            </a:r>
            <a:r>
              <a:rPr lang="en-US" altLang="en-US" sz="1800" dirty="0"/>
              <a:t> FROM student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/>
              <a:t>					WHERE major=‘bus’);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/>
              <a:t>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/>
              <a:t>SELECT </a:t>
            </a:r>
            <a:r>
              <a:rPr lang="en-US" altLang="en-US" sz="2400" dirty="0" err="1"/>
              <a:t>sid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sname</a:t>
            </a:r>
            <a:r>
              <a:rPr lang="en-US" altLang="en-US" sz="2400" dirty="0"/>
              <a:t> FROM student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/>
              <a:t>WHERE </a:t>
            </a:r>
            <a:r>
              <a:rPr lang="en-US" altLang="en-US" sz="1800" dirty="0" err="1"/>
              <a:t>gpa</a:t>
            </a:r>
            <a:r>
              <a:rPr lang="en-US" altLang="en-US" sz="1800" dirty="0"/>
              <a:t> &gt; ANY (SELECT </a:t>
            </a:r>
            <a:r>
              <a:rPr lang="en-US" altLang="en-US" sz="1800" dirty="0" err="1"/>
              <a:t>gpa</a:t>
            </a:r>
            <a:r>
              <a:rPr lang="en-US" altLang="en-US" sz="1800" dirty="0"/>
              <a:t> FROM student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/>
              <a:t>					WHERE major=‘bus’);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Examples</a:t>
            </a: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dirty="0"/>
              <a:t>Q: Find students whose GPA is below the average.</a:t>
            </a:r>
          </a:p>
          <a:p>
            <a:pPr lvl="1" eaLnBrk="1" hangingPunct="1"/>
            <a:r>
              <a:rPr lang="en-US" altLang="en-US" dirty="0"/>
              <a:t>The criteria itself require</a:t>
            </a:r>
            <a:r>
              <a:rPr lang="en-US" altLang="zh-TW" dirty="0">
                <a:ea typeface="新細明體" charset="-120"/>
              </a:rPr>
              <a:t>s</a:t>
            </a:r>
            <a:r>
              <a:rPr lang="en-US" altLang="en-US" dirty="0"/>
              <a:t> a SQL statement.</a:t>
            </a:r>
          </a:p>
          <a:p>
            <a:pPr lvl="1" eaLnBrk="1" hangingPunct="1"/>
            <a:r>
              <a:rPr lang="en-US" altLang="en-US" dirty="0"/>
              <a:t>SELECT * FROM student </a:t>
            </a:r>
          </a:p>
          <a:p>
            <a:pPr lvl="2" eaLnBrk="1" hangingPunct="1"/>
            <a:r>
              <a:rPr lang="en-US" altLang="en-US" dirty="0"/>
              <a:t>WHERE </a:t>
            </a:r>
            <a:r>
              <a:rPr lang="en-US" altLang="en-US" dirty="0" err="1"/>
              <a:t>gpa</a:t>
            </a:r>
            <a:r>
              <a:rPr lang="en-US" altLang="en-US" dirty="0"/>
              <a:t> &lt; </a:t>
            </a:r>
            <a:r>
              <a:rPr lang="en-US" altLang="en-US" sz="2000" dirty="0"/>
              <a:t>(SELECT AVG(</a:t>
            </a:r>
            <a:r>
              <a:rPr lang="en-US" altLang="en-US" sz="2000" dirty="0" err="1"/>
              <a:t>gpa</a:t>
            </a:r>
            <a:r>
              <a:rPr lang="en-US" altLang="en-US" sz="2000" dirty="0"/>
              <a:t>) FROM student);</a:t>
            </a:r>
            <a:endParaRPr lang="en-US" altLang="zh-TW" sz="2000" dirty="0">
              <a:ea typeface="新細明體" charset="-120"/>
            </a:endParaRPr>
          </a:p>
          <a:p>
            <a:pPr lvl="2" eaLnBrk="1" hangingPunct="1"/>
            <a:endParaRPr lang="en-US" altLang="zh-TW" sz="2000" dirty="0">
              <a:ea typeface="新細明體" charset="-120"/>
            </a:endParaRPr>
          </a:p>
          <a:p>
            <a:pPr eaLnBrk="1" hangingPunct="1"/>
            <a:r>
              <a:rPr lang="en-US" altLang="zh-TW" sz="2800" dirty="0">
                <a:ea typeface="新細明體" charset="-120"/>
              </a:rPr>
              <a:t>Q:  Find students whose GPA is higher than student s2, peter’s GPA.</a:t>
            </a:r>
          </a:p>
          <a:p>
            <a:pPr lvl="1" eaLnBrk="1" hangingPunct="1"/>
            <a:r>
              <a:rPr lang="en-US" altLang="en-US" sz="2400" dirty="0"/>
              <a:t>SELECT * FROM student where </a:t>
            </a:r>
            <a:r>
              <a:rPr lang="en-US" altLang="en-US" sz="2400" dirty="0" err="1"/>
              <a:t>gpa</a:t>
            </a:r>
            <a:r>
              <a:rPr lang="en-US" altLang="en-US" sz="2400" dirty="0"/>
              <a:t> &gt; (select </a:t>
            </a:r>
            <a:r>
              <a:rPr lang="en-US" altLang="en-US" sz="2400" dirty="0" err="1"/>
              <a:t>gpa</a:t>
            </a:r>
            <a:r>
              <a:rPr lang="en-US" altLang="en-US" sz="2400" dirty="0"/>
              <a:t> from student where </a:t>
            </a:r>
            <a:r>
              <a:rPr lang="en-US" altLang="en-US" sz="2400" dirty="0" err="1"/>
              <a:t>sid</a:t>
            </a:r>
            <a:r>
              <a:rPr lang="en-US" altLang="en-US" sz="2400" dirty="0"/>
              <a:t>='s2');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Criteria with IN, NOT IN</a:t>
            </a:r>
            <a:br>
              <a:rPr lang="en-US" altLang="en-US" sz="3600" dirty="0"/>
            </a:br>
            <a:r>
              <a:rPr lang="en-US" altLang="en-US" sz="3600" dirty="0"/>
              <a:t>frequently used with subquery</a:t>
            </a:r>
            <a:endParaRPr lang="en-US" altLang="en-US" sz="3600" dirty="0">
              <a:ea typeface="新細明體" charset="-12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71500" y="1752601"/>
            <a:ext cx="8343900" cy="204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SELECT </a:t>
            </a:r>
            <a:r>
              <a:rPr lang="en-US" altLang="zh-TW" sz="2400" dirty="0" err="1">
                <a:ea typeface="新細明體" charset="-120"/>
              </a:rPr>
              <a:t>sid</a:t>
            </a:r>
            <a:r>
              <a:rPr lang="en-US" altLang="zh-TW" sz="2400" dirty="0">
                <a:ea typeface="新細明體" charset="-120"/>
              </a:rPr>
              <a:t>, </a:t>
            </a:r>
            <a:r>
              <a:rPr lang="en-US" altLang="zh-TW" sz="2400" dirty="0" err="1">
                <a:ea typeface="新細明體" charset="-120"/>
              </a:rPr>
              <a:t>sname</a:t>
            </a:r>
            <a:r>
              <a:rPr lang="en-US" altLang="zh-TW" sz="2400" dirty="0">
                <a:ea typeface="新細明體" charset="-120"/>
              </a:rPr>
              <a:t> FROM student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ea typeface="新細明體" charset="-120"/>
              </a:rPr>
              <a:t>	WHERE </a:t>
            </a:r>
            <a:r>
              <a:rPr lang="en-US" altLang="zh-TW" sz="2400" dirty="0" err="1">
                <a:ea typeface="新細明體" charset="-120"/>
              </a:rPr>
              <a:t>sid</a:t>
            </a:r>
            <a:r>
              <a:rPr lang="en-US" altLang="zh-TW" sz="2400" dirty="0">
                <a:ea typeface="新細明體" charset="-120"/>
              </a:rPr>
              <a:t> in (‘S1’, ‘S2’);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SELECT </a:t>
            </a:r>
            <a:r>
              <a:rPr lang="en-US" altLang="zh-TW" sz="2400" dirty="0" err="1">
                <a:ea typeface="新細明體" charset="-120"/>
              </a:rPr>
              <a:t>sid</a:t>
            </a:r>
            <a:r>
              <a:rPr lang="en-US" altLang="zh-TW" sz="2400" dirty="0">
                <a:ea typeface="新細明體" charset="-120"/>
              </a:rPr>
              <a:t>, </a:t>
            </a:r>
            <a:r>
              <a:rPr lang="en-US" altLang="zh-TW" sz="2400" dirty="0" err="1">
                <a:ea typeface="新細明體" charset="-120"/>
              </a:rPr>
              <a:t>sname</a:t>
            </a:r>
            <a:r>
              <a:rPr lang="en-US" altLang="zh-TW" sz="2400" dirty="0">
                <a:ea typeface="新細明體" charset="-120"/>
              </a:rPr>
              <a:t> FROM student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ea typeface="新細明體" charset="-120"/>
              </a:rPr>
              <a:t>	WHERE </a:t>
            </a:r>
            <a:r>
              <a:rPr lang="en-US" altLang="zh-TW" sz="2400" dirty="0" err="1">
                <a:ea typeface="新細明體" charset="-120"/>
              </a:rPr>
              <a:t>sid</a:t>
            </a:r>
            <a:r>
              <a:rPr lang="en-US" altLang="zh-TW" sz="2400" dirty="0">
                <a:ea typeface="新細明體" charset="-120"/>
              </a:rPr>
              <a:t> not in (‘S1’, ‘S2’);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FF510B-2137-4081-A2FD-0F75A21499E2}"/>
              </a:ext>
            </a:extLst>
          </p:cNvPr>
          <p:cNvSpPr/>
          <p:nvPr/>
        </p:nvSpPr>
        <p:spPr>
          <a:xfrm>
            <a:off x="152400" y="3962400"/>
            <a:ext cx="88430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 may use a subquery to retrieve keys that meet criteria.  Example: Find students owe University more than $2000:</a:t>
            </a:r>
          </a:p>
          <a:p>
            <a:r>
              <a:rPr lang="en-US" sz="2400" dirty="0"/>
              <a:t>SELECT </a:t>
            </a:r>
            <a:r>
              <a:rPr lang="en-US" sz="2400" dirty="0" err="1"/>
              <a:t>sid,sname</a:t>
            </a:r>
            <a:r>
              <a:rPr lang="en-US" sz="2400" dirty="0"/>
              <a:t> FROM student WHERE SID IN</a:t>
            </a:r>
          </a:p>
          <a:p>
            <a:r>
              <a:rPr lang="en-US" sz="2400" dirty="0"/>
              <a:t> (SELECT SID FROM account WHERE balance &gt; 2000);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1FD5E-6EBD-4637-85A2-7B255F1C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students who are taking ISYS 464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9F71FF-F4F5-43C7-ABAD-5237E4581BDA}"/>
              </a:ext>
            </a:extLst>
          </p:cNvPr>
          <p:cNvSpPr/>
          <p:nvPr/>
        </p:nvSpPr>
        <p:spPr>
          <a:xfrm>
            <a:off x="838200" y="21336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select * from student</a:t>
            </a:r>
          </a:p>
          <a:p>
            <a:r>
              <a:rPr lang="en-US" sz="3600" dirty="0"/>
              <a:t>where </a:t>
            </a:r>
            <a:r>
              <a:rPr lang="en-US" sz="3600" dirty="0" err="1"/>
              <a:t>sid</a:t>
            </a:r>
            <a:r>
              <a:rPr lang="en-US" sz="3600" dirty="0"/>
              <a:t> in (select </a:t>
            </a:r>
            <a:r>
              <a:rPr lang="en-US" sz="3600" dirty="0" err="1"/>
              <a:t>sid</a:t>
            </a:r>
            <a:r>
              <a:rPr lang="en-US" sz="3600" dirty="0"/>
              <a:t> from registration where </a:t>
            </a:r>
            <a:r>
              <a:rPr lang="en-US" sz="3600" dirty="0" err="1"/>
              <a:t>cid</a:t>
            </a:r>
            <a:r>
              <a:rPr lang="en-US" sz="3600" dirty="0"/>
              <a:t>='isys464');</a:t>
            </a:r>
          </a:p>
        </p:txBody>
      </p:sp>
    </p:spTree>
    <p:extLst>
      <p:ext uri="{BB962C8B-B14F-4D97-AF65-F5344CB8AC3E}">
        <p14:creationId xmlns:p14="http://schemas.microsoft.com/office/powerpoint/2010/main" val="3005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sz="3600" dirty="0"/>
              <a:t>Use subquery to avoid join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7330"/>
            <a:ext cx="8305800" cy="5334000"/>
          </a:xfrm>
        </p:spPr>
        <p:txBody>
          <a:bodyPr/>
          <a:lstStyle/>
          <a:p>
            <a:r>
              <a:rPr lang="en-US" dirty="0"/>
              <a:t>Join operation is a time-consuming operation involving processing of merging records from multiple tables.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176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sz="3600" dirty="0"/>
              <a:t>Example of using subquery to avoid join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334000"/>
          </a:xfrm>
        </p:spPr>
        <p:txBody>
          <a:bodyPr/>
          <a:lstStyle/>
          <a:p>
            <a:r>
              <a:rPr lang="en-US" sz="2400" dirty="0"/>
              <a:t>Display students’ ID, name who owe university more than $2000. (</a:t>
            </a:r>
            <a:r>
              <a:rPr lang="en-US" sz="2400" b="1" dirty="0"/>
              <a:t>Note: not showing balance but need balance for criteria</a:t>
            </a:r>
            <a:r>
              <a:rPr lang="en-US" sz="2400" dirty="0"/>
              <a:t>)</a:t>
            </a:r>
          </a:p>
          <a:p>
            <a:r>
              <a:rPr lang="en-US" sz="2400" dirty="0"/>
              <a:t>This query requires two tables: </a:t>
            </a:r>
          </a:p>
          <a:p>
            <a:pPr lvl="1"/>
            <a:r>
              <a:rPr lang="en-US" sz="2000" dirty="0"/>
              <a:t>Student: </a:t>
            </a:r>
            <a:r>
              <a:rPr lang="en-US" sz="2000" dirty="0" err="1"/>
              <a:t>Studet</a:t>
            </a:r>
            <a:r>
              <a:rPr lang="en-US" sz="2000" dirty="0"/>
              <a:t> ID and name</a:t>
            </a:r>
          </a:p>
          <a:p>
            <a:pPr lvl="1"/>
            <a:r>
              <a:rPr lang="en-US" sz="2000" dirty="0"/>
              <a:t>Account: Balance</a:t>
            </a:r>
          </a:p>
          <a:p>
            <a:r>
              <a:rPr lang="en-US" sz="2400" dirty="0"/>
              <a:t>Method 1: Join the Student and Balance tables and apply criteria.</a:t>
            </a:r>
          </a:p>
          <a:p>
            <a:pPr lvl="1"/>
            <a:r>
              <a:rPr lang="en-US" sz="2000" dirty="0"/>
              <a:t>select </a:t>
            </a:r>
            <a:r>
              <a:rPr lang="en-US" sz="2000" dirty="0" err="1"/>
              <a:t>sid,sname</a:t>
            </a:r>
            <a:r>
              <a:rPr lang="en-US" sz="2000" dirty="0"/>
              <a:t> from student natural join account where balance &gt;2000;</a:t>
            </a:r>
          </a:p>
          <a:p>
            <a:r>
              <a:rPr lang="en-US" sz="2400" dirty="0"/>
              <a:t>Method 2: Use a subquery to retrieve keys that meet criteria and avoid the join operation.</a:t>
            </a:r>
          </a:p>
          <a:p>
            <a:pPr lvl="1"/>
            <a:r>
              <a:rPr lang="en-US" sz="2000" dirty="0"/>
              <a:t>SELECT </a:t>
            </a:r>
            <a:r>
              <a:rPr lang="en-US" sz="2000" dirty="0" err="1"/>
              <a:t>sid,sname</a:t>
            </a:r>
            <a:r>
              <a:rPr lang="en-US" sz="2000" dirty="0"/>
              <a:t> FROM student WHERE SID IN (SELECT SID FROM account WHERE balance &gt; 2000);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9073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txBody>
          <a:bodyPr/>
          <a:lstStyle/>
          <a:p>
            <a:r>
              <a:rPr lang="en-US" sz="2800" dirty="0"/>
              <a:t>Compare the previous example with this example: Display students’ ID, name and Balance who owe university more than $2000.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en-US" dirty="0"/>
              <a:t>This example requires a join in order to display the balance.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, balance FROM student natural join account where balance&gt;2000;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8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Use sub query to avoid join if we only need to show data from one table but need the 2</a:t>
            </a:r>
            <a:r>
              <a:rPr lang="en-US" altLang="en-US" sz="3600" baseline="30000" dirty="0"/>
              <a:t>nd</a:t>
            </a:r>
            <a:r>
              <a:rPr lang="en-US" altLang="en-US" sz="3600" dirty="0"/>
              <a:t> table for criteria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>
                <a:ea typeface="新細明體" charset="-120"/>
              </a:rPr>
              <a:t>Q: Display faculty’s ID and name if the faculty advises at least one student.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SELECT fid, </a:t>
            </a:r>
            <a:r>
              <a:rPr lang="en-US" altLang="zh-TW" sz="2400" dirty="0" err="1">
                <a:ea typeface="新細明體" charset="-120"/>
              </a:rPr>
              <a:t>fname</a:t>
            </a:r>
            <a:r>
              <a:rPr lang="en-US" altLang="zh-TW" sz="2400" dirty="0">
                <a:ea typeface="新細明體" charset="-120"/>
              </a:rPr>
              <a:t> FROM faculty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WHERE fid IN (SELECT DISTINCT fid FROM student);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>
                <a:ea typeface="新細明體" charset="-120"/>
              </a:rPr>
              <a:t>Q: Display faculty’s name and name if the faculty does not advise any student.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SELECT fid, </a:t>
            </a:r>
            <a:r>
              <a:rPr lang="en-US" altLang="zh-TW" sz="2400" dirty="0" err="1">
                <a:ea typeface="新細明體" charset="-120"/>
              </a:rPr>
              <a:t>fname</a:t>
            </a:r>
            <a:r>
              <a:rPr lang="en-US" altLang="zh-TW" sz="2400" dirty="0">
                <a:ea typeface="新細明體" charset="-120"/>
              </a:rPr>
              <a:t> FROM faculty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ea typeface="新細明體" charset="-120"/>
              </a:rPr>
              <a:t>WHERE fid NOT IN (SELECT DISTINCT fid FROM student);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1350</Words>
  <Application>Microsoft Office PowerPoint</Application>
  <PresentationFormat>On-screen Show (4:3)</PresentationFormat>
  <Paragraphs>139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新細明體</vt:lpstr>
      <vt:lpstr>Arial</vt:lpstr>
      <vt:lpstr>Default Design</vt:lpstr>
      <vt:lpstr>1_Default Design</vt:lpstr>
      <vt:lpstr>SQL Sub (or Nested ) Query</vt:lpstr>
      <vt:lpstr>Subquery</vt:lpstr>
      <vt:lpstr>Examples</vt:lpstr>
      <vt:lpstr>Criteria with IN, NOT IN frequently used with subquery</vt:lpstr>
      <vt:lpstr>Find students who are taking ISYS 464</vt:lpstr>
      <vt:lpstr>Use subquery to avoid join operation</vt:lpstr>
      <vt:lpstr>Example of using subquery to avoid join operation</vt:lpstr>
      <vt:lpstr>Compare the previous example with this example: Display students’ ID, name and Balance who owe university more than $2000. </vt:lpstr>
      <vt:lpstr>Use sub query to avoid join if we only need to show data from one table but need the 2nd table for criteria </vt:lpstr>
      <vt:lpstr>More Examples with IN, NOT IN</vt:lpstr>
      <vt:lpstr>Q: Display faculty advisor’s name and phone if the student’s GPA is lower than 2.0</vt:lpstr>
      <vt:lpstr>Q: Display students’ ID and name who are taking 464 and GPA &lt; 2.5.</vt:lpstr>
      <vt:lpstr>Subquery contains Group By and Having Q: Display faculty’s ID and name if the faculty advises at least 2 students without using join</vt:lpstr>
      <vt:lpstr>Subquery contains Group By and Having Q: Display student ID and name if the student takes at least 2 courses without using join</vt:lpstr>
      <vt:lpstr>Same query can be answered using Join</vt:lpstr>
      <vt:lpstr>Subquery within subquery</vt:lpstr>
      <vt:lpstr>Find sid, sname that taking cname=‘database’ using subquery within subquery without join </vt:lpstr>
      <vt:lpstr>Q:Retrieve the names of customers who have ordered product P1</vt:lpstr>
      <vt:lpstr>Subquery in the SELECT List (Not for the WHERE criteria)</vt:lpstr>
      <vt:lpstr>Show GPA and deviate from the Average GPA</vt:lpstr>
      <vt:lpstr>Sub Query with ALL/SOME/ANY</vt:lpstr>
    </vt:vector>
  </TitlesOfParts>
  <Company>sfsu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Sub (or Nested ) Query</dc:title>
  <dc:creator>cob</dc:creator>
  <cp:lastModifiedBy>David D Chao</cp:lastModifiedBy>
  <cp:revision>97</cp:revision>
  <dcterms:created xsi:type="dcterms:W3CDTF">2008-03-10T04:56:46Z</dcterms:created>
  <dcterms:modified xsi:type="dcterms:W3CDTF">2023-10-06T06:59:51Z</dcterms:modified>
</cp:coreProperties>
</file>