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3" r:id="rId3"/>
  </p:sldMasterIdLst>
  <p:notesMasterIdLst>
    <p:notesMasterId r:id="rId41"/>
  </p:notesMasterIdLst>
  <p:sldIdLst>
    <p:sldId id="256" r:id="rId4"/>
    <p:sldId id="285" r:id="rId5"/>
    <p:sldId id="309" r:id="rId6"/>
    <p:sldId id="310" r:id="rId7"/>
    <p:sldId id="302" r:id="rId8"/>
    <p:sldId id="291" r:id="rId9"/>
    <p:sldId id="258" r:id="rId10"/>
    <p:sldId id="259" r:id="rId11"/>
    <p:sldId id="260" r:id="rId12"/>
    <p:sldId id="262" r:id="rId13"/>
    <p:sldId id="261" r:id="rId14"/>
    <p:sldId id="264" r:id="rId15"/>
    <p:sldId id="265" r:id="rId16"/>
    <p:sldId id="290" r:id="rId17"/>
    <p:sldId id="292" r:id="rId18"/>
    <p:sldId id="300" r:id="rId19"/>
    <p:sldId id="308" r:id="rId20"/>
    <p:sldId id="270" r:id="rId21"/>
    <p:sldId id="268" r:id="rId22"/>
    <p:sldId id="283" r:id="rId23"/>
    <p:sldId id="284" r:id="rId24"/>
    <p:sldId id="269" r:id="rId25"/>
    <p:sldId id="275" r:id="rId26"/>
    <p:sldId id="293" r:id="rId27"/>
    <p:sldId id="294" r:id="rId28"/>
    <p:sldId id="295" r:id="rId29"/>
    <p:sldId id="296" r:id="rId30"/>
    <p:sldId id="297" r:id="rId31"/>
    <p:sldId id="298" r:id="rId32"/>
    <p:sldId id="299" r:id="rId33"/>
    <p:sldId id="303" r:id="rId34"/>
    <p:sldId id="304" r:id="rId35"/>
    <p:sldId id="305" r:id="rId36"/>
    <p:sldId id="306" r:id="rId37"/>
    <p:sldId id="307" r:id="rId38"/>
    <p:sldId id="301" r:id="rId39"/>
    <p:sldId id="272"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58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0" Type="http://schemas.openxmlformats.org/officeDocument/2006/relationships/slide" Target="slides/slide17.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C1097D2-DA9C-40D1-8D53-17A89C2E131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E667A-EA61-4AED-9BD8-3A3992E8FD65}" type="slidenum">
              <a:rPr lang="en-US" altLang="en-US"/>
              <a:pPr/>
              <a:t>1</a:t>
            </a:fld>
            <a:endParaRPr lang="en-US" alt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3D5F42-BFC3-47ED-9054-18F917BC54FC}" type="slidenum">
              <a:rPr lang="en-US" altLang="en-US"/>
              <a:pPr/>
              <a:t>19</a:t>
            </a:fld>
            <a:endParaRPr lang="en-US" alt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F6D02-B6B0-4B09-BF01-286D3CB7F4E6}" type="slidenum">
              <a:rPr lang="en-US" altLang="en-US"/>
              <a:pPr/>
              <a:t>20</a:t>
            </a:fld>
            <a:endParaRPr lang="en-US" alt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A478D0-C9ED-40B4-96E7-E0AEF56A4C9F}" type="slidenum">
              <a:rPr lang="en-US" altLang="en-US"/>
              <a:pPr/>
              <a:t>21</a:t>
            </a:fld>
            <a:endParaRPr lang="en-US" alt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4210F-A9B6-49DE-9CC5-36E413F14903}" type="slidenum">
              <a:rPr lang="en-US" altLang="en-US"/>
              <a:pPr/>
              <a:t>22</a:t>
            </a:fld>
            <a:endParaRPr lang="en-US" alt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54A2F-7071-4BF2-B4CB-ADC2B97E8B31}" type="slidenum">
              <a:rPr lang="en-US" altLang="en-US"/>
              <a:pPr/>
              <a:t>23</a:t>
            </a:fld>
            <a:endParaRPr lang="en-US" alt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C8C556E-3424-459C-A8B8-FC89F424C71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489902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03DD99C-09A6-4767-8722-BFB7D7742E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578544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5F484F4F-28DF-4DE0-B219-1B12A4E65587}"/>
              </a:ext>
            </a:extLst>
          </p:cNvPr>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AB5B0D3-A946-48B7-B5CF-368654A37A2A}"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0483" name="Rectangle 2">
            <a:extLst>
              <a:ext uri="{FF2B5EF4-FFF2-40B4-BE49-F238E27FC236}">
                <a16:creationId xmlns:a16="http://schemas.microsoft.com/office/drawing/2014/main" id="{26FFA11F-4F2D-4026-9491-E3FD70A10076}"/>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EE2C0EAB-A403-4625-8E89-E1961F3AB3E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313E2E-00C2-4551-AE21-9CDCEF5C6321}" type="slidenum">
              <a:rPr lang="en-US" altLang="en-US"/>
              <a:pPr/>
              <a:t>37</a:t>
            </a:fld>
            <a:endParaRPr lang="en-US" alt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9911AD-3966-42B2-B034-B8E0AF9C5CE0}" type="slidenum">
              <a:rPr lang="en-US" altLang="en-US"/>
              <a:pPr/>
              <a:t>7</a:t>
            </a:fld>
            <a:endParaRPr lang="en-US" alt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B7C380-7838-4395-AFD8-8A6930CCB73E}" type="slidenum">
              <a:rPr lang="en-US" altLang="en-US"/>
              <a:pPr/>
              <a:t>8</a:t>
            </a:fld>
            <a:endParaRPr lang="en-US"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D279B1-64E1-498C-8F0C-FEAEE814FCD5}" type="slidenum">
              <a:rPr lang="en-US" altLang="en-US"/>
              <a:pPr/>
              <a:t>9</a:t>
            </a:fld>
            <a:endParaRPr lang="en-US" alt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EFABA1-AD5B-44D5-B1D4-011A76E861D3}" type="slidenum">
              <a:rPr lang="en-US" altLang="en-US"/>
              <a:pPr/>
              <a:t>10</a:t>
            </a:fld>
            <a:endParaRPr lang="en-US" alt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3A1C4-36C4-49A3-8516-59D6C192214B}" type="slidenum">
              <a:rPr lang="en-US" altLang="en-US"/>
              <a:pPr/>
              <a:t>11</a:t>
            </a:fld>
            <a:endParaRPr lang="en-US" alt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04CE9A-86A1-46A0-95C1-F41A03841B3D}" type="slidenum">
              <a:rPr lang="en-US" altLang="en-US"/>
              <a:pPr/>
              <a:t>12</a:t>
            </a:fld>
            <a:endParaRPr lang="en-US" alt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DE35F-A977-4641-AF34-95BF4E4085DD}" type="slidenum">
              <a:rPr lang="en-US" altLang="en-US"/>
              <a:pPr/>
              <a:t>13</a:t>
            </a:fld>
            <a:endParaRPr lang="en-US" alt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5E1AA1-DD63-4D96-A649-4B687CD064B2}" type="slidenum">
              <a:rPr lang="en-US" altLang="en-US"/>
              <a:pPr/>
              <a:t>18</a:t>
            </a:fld>
            <a:endParaRPr lang="en-US" alt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93102C7-E1ED-45A0-A833-F5F2BC8FAB3A}" type="slidenum">
              <a:rPr lang="en-US" altLang="en-US"/>
              <a:pPr/>
              <a:t>‹#›</a:t>
            </a:fld>
            <a:endParaRPr lang="en-US" altLang="en-US"/>
          </a:p>
        </p:txBody>
      </p:sp>
    </p:spTree>
    <p:extLst>
      <p:ext uri="{BB962C8B-B14F-4D97-AF65-F5344CB8AC3E}">
        <p14:creationId xmlns:p14="http://schemas.microsoft.com/office/powerpoint/2010/main" val="2488009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90A093F-63ED-456C-BB15-542F3A9E88F0}" type="slidenum">
              <a:rPr lang="en-US" altLang="en-US"/>
              <a:pPr/>
              <a:t>‹#›</a:t>
            </a:fld>
            <a:endParaRPr lang="en-US" altLang="en-US"/>
          </a:p>
        </p:txBody>
      </p:sp>
    </p:spTree>
    <p:extLst>
      <p:ext uri="{BB962C8B-B14F-4D97-AF65-F5344CB8AC3E}">
        <p14:creationId xmlns:p14="http://schemas.microsoft.com/office/powerpoint/2010/main" val="192770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F0DE50-B0D4-4A48-84A6-100AA4286933}" type="slidenum">
              <a:rPr lang="en-US" altLang="en-US"/>
              <a:pPr/>
              <a:t>‹#›</a:t>
            </a:fld>
            <a:endParaRPr lang="en-US" altLang="en-US"/>
          </a:p>
        </p:txBody>
      </p:sp>
    </p:spTree>
    <p:extLst>
      <p:ext uri="{BB962C8B-B14F-4D97-AF65-F5344CB8AC3E}">
        <p14:creationId xmlns:p14="http://schemas.microsoft.com/office/powerpoint/2010/main" val="34790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F0FD66C1-0544-4C11-8916-97A323D15487}" type="slidenum">
              <a:rPr lang="en-US" altLang="en-US"/>
              <a:pPr/>
              <a:t>‹#›</a:t>
            </a:fld>
            <a:endParaRPr lang="en-US" altLang="en-US"/>
          </a:p>
        </p:txBody>
      </p:sp>
    </p:spTree>
    <p:extLst>
      <p:ext uri="{BB962C8B-B14F-4D97-AF65-F5344CB8AC3E}">
        <p14:creationId xmlns:p14="http://schemas.microsoft.com/office/powerpoint/2010/main" val="4193725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1680571-EFA9-4456-A5C3-48A72B22B5DA}" type="slidenum">
              <a:rPr lang="en-US" altLang="en-US"/>
              <a:pPr>
                <a:defRPr/>
              </a:pPr>
              <a:t>‹#›</a:t>
            </a:fld>
            <a:endParaRPr lang="en-US" altLang="en-US"/>
          </a:p>
        </p:txBody>
      </p:sp>
    </p:spTree>
    <p:extLst>
      <p:ext uri="{BB962C8B-B14F-4D97-AF65-F5344CB8AC3E}">
        <p14:creationId xmlns:p14="http://schemas.microsoft.com/office/powerpoint/2010/main" val="2067820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D17958E-181B-4493-8E9D-8578A1B55B29}" type="slidenum">
              <a:rPr lang="en-US" altLang="en-US"/>
              <a:pPr>
                <a:defRPr/>
              </a:pPr>
              <a:t>‹#›</a:t>
            </a:fld>
            <a:endParaRPr lang="en-US" altLang="en-US"/>
          </a:p>
        </p:txBody>
      </p:sp>
    </p:spTree>
    <p:extLst>
      <p:ext uri="{BB962C8B-B14F-4D97-AF65-F5344CB8AC3E}">
        <p14:creationId xmlns:p14="http://schemas.microsoft.com/office/powerpoint/2010/main" val="149694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DD014E1-E8D6-4EB9-92B3-008EE3C9A58F}" type="slidenum">
              <a:rPr lang="en-US" altLang="en-US"/>
              <a:pPr>
                <a:defRPr/>
              </a:pPr>
              <a:t>‹#›</a:t>
            </a:fld>
            <a:endParaRPr lang="en-US" altLang="en-US"/>
          </a:p>
        </p:txBody>
      </p:sp>
    </p:spTree>
    <p:extLst>
      <p:ext uri="{BB962C8B-B14F-4D97-AF65-F5344CB8AC3E}">
        <p14:creationId xmlns:p14="http://schemas.microsoft.com/office/powerpoint/2010/main" val="1322865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9B879A1-B39E-44F1-A7C9-3E0CF07630E8}" type="slidenum">
              <a:rPr lang="en-US" altLang="en-US"/>
              <a:pPr>
                <a:defRPr/>
              </a:pPr>
              <a:t>‹#›</a:t>
            </a:fld>
            <a:endParaRPr lang="en-US" altLang="en-US"/>
          </a:p>
        </p:txBody>
      </p:sp>
    </p:spTree>
    <p:extLst>
      <p:ext uri="{BB962C8B-B14F-4D97-AF65-F5344CB8AC3E}">
        <p14:creationId xmlns:p14="http://schemas.microsoft.com/office/powerpoint/2010/main" val="504015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01F3DEA-F70F-4A21-A621-FFD28EB8AADE}" type="slidenum">
              <a:rPr lang="en-US" altLang="en-US"/>
              <a:pPr>
                <a:defRPr/>
              </a:pPr>
              <a:t>‹#›</a:t>
            </a:fld>
            <a:endParaRPr lang="en-US" altLang="en-US"/>
          </a:p>
        </p:txBody>
      </p:sp>
    </p:spTree>
    <p:extLst>
      <p:ext uri="{BB962C8B-B14F-4D97-AF65-F5344CB8AC3E}">
        <p14:creationId xmlns:p14="http://schemas.microsoft.com/office/powerpoint/2010/main" val="35651024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A6C4D70-8EA2-465F-A4F2-B0C62954C63E}" type="slidenum">
              <a:rPr lang="en-US" altLang="en-US"/>
              <a:pPr>
                <a:defRPr/>
              </a:pPr>
              <a:t>‹#›</a:t>
            </a:fld>
            <a:endParaRPr lang="en-US" altLang="en-US"/>
          </a:p>
        </p:txBody>
      </p:sp>
    </p:spTree>
    <p:extLst>
      <p:ext uri="{BB962C8B-B14F-4D97-AF65-F5344CB8AC3E}">
        <p14:creationId xmlns:p14="http://schemas.microsoft.com/office/powerpoint/2010/main" val="2461557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71C4927-D709-40C1-87EE-856F5AC22D42}" type="slidenum">
              <a:rPr lang="en-US" altLang="en-US"/>
              <a:pPr>
                <a:defRPr/>
              </a:pPr>
              <a:t>‹#›</a:t>
            </a:fld>
            <a:endParaRPr lang="en-US" altLang="en-US"/>
          </a:p>
        </p:txBody>
      </p:sp>
    </p:spTree>
    <p:extLst>
      <p:ext uri="{BB962C8B-B14F-4D97-AF65-F5344CB8AC3E}">
        <p14:creationId xmlns:p14="http://schemas.microsoft.com/office/powerpoint/2010/main" val="396378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E8D2DA4-9627-42BB-A9A1-B2B03BD8CEB7}" type="slidenum">
              <a:rPr lang="en-US" altLang="en-US"/>
              <a:pPr/>
              <a:t>‹#›</a:t>
            </a:fld>
            <a:endParaRPr lang="en-US" altLang="en-US"/>
          </a:p>
        </p:txBody>
      </p:sp>
    </p:spTree>
    <p:extLst>
      <p:ext uri="{BB962C8B-B14F-4D97-AF65-F5344CB8AC3E}">
        <p14:creationId xmlns:p14="http://schemas.microsoft.com/office/powerpoint/2010/main" val="40429097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4902EA-9702-4DB9-9C01-B59BCAC20F6B}" type="slidenum">
              <a:rPr lang="en-US" altLang="en-US"/>
              <a:pPr>
                <a:defRPr/>
              </a:pPr>
              <a:t>‹#›</a:t>
            </a:fld>
            <a:endParaRPr lang="en-US" altLang="en-US"/>
          </a:p>
        </p:txBody>
      </p:sp>
    </p:spTree>
    <p:extLst>
      <p:ext uri="{BB962C8B-B14F-4D97-AF65-F5344CB8AC3E}">
        <p14:creationId xmlns:p14="http://schemas.microsoft.com/office/powerpoint/2010/main" val="1464300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15A5C56-074B-4197-9097-AD47F7811022}" type="slidenum">
              <a:rPr lang="en-US" altLang="en-US"/>
              <a:pPr>
                <a:defRPr/>
              </a:pPr>
              <a:t>‹#›</a:t>
            </a:fld>
            <a:endParaRPr lang="en-US" altLang="en-US"/>
          </a:p>
        </p:txBody>
      </p:sp>
    </p:spTree>
    <p:extLst>
      <p:ext uri="{BB962C8B-B14F-4D97-AF65-F5344CB8AC3E}">
        <p14:creationId xmlns:p14="http://schemas.microsoft.com/office/powerpoint/2010/main" val="22827403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E992A91-CCEB-4BB9-A78E-CF4E2BE7F4EE}" type="slidenum">
              <a:rPr lang="en-US" altLang="en-US"/>
              <a:pPr>
                <a:defRPr/>
              </a:pPr>
              <a:t>‹#›</a:t>
            </a:fld>
            <a:endParaRPr lang="en-US" altLang="en-US"/>
          </a:p>
        </p:txBody>
      </p:sp>
    </p:spTree>
    <p:extLst>
      <p:ext uri="{BB962C8B-B14F-4D97-AF65-F5344CB8AC3E}">
        <p14:creationId xmlns:p14="http://schemas.microsoft.com/office/powerpoint/2010/main" val="1821985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E8053F3-FDBC-4D54-A4BA-304490961817}" type="slidenum">
              <a:rPr lang="en-US" altLang="en-US"/>
              <a:pPr>
                <a:defRPr/>
              </a:pPr>
              <a:t>‹#›</a:t>
            </a:fld>
            <a:endParaRPr lang="en-US" altLang="en-US"/>
          </a:p>
        </p:txBody>
      </p:sp>
    </p:spTree>
    <p:extLst>
      <p:ext uri="{BB962C8B-B14F-4D97-AF65-F5344CB8AC3E}">
        <p14:creationId xmlns:p14="http://schemas.microsoft.com/office/powerpoint/2010/main" val="34448313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CA065782-02F8-4FC0-AB7F-E28BFFF6B64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4E34610-55D4-462D-B329-749B984E7C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14C63461-2846-48E0-8E8B-D0255AEAA1DC}"/>
              </a:ext>
            </a:extLst>
          </p:cNvPr>
          <p:cNvSpPr>
            <a:spLocks noGrp="1" noChangeArrowheads="1"/>
          </p:cNvSpPr>
          <p:nvPr>
            <p:ph type="sldNum" sz="quarter" idx="12"/>
          </p:nvPr>
        </p:nvSpPr>
        <p:spPr>
          <a:ln/>
        </p:spPr>
        <p:txBody>
          <a:bodyPr/>
          <a:lstStyle>
            <a:lvl1pPr>
              <a:defRPr/>
            </a:lvl1pPr>
          </a:lstStyle>
          <a:p>
            <a:pPr>
              <a:defRPr/>
            </a:pPr>
            <a:fld id="{C11DEA06-49CB-4D25-8741-A2241C2EDAB7}" type="slidenum">
              <a:rPr lang="en-US" altLang="en-US"/>
              <a:pPr>
                <a:defRPr/>
              </a:pPr>
              <a:t>‹#›</a:t>
            </a:fld>
            <a:endParaRPr lang="en-US" altLang="en-US"/>
          </a:p>
        </p:txBody>
      </p:sp>
    </p:spTree>
    <p:extLst>
      <p:ext uri="{BB962C8B-B14F-4D97-AF65-F5344CB8AC3E}">
        <p14:creationId xmlns:p14="http://schemas.microsoft.com/office/powerpoint/2010/main" val="12479254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CC3B12-DAFF-43DD-B008-90E9A4EBC3E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32114C3-26BF-4ECC-A7D0-D39AFE40EC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36326BC1-0371-400F-A2A1-80C89FB7ADBD}"/>
              </a:ext>
            </a:extLst>
          </p:cNvPr>
          <p:cNvSpPr>
            <a:spLocks noGrp="1" noChangeArrowheads="1"/>
          </p:cNvSpPr>
          <p:nvPr>
            <p:ph type="sldNum" sz="quarter" idx="12"/>
          </p:nvPr>
        </p:nvSpPr>
        <p:spPr>
          <a:ln/>
        </p:spPr>
        <p:txBody>
          <a:bodyPr/>
          <a:lstStyle>
            <a:lvl1pPr>
              <a:defRPr/>
            </a:lvl1pPr>
          </a:lstStyle>
          <a:p>
            <a:pPr>
              <a:defRPr/>
            </a:pPr>
            <a:fld id="{9860BC64-9B3B-4614-8BC5-3391F1B92E09}" type="slidenum">
              <a:rPr lang="en-US" altLang="en-US"/>
              <a:pPr>
                <a:defRPr/>
              </a:pPr>
              <a:t>‹#›</a:t>
            </a:fld>
            <a:endParaRPr lang="en-US" altLang="en-US"/>
          </a:p>
        </p:txBody>
      </p:sp>
    </p:spTree>
    <p:extLst>
      <p:ext uri="{BB962C8B-B14F-4D97-AF65-F5344CB8AC3E}">
        <p14:creationId xmlns:p14="http://schemas.microsoft.com/office/powerpoint/2010/main" val="17477191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6CB8E6B3-F4FC-4831-A283-5228983761E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3CEDFAB-37DF-47F9-9AAF-684E3278171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5FA2648-A440-4669-9B8C-BFBF4F5BA752}"/>
              </a:ext>
            </a:extLst>
          </p:cNvPr>
          <p:cNvSpPr>
            <a:spLocks noGrp="1" noChangeArrowheads="1"/>
          </p:cNvSpPr>
          <p:nvPr>
            <p:ph type="sldNum" sz="quarter" idx="12"/>
          </p:nvPr>
        </p:nvSpPr>
        <p:spPr>
          <a:ln/>
        </p:spPr>
        <p:txBody>
          <a:bodyPr/>
          <a:lstStyle>
            <a:lvl1pPr>
              <a:defRPr/>
            </a:lvl1pPr>
          </a:lstStyle>
          <a:p>
            <a:pPr>
              <a:defRPr/>
            </a:pPr>
            <a:fld id="{9E47E1D2-C580-42C9-925D-A14899889804}" type="slidenum">
              <a:rPr lang="en-US" altLang="en-US"/>
              <a:pPr>
                <a:defRPr/>
              </a:pPr>
              <a:t>‹#›</a:t>
            </a:fld>
            <a:endParaRPr lang="en-US" altLang="en-US"/>
          </a:p>
        </p:txBody>
      </p:sp>
    </p:spTree>
    <p:extLst>
      <p:ext uri="{BB962C8B-B14F-4D97-AF65-F5344CB8AC3E}">
        <p14:creationId xmlns:p14="http://schemas.microsoft.com/office/powerpoint/2010/main" val="3962272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655D20B-EA53-4DC0-A419-A66C1F958D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6067D700-3022-42E3-AD8A-0E34303935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9A33E75-E9B2-49EC-8178-727C664F7003}"/>
              </a:ext>
            </a:extLst>
          </p:cNvPr>
          <p:cNvSpPr>
            <a:spLocks noGrp="1" noChangeArrowheads="1"/>
          </p:cNvSpPr>
          <p:nvPr>
            <p:ph type="sldNum" sz="quarter" idx="12"/>
          </p:nvPr>
        </p:nvSpPr>
        <p:spPr>
          <a:ln/>
        </p:spPr>
        <p:txBody>
          <a:bodyPr/>
          <a:lstStyle>
            <a:lvl1pPr>
              <a:defRPr/>
            </a:lvl1pPr>
          </a:lstStyle>
          <a:p>
            <a:pPr>
              <a:defRPr/>
            </a:pPr>
            <a:fld id="{09C8D971-C6FD-4FF1-AD9B-D77B08C5BB99}" type="slidenum">
              <a:rPr lang="en-US" altLang="en-US"/>
              <a:pPr>
                <a:defRPr/>
              </a:pPr>
              <a:t>‹#›</a:t>
            </a:fld>
            <a:endParaRPr lang="en-US" altLang="en-US"/>
          </a:p>
        </p:txBody>
      </p:sp>
    </p:spTree>
    <p:extLst>
      <p:ext uri="{BB962C8B-B14F-4D97-AF65-F5344CB8AC3E}">
        <p14:creationId xmlns:p14="http://schemas.microsoft.com/office/powerpoint/2010/main" val="4794101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6F91FCC-A9FC-43F7-B715-38601C6FCA1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3D96B836-3EBE-4356-A6B7-2DD1899983B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1B2CD3C-4CE8-473B-A61C-E4B37DD40C27}"/>
              </a:ext>
            </a:extLst>
          </p:cNvPr>
          <p:cNvSpPr>
            <a:spLocks noGrp="1" noChangeArrowheads="1"/>
          </p:cNvSpPr>
          <p:nvPr>
            <p:ph type="sldNum" sz="quarter" idx="12"/>
          </p:nvPr>
        </p:nvSpPr>
        <p:spPr>
          <a:ln/>
        </p:spPr>
        <p:txBody>
          <a:bodyPr/>
          <a:lstStyle>
            <a:lvl1pPr>
              <a:defRPr/>
            </a:lvl1pPr>
          </a:lstStyle>
          <a:p>
            <a:pPr>
              <a:defRPr/>
            </a:pPr>
            <a:fld id="{CF70F3B8-E6F4-4F3A-8A86-567F69490EA7}" type="slidenum">
              <a:rPr lang="en-US" altLang="en-US"/>
              <a:pPr>
                <a:defRPr/>
              </a:pPr>
              <a:t>‹#›</a:t>
            </a:fld>
            <a:endParaRPr lang="en-US" altLang="en-US"/>
          </a:p>
        </p:txBody>
      </p:sp>
    </p:spTree>
    <p:extLst>
      <p:ext uri="{BB962C8B-B14F-4D97-AF65-F5344CB8AC3E}">
        <p14:creationId xmlns:p14="http://schemas.microsoft.com/office/powerpoint/2010/main" val="6058060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7882BF3-226A-49E8-8D66-26E133F483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2C43F50A-A7E8-4B17-990A-201E6A35F4B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F39A2178-A295-4239-AB1D-B280C5B83B78}"/>
              </a:ext>
            </a:extLst>
          </p:cNvPr>
          <p:cNvSpPr>
            <a:spLocks noGrp="1" noChangeArrowheads="1"/>
          </p:cNvSpPr>
          <p:nvPr>
            <p:ph type="sldNum" sz="quarter" idx="12"/>
          </p:nvPr>
        </p:nvSpPr>
        <p:spPr>
          <a:ln/>
        </p:spPr>
        <p:txBody>
          <a:bodyPr/>
          <a:lstStyle>
            <a:lvl1pPr>
              <a:defRPr/>
            </a:lvl1pPr>
          </a:lstStyle>
          <a:p>
            <a:pPr>
              <a:defRPr/>
            </a:pPr>
            <a:fld id="{15A2D5F3-030F-44E7-A3E6-519E03A5903A}" type="slidenum">
              <a:rPr lang="en-US" altLang="en-US"/>
              <a:pPr>
                <a:defRPr/>
              </a:pPr>
              <a:t>‹#›</a:t>
            </a:fld>
            <a:endParaRPr lang="en-US" altLang="en-US"/>
          </a:p>
        </p:txBody>
      </p:sp>
    </p:spTree>
    <p:extLst>
      <p:ext uri="{BB962C8B-B14F-4D97-AF65-F5344CB8AC3E}">
        <p14:creationId xmlns:p14="http://schemas.microsoft.com/office/powerpoint/2010/main" val="361357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B81322D-0070-47F0-8E43-3D3F2A7A91B3}" type="slidenum">
              <a:rPr lang="en-US" altLang="en-US"/>
              <a:pPr/>
              <a:t>‹#›</a:t>
            </a:fld>
            <a:endParaRPr lang="en-US" altLang="en-US"/>
          </a:p>
        </p:txBody>
      </p:sp>
    </p:spTree>
    <p:extLst>
      <p:ext uri="{BB962C8B-B14F-4D97-AF65-F5344CB8AC3E}">
        <p14:creationId xmlns:p14="http://schemas.microsoft.com/office/powerpoint/2010/main" val="27683363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7711326-3C9D-4E21-BA6E-CA428E440C6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2882001C-D2B0-43D4-88EF-3E85E4B43C0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CC4B6923-1C44-47F0-9466-3DD2A0D25986}"/>
              </a:ext>
            </a:extLst>
          </p:cNvPr>
          <p:cNvSpPr>
            <a:spLocks noGrp="1" noChangeArrowheads="1"/>
          </p:cNvSpPr>
          <p:nvPr>
            <p:ph type="sldNum" sz="quarter" idx="12"/>
          </p:nvPr>
        </p:nvSpPr>
        <p:spPr>
          <a:ln/>
        </p:spPr>
        <p:txBody>
          <a:bodyPr/>
          <a:lstStyle>
            <a:lvl1pPr>
              <a:defRPr/>
            </a:lvl1pPr>
          </a:lstStyle>
          <a:p>
            <a:pPr>
              <a:defRPr/>
            </a:pPr>
            <a:fld id="{6D536122-A8A5-41AC-9EB4-67152B9E4120}" type="slidenum">
              <a:rPr lang="en-US" altLang="en-US"/>
              <a:pPr>
                <a:defRPr/>
              </a:pPr>
              <a:t>‹#›</a:t>
            </a:fld>
            <a:endParaRPr lang="en-US" altLang="en-US"/>
          </a:p>
        </p:txBody>
      </p:sp>
    </p:spTree>
    <p:extLst>
      <p:ext uri="{BB962C8B-B14F-4D97-AF65-F5344CB8AC3E}">
        <p14:creationId xmlns:p14="http://schemas.microsoft.com/office/powerpoint/2010/main" val="33001802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94DEC9A7-2AF1-4F69-8E73-DAF6FE8E299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347FAE4-BEB3-42D2-9811-35635F68263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80B1A80-D73D-4B12-B3BC-E456834C34B6}"/>
              </a:ext>
            </a:extLst>
          </p:cNvPr>
          <p:cNvSpPr>
            <a:spLocks noGrp="1" noChangeArrowheads="1"/>
          </p:cNvSpPr>
          <p:nvPr>
            <p:ph type="sldNum" sz="quarter" idx="12"/>
          </p:nvPr>
        </p:nvSpPr>
        <p:spPr>
          <a:ln/>
        </p:spPr>
        <p:txBody>
          <a:bodyPr/>
          <a:lstStyle>
            <a:lvl1pPr>
              <a:defRPr/>
            </a:lvl1pPr>
          </a:lstStyle>
          <a:p>
            <a:pPr>
              <a:defRPr/>
            </a:pPr>
            <a:fld id="{78DA9331-00ED-4B2A-9E73-725332DD4C42}" type="slidenum">
              <a:rPr lang="en-US" altLang="en-US"/>
              <a:pPr>
                <a:defRPr/>
              </a:pPr>
              <a:t>‹#›</a:t>
            </a:fld>
            <a:endParaRPr lang="en-US" altLang="en-US"/>
          </a:p>
        </p:txBody>
      </p:sp>
    </p:spTree>
    <p:extLst>
      <p:ext uri="{BB962C8B-B14F-4D97-AF65-F5344CB8AC3E}">
        <p14:creationId xmlns:p14="http://schemas.microsoft.com/office/powerpoint/2010/main" val="40662369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193B79AB-4C6F-47B0-AC47-40B19729EAC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C3B951C-1C11-4C63-AF39-A8471652850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A26173A-CCA3-44CF-AF95-25A10D5E04B8}"/>
              </a:ext>
            </a:extLst>
          </p:cNvPr>
          <p:cNvSpPr>
            <a:spLocks noGrp="1" noChangeArrowheads="1"/>
          </p:cNvSpPr>
          <p:nvPr>
            <p:ph type="sldNum" sz="quarter" idx="12"/>
          </p:nvPr>
        </p:nvSpPr>
        <p:spPr>
          <a:ln/>
        </p:spPr>
        <p:txBody>
          <a:bodyPr/>
          <a:lstStyle>
            <a:lvl1pPr>
              <a:defRPr/>
            </a:lvl1pPr>
          </a:lstStyle>
          <a:p>
            <a:pPr>
              <a:defRPr/>
            </a:pPr>
            <a:fld id="{E4029B64-B7EB-4D93-B1C8-FD8A90FFD32B}" type="slidenum">
              <a:rPr lang="en-US" altLang="en-US"/>
              <a:pPr>
                <a:defRPr/>
              </a:pPr>
              <a:t>‹#›</a:t>
            </a:fld>
            <a:endParaRPr lang="en-US" altLang="en-US"/>
          </a:p>
        </p:txBody>
      </p:sp>
    </p:spTree>
    <p:extLst>
      <p:ext uri="{BB962C8B-B14F-4D97-AF65-F5344CB8AC3E}">
        <p14:creationId xmlns:p14="http://schemas.microsoft.com/office/powerpoint/2010/main" val="1800956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7CCC6D3-2AE7-4738-A932-FE81314FBBF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99B895C-46D0-4BBA-8C0F-5BF81DF9EF0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5D3C442-0AF0-48B6-B2B1-A7A16B23A0DB}"/>
              </a:ext>
            </a:extLst>
          </p:cNvPr>
          <p:cNvSpPr>
            <a:spLocks noGrp="1" noChangeArrowheads="1"/>
          </p:cNvSpPr>
          <p:nvPr>
            <p:ph type="sldNum" sz="quarter" idx="12"/>
          </p:nvPr>
        </p:nvSpPr>
        <p:spPr>
          <a:ln/>
        </p:spPr>
        <p:txBody>
          <a:bodyPr/>
          <a:lstStyle>
            <a:lvl1pPr>
              <a:defRPr/>
            </a:lvl1pPr>
          </a:lstStyle>
          <a:p>
            <a:pPr>
              <a:defRPr/>
            </a:pPr>
            <a:fld id="{B945954D-4AD4-4382-B6DD-241FCB5D22F7}" type="slidenum">
              <a:rPr lang="en-US" altLang="en-US"/>
              <a:pPr>
                <a:defRPr/>
              </a:pPr>
              <a:t>‹#›</a:t>
            </a:fld>
            <a:endParaRPr lang="en-US" altLang="en-US"/>
          </a:p>
        </p:txBody>
      </p:sp>
    </p:spTree>
    <p:extLst>
      <p:ext uri="{BB962C8B-B14F-4D97-AF65-F5344CB8AC3E}">
        <p14:creationId xmlns:p14="http://schemas.microsoft.com/office/powerpoint/2010/main" val="2523334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53E1C7F-F7C3-4EFF-A9DD-F1755CA5CE6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87B5F76-B0A4-4860-9F4E-989B5192C7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6A3E01-DF10-4DC2-A0B3-0E5AE1C221F2}"/>
              </a:ext>
            </a:extLst>
          </p:cNvPr>
          <p:cNvSpPr>
            <a:spLocks noGrp="1" noChangeArrowheads="1"/>
          </p:cNvSpPr>
          <p:nvPr>
            <p:ph type="sldNum" sz="quarter" idx="12"/>
          </p:nvPr>
        </p:nvSpPr>
        <p:spPr>
          <a:ln/>
        </p:spPr>
        <p:txBody>
          <a:bodyPr/>
          <a:lstStyle>
            <a:lvl1pPr>
              <a:defRPr/>
            </a:lvl1pPr>
          </a:lstStyle>
          <a:p>
            <a:pPr>
              <a:defRPr/>
            </a:pPr>
            <a:fld id="{D68999F8-B213-4590-8C65-CF3B2E1AFADA}" type="slidenum">
              <a:rPr lang="en-US" altLang="en-US"/>
              <a:pPr>
                <a:defRPr/>
              </a:pPr>
              <a:t>‹#›</a:t>
            </a:fld>
            <a:endParaRPr lang="en-US" altLang="en-US"/>
          </a:p>
        </p:txBody>
      </p:sp>
    </p:spTree>
    <p:extLst>
      <p:ext uri="{BB962C8B-B14F-4D97-AF65-F5344CB8AC3E}">
        <p14:creationId xmlns:p14="http://schemas.microsoft.com/office/powerpoint/2010/main" val="169629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7CD9840-515A-484A-B2FC-818B52E3AB3C}" type="slidenum">
              <a:rPr lang="en-US" altLang="en-US"/>
              <a:pPr/>
              <a:t>‹#›</a:t>
            </a:fld>
            <a:endParaRPr lang="en-US" altLang="en-US"/>
          </a:p>
        </p:txBody>
      </p:sp>
    </p:spTree>
    <p:extLst>
      <p:ext uri="{BB962C8B-B14F-4D97-AF65-F5344CB8AC3E}">
        <p14:creationId xmlns:p14="http://schemas.microsoft.com/office/powerpoint/2010/main" val="1026009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08176BDA-F80A-406C-9C3E-404F5AD66163}" type="slidenum">
              <a:rPr lang="en-US" altLang="en-US"/>
              <a:pPr/>
              <a:t>‹#›</a:t>
            </a:fld>
            <a:endParaRPr lang="en-US" altLang="en-US"/>
          </a:p>
        </p:txBody>
      </p:sp>
    </p:spTree>
    <p:extLst>
      <p:ext uri="{BB962C8B-B14F-4D97-AF65-F5344CB8AC3E}">
        <p14:creationId xmlns:p14="http://schemas.microsoft.com/office/powerpoint/2010/main" val="2860339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7F39D1B-B590-4E56-AB65-8C9C40DFF949}" type="slidenum">
              <a:rPr lang="en-US" altLang="en-US"/>
              <a:pPr/>
              <a:t>‹#›</a:t>
            </a:fld>
            <a:endParaRPr lang="en-US" altLang="en-US"/>
          </a:p>
        </p:txBody>
      </p:sp>
    </p:spTree>
    <p:extLst>
      <p:ext uri="{BB962C8B-B14F-4D97-AF65-F5344CB8AC3E}">
        <p14:creationId xmlns:p14="http://schemas.microsoft.com/office/powerpoint/2010/main" val="3641997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4A1EA6C-1FD9-41B3-9E02-4C1DE4DCB902}" type="slidenum">
              <a:rPr lang="en-US" altLang="en-US"/>
              <a:pPr/>
              <a:t>‹#›</a:t>
            </a:fld>
            <a:endParaRPr lang="en-US" altLang="en-US"/>
          </a:p>
        </p:txBody>
      </p:sp>
    </p:spTree>
    <p:extLst>
      <p:ext uri="{BB962C8B-B14F-4D97-AF65-F5344CB8AC3E}">
        <p14:creationId xmlns:p14="http://schemas.microsoft.com/office/powerpoint/2010/main" val="1668827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2AAE409-5136-4FF9-AAA8-E8C6396B13A0}" type="slidenum">
              <a:rPr lang="en-US" altLang="en-US"/>
              <a:pPr/>
              <a:t>‹#›</a:t>
            </a:fld>
            <a:endParaRPr lang="en-US" altLang="en-US"/>
          </a:p>
        </p:txBody>
      </p:sp>
    </p:spTree>
    <p:extLst>
      <p:ext uri="{BB962C8B-B14F-4D97-AF65-F5344CB8AC3E}">
        <p14:creationId xmlns:p14="http://schemas.microsoft.com/office/powerpoint/2010/main" val="345636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F7E4E63-6509-4BB7-B471-EEE96131F833}" type="slidenum">
              <a:rPr lang="en-US" altLang="en-US"/>
              <a:pPr/>
              <a:t>‹#›</a:t>
            </a:fld>
            <a:endParaRPr lang="en-US" altLang="en-US"/>
          </a:p>
        </p:txBody>
      </p:sp>
    </p:spTree>
    <p:extLst>
      <p:ext uri="{BB962C8B-B14F-4D97-AF65-F5344CB8AC3E}">
        <p14:creationId xmlns:p14="http://schemas.microsoft.com/office/powerpoint/2010/main" val="3498187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0AF251F-E660-4029-BF11-F3170D0D41B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0FC6EB61-3DEF-4E41-8D8D-E37FDC913965}" type="slidenum">
              <a:rPr lang="en-US" altLang="en-US"/>
              <a:pPr>
                <a:defRPr/>
              </a:pPr>
              <a:t>‹#›</a:t>
            </a:fld>
            <a:endParaRPr lang="en-US" altLang="en-US"/>
          </a:p>
        </p:txBody>
      </p:sp>
    </p:spTree>
    <p:extLst>
      <p:ext uri="{BB962C8B-B14F-4D97-AF65-F5344CB8AC3E}">
        <p14:creationId xmlns:p14="http://schemas.microsoft.com/office/powerpoint/2010/main" val="70765158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636F6FB-67AF-4E3F-9958-F9BB0A310BB4}"/>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B320DCB-CBA9-452E-A0D6-18D607AE1C5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B7593E3-8A1B-4636-BA72-46D56DF88F8D}"/>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A24FCC11-FE3C-4D59-98C8-3D022E520806}"/>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FC6E09E0-A584-421B-BB7B-98EF0C7ACC43}"/>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5A20C38D-6B0F-48D6-9177-DAD772BC393E}" type="slidenum">
              <a:rPr lang="en-US" altLang="en-US"/>
              <a:pPr>
                <a:defRPr/>
              </a:pPr>
              <a:t>‹#›</a:t>
            </a:fld>
            <a:endParaRPr lang="en-US" altLang="en-US"/>
          </a:p>
        </p:txBody>
      </p:sp>
    </p:spTree>
    <p:extLst>
      <p:ext uri="{BB962C8B-B14F-4D97-AF65-F5344CB8AC3E}">
        <p14:creationId xmlns:p14="http://schemas.microsoft.com/office/powerpoint/2010/main" val="354564742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en-US" altLang="en-US" sz="4400" dirty="0"/>
              <a:t>Transaction Management</a:t>
            </a:r>
          </a:p>
        </p:txBody>
      </p:sp>
      <p:sp>
        <p:nvSpPr>
          <p:cNvPr id="2051" name="Rectangle 3"/>
          <p:cNvSpPr>
            <a:spLocks noGrp="1" noChangeArrowheads="1"/>
          </p:cNvSpPr>
          <p:nvPr>
            <p:ph type="subTitle" idx="1"/>
          </p:nvPr>
        </p:nvSpPr>
        <p:spPr>
          <a:xfrm>
            <a:off x="1371600" y="3886200"/>
            <a:ext cx="6400800" cy="1752600"/>
          </a:xfrm>
        </p:spPr>
        <p:txBody>
          <a:bodyPr/>
          <a:lstStyle/>
          <a:p>
            <a:endParaRPr lang="en-US" alt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22910" y="152400"/>
            <a:ext cx="8229600" cy="792162"/>
          </a:xfrm>
        </p:spPr>
        <p:txBody>
          <a:bodyPr/>
          <a:lstStyle/>
          <a:p>
            <a:r>
              <a:rPr lang="en-US" altLang="en-US" dirty="0"/>
              <a:t>Serializable Schedule</a:t>
            </a:r>
          </a:p>
        </p:txBody>
      </p:sp>
      <p:sp>
        <p:nvSpPr>
          <p:cNvPr id="9219" name="Rectangle 3"/>
          <p:cNvSpPr>
            <a:spLocks noGrp="1" noChangeArrowheads="1"/>
          </p:cNvSpPr>
          <p:nvPr>
            <p:ph type="body" idx="1"/>
          </p:nvPr>
        </p:nvSpPr>
        <p:spPr>
          <a:xfrm>
            <a:off x="422910" y="1166018"/>
            <a:ext cx="8229600" cy="4525963"/>
          </a:xfrm>
        </p:spPr>
        <p:txBody>
          <a:bodyPr/>
          <a:lstStyle/>
          <a:p>
            <a:pPr>
              <a:lnSpc>
                <a:spcPct val="90000"/>
              </a:lnSpc>
            </a:pPr>
            <a:r>
              <a:rPr lang="en-US" altLang="en-US" sz="2800" dirty="0"/>
              <a:t>Serial Schedule: The operations of each concurrent transaction are executed consecutively without any interleaved operations from other transactions.</a:t>
            </a:r>
          </a:p>
          <a:p>
            <a:pPr>
              <a:lnSpc>
                <a:spcPct val="90000"/>
              </a:lnSpc>
            </a:pPr>
            <a:endParaRPr lang="en-US" altLang="en-US" sz="2400" dirty="0"/>
          </a:p>
          <a:p>
            <a:pPr>
              <a:lnSpc>
                <a:spcPct val="90000"/>
              </a:lnSpc>
            </a:pPr>
            <a:r>
              <a:rPr lang="en-US" altLang="en-US" sz="2800" dirty="0" err="1"/>
              <a:t>Nonserial</a:t>
            </a:r>
            <a:r>
              <a:rPr lang="en-US" altLang="en-US" sz="2800" dirty="0"/>
              <a:t> Schedule: The operations from a set of concurrent transactions are interleaved.</a:t>
            </a:r>
          </a:p>
          <a:p>
            <a:pPr lvl="1">
              <a:lnSpc>
                <a:spcPct val="90000"/>
              </a:lnSpc>
            </a:pPr>
            <a:r>
              <a:rPr lang="en-US" altLang="en-US" sz="2400" dirty="0"/>
              <a:t>Maximizing database availability</a:t>
            </a:r>
          </a:p>
          <a:p>
            <a:pPr lvl="1">
              <a:lnSpc>
                <a:spcPct val="90000"/>
              </a:lnSpc>
            </a:pPr>
            <a:endParaRPr lang="en-US" altLang="en-US" sz="2000" dirty="0"/>
          </a:p>
          <a:p>
            <a:pPr>
              <a:lnSpc>
                <a:spcPct val="90000"/>
              </a:lnSpc>
            </a:pPr>
            <a:r>
              <a:rPr lang="en-US" altLang="en-US" sz="2800" dirty="0"/>
              <a:t>Serializable schedule: If a set of transactions executes concurrently, the </a:t>
            </a:r>
            <a:r>
              <a:rPr lang="en-US" altLang="en-US" sz="2800" dirty="0" err="1"/>
              <a:t>nonserial</a:t>
            </a:r>
            <a:r>
              <a:rPr lang="en-US" altLang="en-US" sz="2800" dirty="0"/>
              <a:t> schedule is called serializable if it produces the same results as a serial schedule.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Locking</a:t>
            </a:r>
          </a:p>
        </p:txBody>
      </p:sp>
      <p:sp>
        <p:nvSpPr>
          <p:cNvPr id="8195" name="Rectangle 3"/>
          <p:cNvSpPr>
            <a:spLocks noGrp="1" noChangeArrowheads="1"/>
          </p:cNvSpPr>
          <p:nvPr>
            <p:ph type="body" idx="1"/>
          </p:nvPr>
        </p:nvSpPr>
        <p:spPr/>
        <p:txBody>
          <a:bodyPr/>
          <a:lstStyle/>
          <a:p>
            <a:r>
              <a:rPr lang="en-US" altLang="en-US" dirty="0"/>
              <a:t>Locking is the most widely used approach to ensure serializability of concurrent transactions.</a:t>
            </a:r>
          </a:p>
          <a:p>
            <a:r>
              <a:rPr lang="en-US" altLang="en-US" dirty="0"/>
              <a:t>Shared lock: read only access</a:t>
            </a:r>
          </a:p>
          <a:p>
            <a:r>
              <a:rPr lang="en-US" altLang="en-US" dirty="0"/>
              <a:t>Exclusive lock: for both read and write access.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a:t>Lock Granularity</a:t>
            </a:r>
          </a:p>
        </p:txBody>
      </p:sp>
      <p:sp>
        <p:nvSpPr>
          <p:cNvPr id="11267" name="Rectangle 3"/>
          <p:cNvSpPr>
            <a:spLocks noGrp="1" noChangeArrowheads="1"/>
          </p:cNvSpPr>
          <p:nvPr>
            <p:ph type="body" idx="1"/>
          </p:nvPr>
        </p:nvSpPr>
        <p:spPr/>
        <p:txBody>
          <a:bodyPr/>
          <a:lstStyle/>
          <a:p>
            <a:r>
              <a:rPr lang="en-US" altLang="en-US" dirty="0"/>
              <a:t>The size of data items protected by a lock.</a:t>
            </a:r>
          </a:p>
          <a:p>
            <a:pPr lvl="1"/>
            <a:r>
              <a:rPr lang="en-US" altLang="en-US" dirty="0"/>
              <a:t>Entire database</a:t>
            </a:r>
          </a:p>
          <a:p>
            <a:pPr lvl="1"/>
            <a:r>
              <a:rPr lang="en-US" altLang="en-US" dirty="0"/>
              <a:t>Entire table</a:t>
            </a:r>
          </a:p>
          <a:p>
            <a:pPr lvl="1"/>
            <a:r>
              <a:rPr lang="en-US" altLang="en-US" dirty="0"/>
              <a:t>A page</a:t>
            </a:r>
          </a:p>
          <a:p>
            <a:pPr lvl="1"/>
            <a:r>
              <a:rPr lang="en-US" altLang="en-US" dirty="0"/>
              <a:t>A record</a:t>
            </a:r>
          </a:p>
          <a:p>
            <a:pPr lvl="1"/>
            <a:r>
              <a:rPr lang="en-US" altLang="en-US" dirty="0"/>
              <a:t>A Field</a:t>
            </a:r>
          </a:p>
          <a:p>
            <a:r>
              <a:rPr lang="en-US" altLang="en-US" dirty="0"/>
              <a:t>The coarser the data item size, the lower the degree of concurrency permitted.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Dead Lock</a:t>
            </a:r>
          </a:p>
        </p:txBody>
      </p:sp>
      <p:sp>
        <p:nvSpPr>
          <p:cNvPr id="12291" name="Rectangle 3"/>
          <p:cNvSpPr>
            <a:spLocks noGrp="1" noChangeArrowheads="1"/>
          </p:cNvSpPr>
          <p:nvPr>
            <p:ph type="body" idx="1"/>
          </p:nvPr>
        </p:nvSpPr>
        <p:spPr>
          <a:xfrm>
            <a:off x="457200" y="1600200"/>
            <a:ext cx="8001000" cy="1066800"/>
          </a:xfrm>
        </p:spPr>
        <p:txBody>
          <a:bodyPr/>
          <a:lstStyle/>
          <a:p>
            <a:r>
              <a:rPr lang="en-US" altLang="en-US"/>
              <a:t>Two transactions wait for locks on items held by the other.</a:t>
            </a:r>
          </a:p>
        </p:txBody>
      </p:sp>
      <p:sp>
        <p:nvSpPr>
          <p:cNvPr id="12292" name="Text Box 4"/>
          <p:cNvSpPr txBox="1">
            <a:spLocks noChangeArrowheads="1"/>
          </p:cNvSpPr>
          <p:nvPr/>
        </p:nvSpPr>
        <p:spPr bwMode="auto">
          <a:xfrm>
            <a:off x="838200" y="41148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T1</a:t>
            </a:r>
          </a:p>
        </p:txBody>
      </p:sp>
      <p:sp>
        <p:nvSpPr>
          <p:cNvPr id="12293" name="Text Box 5"/>
          <p:cNvSpPr txBox="1">
            <a:spLocks noChangeArrowheads="1"/>
          </p:cNvSpPr>
          <p:nvPr/>
        </p:nvSpPr>
        <p:spPr bwMode="auto">
          <a:xfrm>
            <a:off x="5257800" y="41148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T2</a:t>
            </a:r>
          </a:p>
        </p:txBody>
      </p:sp>
      <p:sp>
        <p:nvSpPr>
          <p:cNvPr id="12294" name="Text Box 6"/>
          <p:cNvSpPr txBox="1">
            <a:spLocks noChangeArrowheads="1"/>
          </p:cNvSpPr>
          <p:nvPr/>
        </p:nvSpPr>
        <p:spPr bwMode="auto">
          <a:xfrm>
            <a:off x="2819400" y="3352800"/>
            <a:ext cx="1600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err="1"/>
              <a:t>DataItem</a:t>
            </a:r>
            <a:r>
              <a:rPr lang="en-US" altLang="en-US" dirty="0"/>
              <a:t> 1</a:t>
            </a:r>
          </a:p>
        </p:txBody>
      </p:sp>
      <p:sp>
        <p:nvSpPr>
          <p:cNvPr id="12295" name="Text Box 7"/>
          <p:cNvSpPr txBox="1">
            <a:spLocks noChangeArrowheads="1"/>
          </p:cNvSpPr>
          <p:nvPr/>
        </p:nvSpPr>
        <p:spPr bwMode="auto">
          <a:xfrm>
            <a:off x="2743200" y="49530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DataItem 2</a:t>
            </a:r>
          </a:p>
        </p:txBody>
      </p:sp>
      <p:sp>
        <p:nvSpPr>
          <p:cNvPr id="12296" name="Line 8"/>
          <p:cNvSpPr>
            <a:spLocks noChangeShapeType="1"/>
          </p:cNvSpPr>
          <p:nvPr/>
        </p:nvSpPr>
        <p:spPr bwMode="auto">
          <a:xfrm flipV="1">
            <a:off x="1295400" y="3657600"/>
            <a:ext cx="15240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7" name="Text Box 9"/>
          <p:cNvSpPr txBox="1">
            <a:spLocks noChangeArrowheads="1"/>
          </p:cNvSpPr>
          <p:nvPr/>
        </p:nvSpPr>
        <p:spPr bwMode="auto">
          <a:xfrm>
            <a:off x="1447800" y="35814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Lock</a:t>
            </a:r>
          </a:p>
        </p:txBody>
      </p:sp>
      <p:sp>
        <p:nvSpPr>
          <p:cNvPr id="12298" name="Line 10"/>
          <p:cNvSpPr>
            <a:spLocks noChangeShapeType="1"/>
          </p:cNvSpPr>
          <p:nvPr/>
        </p:nvSpPr>
        <p:spPr bwMode="auto">
          <a:xfrm flipH="1" flipV="1">
            <a:off x="4114800" y="3657600"/>
            <a:ext cx="12192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299" name="Text Box 11"/>
          <p:cNvSpPr txBox="1">
            <a:spLocks noChangeArrowheads="1"/>
          </p:cNvSpPr>
          <p:nvPr/>
        </p:nvSpPr>
        <p:spPr bwMode="auto">
          <a:xfrm>
            <a:off x="4495800" y="3505200"/>
            <a:ext cx="1371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Wait For</a:t>
            </a:r>
          </a:p>
        </p:txBody>
      </p:sp>
      <p:sp>
        <p:nvSpPr>
          <p:cNvPr id="12300" name="Line 12"/>
          <p:cNvSpPr>
            <a:spLocks noChangeShapeType="1"/>
          </p:cNvSpPr>
          <p:nvPr/>
        </p:nvSpPr>
        <p:spPr bwMode="auto">
          <a:xfrm>
            <a:off x="1295400" y="4495800"/>
            <a:ext cx="1447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1" name="Text Box 13"/>
          <p:cNvSpPr txBox="1">
            <a:spLocks noChangeArrowheads="1"/>
          </p:cNvSpPr>
          <p:nvPr/>
        </p:nvSpPr>
        <p:spPr bwMode="auto">
          <a:xfrm>
            <a:off x="1219200" y="4953000"/>
            <a:ext cx="1143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Wait For</a:t>
            </a:r>
          </a:p>
        </p:txBody>
      </p:sp>
      <p:sp>
        <p:nvSpPr>
          <p:cNvPr id="12302" name="Line 14"/>
          <p:cNvSpPr>
            <a:spLocks noChangeShapeType="1"/>
          </p:cNvSpPr>
          <p:nvPr/>
        </p:nvSpPr>
        <p:spPr bwMode="auto">
          <a:xfrm flipH="1">
            <a:off x="4114800" y="4572000"/>
            <a:ext cx="129540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3" name="Text Box 15"/>
          <p:cNvSpPr txBox="1">
            <a:spLocks noChangeArrowheads="1"/>
          </p:cNvSpPr>
          <p:nvPr/>
        </p:nvSpPr>
        <p:spPr bwMode="auto">
          <a:xfrm>
            <a:off x="4953000" y="48006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Lock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77200" cy="1020762"/>
          </a:xfrm>
        </p:spPr>
        <p:txBody>
          <a:bodyPr/>
          <a:lstStyle/>
          <a:p>
            <a:r>
              <a:rPr lang="en-US" sz="3200" dirty="0"/>
              <a:t>The ACID Properties of a Transaction Database</a:t>
            </a:r>
          </a:p>
        </p:txBody>
      </p:sp>
      <p:sp>
        <p:nvSpPr>
          <p:cNvPr id="3" name="Content Placeholder 2"/>
          <p:cNvSpPr>
            <a:spLocks noGrp="1"/>
          </p:cNvSpPr>
          <p:nvPr>
            <p:ph idx="1"/>
          </p:nvPr>
        </p:nvSpPr>
        <p:spPr>
          <a:xfrm>
            <a:off x="609600" y="1524000"/>
            <a:ext cx="8229600" cy="4525963"/>
          </a:xfrm>
        </p:spPr>
        <p:txBody>
          <a:bodyPr/>
          <a:lstStyle/>
          <a:p>
            <a:r>
              <a:rPr lang="en-US" dirty="0"/>
              <a:t>Atomicity: All or nothing rule</a:t>
            </a:r>
          </a:p>
          <a:p>
            <a:pPr lvl="1"/>
            <a:r>
              <a:rPr lang="en-US" dirty="0"/>
              <a:t>Either the entire transaction takes place at once or doesn’t happen at all. There is no midway i.e. transactions do not occur partially.</a:t>
            </a:r>
          </a:p>
          <a:p>
            <a:pPr lvl="2"/>
            <a:r>
              <a:rPr lang="en-US" dirty="0"/>
              <a:t>Abort: If a transaction aborts, changes made to database are not visible.</a:t>
            </a:r>
          </a:p>
          <a:p>
            <a:pPr lvl="2"/>
            <a:r>
              <a:rPr lang="en-US" dirty="0"/>
              <a:t>Commit: If a transaction commits, changes made are visible.</a:t>
            </a:r>
          </a:p>
        </p:txBody>
      </p:sp>
    </p:spTree>
    <p:extLst>
      <p:ext uri="{BB962C8B-B14F-4D97-AF65-F5344CB8AC3E}">
        <p14:creationId xmlns:p14="http://schemas.microsoft.com/office/powerpoint/2010/main" val="252020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153400" cy="5867400"/>
          </a:xfrm>
        </p:spPr>
        <p:txBody>
          <a:bodyPr/>
          <a:lstStyle/>
          <a:p>
            <a:r>
              <a:rPr lang="en-US" dirty="0"/>
              <a:t>Consistency: A transaction transforms a database from one consistent state to another consistent state.</a:t>
            </a:r>
          </a:p>
          <a:p>
            <a:r>
              <a:rPr lang="en-US" dirty="0"/>
              <a:t>Isolation: Multiple transactions can occur concurrently without leading to the inconsistency of database state.</a:t>
            </a:r>
          </a:p>
          <a:p>
            <a:pPr lvl="1"/>
            <a:r>
              <a:rPr lang="en-US" dirty="0" err="1"/>
              <a:t>Serializability</a:t>
            </a:r>
            <a:r>
              <a:rPr lang="en-US" dirty="0"/>
              <a:t> using locking</a:t>
            </a:r>
          </a:p>
          <a:p>
            <a:r>
              <a:rPr lang="en-US" dirty="0"/>
              <a:t>Durability: The effects of a successfully completed transaction are permanently recorded in the database and must not be lost.</a:t>
            </a:r>
          </a:p>
          <a:p>
            <a:endParaRPr lang="en-US" dirty="0"/>
          </a:p>
          <a:p>
            <a:endParaRPr lang="en-US" dirty="0"/>
          </a:p>
        </p:txBody>
      </p:sp>
    </p:spTree>
    <p:extLst>
      <p:ext uri="{BB962C8B-B14F-4D97-AF65-F5344CB8AC3E}">
        <p14:creationId xmlns:p14="http://schemas.microsoft.com/office/powerpoint/2010/main" val="843961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Major Disadvantages of NoSQL Database Systems</a:t>
            </a:r>
          </a:p>
        </p:txBody>
      </p:sp>
      <p:sp>
        <p:nvSpPr>
          <p:cNvPr id="3" name="Content Placeholder 2"/>
          <p:cNvSpPr>
            <a:spLocks noGrp="1"/>
          </p:cNvSpPr>
          <p:nvPr>
            <p:ph idx="1"/>
          </p:nvPr>
        </p:nvSpPr>
        <p:spPr/>
        <p:txBody>
          <a:bodyPr/>
          <a:lstStyle/>
          <a:p>
            <a:r>
              <a:rPr lang="en-US" dirty="0"/>
              <a:t>NoSQL databases don’t have the reliability functions which Relational Databases have (basically don’t support ACID).</a:t>
            </a:r>
          </a:p>
          <a:p>
            <a:r>
              <a:rPr lang="en-US" dirty="0"/>
              <a:t>In order to support ACID developers will have to implement their own code, making their systems more complex.</a:t>
            </a:r>
          </a:p>
          <a:p>
            <a:pPr lvl="1"/>
            <a:r>
              <a:rPr lang="en-US" dirty="0"/>
              <a:t>This may reduce the number of safe applications that commit transactions, for example bank systems.</a:t>
            </a:r>
          </a:p>
        </p:txBody>
      </p:sp>
    </p:spTree>
    <p:extLst>
      <p:ext uri="{BB962C8B-B14F-4D97-AF65-F5344CB8AC3E}">
        <p14:creationId xmlns:p14="http://schemas.microsoft.com/office/powerpoint/2010/main" val="2617735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99AA1-368A-4880-9EC7-DE803CEE8AE8}"/>
              </a:ext>
            </a:extLst>
          </p:cNvPr>
          <p:cNvSpPr>
            <a:spLocks noGrp="1"/>
          </p:cNvSpPr>
          <p:nvPr>
            <p:ph type="title"/>
          </p:nvPr>
        </p:nvSpPr>
        <p:spPr>
          <a:xfrm>
            <a:off x="453390" y="152400"/>
            <a:ext cx="8077200" cy="868362"/>
          </a:xfrm>
        </p:spPr>
        <p:txBody>
          <a:bodyPr/>
          <a:lstStyle/>
          <a:p>
            <a:r>
              <a:rPr lang="en-US" dirty="0"/>
              <a:t>NoSQL BASE Properties</a:t>
            </a:r>
          </a:p>
        </p:txBody>
      </p:sp>
      <p:sp>
        <p:nvSpPr>
          <p:cNvPr id="3" name="Content Placeholder 2">
            <a:extLst>
              <a:ext uri="{FF2B5EF4-FFF2-40B4-BE49-F238E27FC236}">
                <a16:creationId xmlns:a16="http://schemas.microsoft.com/office/drawing/2014/main" id="{9B64DE93-43E0-4FC7-BDB3-FD9ECCAB3287}"/>
              </a:ext>
            </a:extLst>
          </p:cNvPr>
          <p:cNvSpPr>
            <a:spLocks noGrp="1"/>
          </p:cNvSpPr>
          <p:nvPr>
            <p:ph idx="1"/>
          </p:nvPr>
        </p:nvSpPr>
        <p:spPr>
          <a:xfrm>
            <a:off x="453390" y="1020762"/>
            <a:ext cx="8237220" cy="5684838"/>
          </a:xfrm>
        </p:spPr>
        <p:txBody>
          <a:bodyPr/>
          <a:lstStyle/>
          <a:p>
            <a:r>
              <a:rPr lang="en-US" dirty="0"/>
              <a:t>Basically Available –ensure availability of data by replicating it across the nodes of the database cluster.</a:t>
            </a:r>
          </a:p>
          <a:p>
            <a:r>
              <a:rPr lang="en-US" dirty="0"/>
              <a:t>Soft State – Due to the lack of immediate consistency, replicated data values may change over time and temporarily inconsistent. </a:t>
            </a:r>
          </a:p>
          <a:p>
            <a:r>
              <a:rPr lang="en-US" dirty="0"/>
              <a:t>Eventually Consistent – data has the flexibility to be "eventually" updated, and made consistent, rather than instantly resolved.</a:t>
            </a:r>
          </a:p>
        </p:txBody>
      </p:sp>
    </p:spTree>
    <p:extLst>
      <p:ext uri="{BB962C8B-B14F-4D97-AF65-F5344CB8AC3E}">
        <p14:creationId xmlns:p14="http://schemas.microsoft.com/office/powerpoint/2010/main" val="1444028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dirty="0"/>
              <a:t>Transaction Related Commands</a:t>
            </a:r>
          </a:p>
        </p:txBody>
      </p:sp>
      <p:sp>
        <p:nvSpPr>
          <p:cNvPr id="17411" name="Rectangle 3"/>
          <p:cNvSpPr>
            <a:spLocks noGrp="1" noChangeArrowheads="1"/>
          </p:cNvSpPr>
          <p:nvPr>
            <p:ph type="body" idx="1"/>
          </p:nvPr>
        </p:nvSpPr>
        <p:spPr/>
        <p:txBody>
          <a:bodyPr/>
          <a:lstStyle/>
          <a:p>
            <a:r>
              <a:rPr lang="en-US" altLang="en-US" dirty="0"/>
              <a:t>Begin (or Start) Transaction</a:t>
            </a:r>
          </a:p>
          <a:p>
            <a:r>
              <a:rPr lang="en-US" altLang="en-US"/>
              <a:t>Lock</a:t>
            </a:r>
            <a:endParaRPr lang="en-US" altLang="en-US" dirty="0"/>
          </a:p>
          <a:p>
            <a:r>
              <a:rPr lang="en-US" altLang="en-US" dirty="0"/>
              <a:t>Update commands</a:t>
            </a:r>
          </a:p>
          <a:p>
            <a:r>
              <a:rPr lang="en-US" altLang="en-US" dirty="0"/>
              <a:t>Commit</a:t>
            </a:r>
          </a:p>
          <a:p>
            <a:r>
              <a:rPr lang="en-US" altLang="en-US" dirty="0" err="1"/>
              <a:t>RollBack</a:t>
            </a:r>
            <a:endParaRPr lang="en-US" altLang="en-US" dirty="0"/>
          </a:p>
          <a:p>
            <a:r>
              <a:rPr lang="en-US" altLang="en-US" dirty="0"/>
              <a:t>End Transaction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n-US" altLang="en-US"/>
          </a:p>
        </p:txBody>
      </p:sp>
      <p:sp>
        <p:nvSpPr>
          <p:cNvPr id="15363" name="Text Box 3"/>
          <p:cNvSpPr txBox="1">
            <a:spLocks noChangeArrowheads="1"/>
          </p:cNvSpPr>
          <p:nvPr/>
        </p:nvSpPr>
        <p:spPr bwMode="auto">
          <a:xfrm>
            <a:off x="533400" y="3276600"/>
            <a:ext cx="152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Begin Transaction</a:t>
            </a:r>
          </a:p>
        </p:txBody>
      </p:sp>
      <p:sp>
        <p:nvSpPr>
          <p:cNvPr id="15364" name="Line 4"/>
          <p:cNvSpPr>
            <a:spLocks noChangeShapeType="1"/>
          </p:cNvSpPr>
          <p:nvPr/>
        </p:nvSpPr>
        <p:spPr bwMode="auto">
          <a:xfrm>
            <a:off x="609600" y="3886200"/>
            <a:ext cx="1752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5" name="Rectangle 5"/>
          <p:cNvSpPr>
            <a:spLocks noChangeArrowheads="1"/>
          </p:cNvSpPr>
          <p:nvPr/>
        </p:nvSpPr>
        <p:spPr bwMode="auto">
          <a:xfrm>
            <a:off x="2438400" y="3429000"/>
            <a:ext cx="1600200" cy="990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Active State</a:t>
            </a:r>
          </a:p>
        </p:txBody>
      </p:sp>
      <p:sp>
        <p:nvSpPr>
          <p:cNvPr id="15367" name="Freeform 7"/>
          <p:cNvSpPr>
            <a:spLocks/>
          </p:cNvSpPr>
          <p:nvPr/>
        </p:nvSpPr>
        <p:spPr bwMode="auto">
          <a:xfrm>
            <a:off x="3505200" y="2514600"/>
            <a:ext cx="1295400" cy="1143000"/>
          </a:xfrm>
          <a:custGeom>
            <a:avLst/>
            <a:gdLst>
              <a:gd name="T0" fmla="*/ 336 w 816"/>
              <a:gd name="T1" fmla="*/ 720 h 720"/>
              <a:gd name="T2" fmla="*/ 816 w 816"/>
              <a:gd name="T3" fmla="*/ 288 h 720"/>
              <a:gd name="T4" fmla="*/ 336 w 816"/>
              <a:gd name="T5" fmla="*/ 48 h 720"/>
              <a:gd name="T6" fmla="*/ 0 w 816"/>
              <a:gd name="T7" fmla="*/ 576 h 720"/>
            </a:gdLst>
            <a:ahLst/>
            <a:cxnLst>
              <a:cxn ang="0">
                <a:pos x="T0" y="T1"/>
              </a:cxn>
              <a:cxn ang="0">
                <a:pos x="T2" y="T3"/>
              </a:cxn>
              <a:cxn ang="0">
                <a:pos x="T4" y="T5"/>
              </a:cxn>
              <a:cxn ang="0">
                <a:pos x="T6" y="T7"/>
              </a:cxn>
            </a:cxnLst>
            <a:rect l="0" t="0" r="r" b="b"/>
            <a:pathLst>
              <a:path w="816" h="720">
                <a:moveTo>
                  <a:pt x="336" y="720"/>
                </a:moveTo>
                <a:cubicBezTo>
                  <a:pt x="576" y="560"/>
                  <a:pt x="816" y="400"/>
                  <a:pt x="816" y="288"/>
                </a:cubicBezTo>
                <a:cubicBezTo>
                  <a:pt x="816" y="176"/>
                  <a:pt x="472" y="0"/>
                  <a:pt x="336" y="48"/>
                </a:cubicBezTo>
                <a:cubicBezTo>
                  <a:pt x="200" y="96"/>
                  <a:pt x="48" y="488"/>
                  <a:pt x="0" y="576"/>
                </a:cubicBezTo>
              </a:path>
            </a:pathLst>
          </a:custGeom>
          <a:noFill/>
          <a:ln w="9525">
            <a:solidFill>
              <a:schemeClr val="tx1"/>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8" name="Text Box 8"/>
          <p:cNvSpPr txBox="1">
            <a:spLocks noChangeArrowheads="1"/>
          </p:cNvSpPr>
          <p:nvPr/>
        </p:nvSpPr>
        <p:spPr bwMode="auto">
          <a:xfrm>
            <a:off x="2971800" y="2438400"/>
            <a:ext cx="838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Read/Write</a:t>
            </a:r>
          </a:p>
        </p:txBody>
      </p:sp>
      <p:sp>
        <p:nvSpPr>
          <p:cNvPr id="15369" name="Line 9"/>
          <p:cNvSpPr>
            <a:spLocks noChangeShapeType="1"/>
          </p:cNvSpPr>
          <p:nvPr/>
        </p:nvSpPr>
        <p:spPr bwMode="auto">
          <a:xfrm flipV="1">
            <a:off x="4038600" y="2895600"/>
            <a:ext cx="12954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Rectangle 10"/>
          <p:cNvSpPr>
            <a:spLocks noChangeArrowheads="1"/>
          </p:cNvSpPr>
          <p:nvPr/>
        </p:nvSpPr>
        <p:spPr bwMode="auto">
          <a:xfrm>
            <a:off x="5334000" y="2514600"/>
            <a:ext cx="13716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Partially </a:t>
            </a:r>
          </a:p>
          <a:p>
            <a:pPr algn="ctr"/>
            <a:r>
              <a:rPr lang="en-US" altLang="en-US"/>
              <a:t>Committed</a:t>
            </a:r>
          </a:p>
        </p:txBody>
      </p:sp>
      <p:sp>
        <p:nvSpPr>
          <p:cNvPr id="15371" name="Line 11"/>
          <p:cNvSpPr>
            <a:spLocks noChangeShapeType="1"/>
          </p:cNvSpPr>
          <p:nvPr/>
        </p:nvSpPr>
        <p:spPr bwMode="auto">
          <a:xfrm>
            <a:off x="6705600" y="2819400"/>
            <a:ext cx="990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2" name="Rectangle 12"/>
          <p:cNvSpPr>
            <a:spLocks noChangeArrowheads="1"/>
          </p:cNvSpPr>
          <p:nvPr/>
        </p:nvSpPr>
        <p:spPr bwMode="auto">
          <a:xfrm>
            <a:off x="7696200" y="2438400"/>
            <a:ext cx="12192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Committed</a:t>
            </a:r>
          </a:p>
        </p:txBody>
      </p:sp>
      <p:sp>
        <p:nvSpPr>
          <p:cNvPr id="15373" name="Line 13"/>
          <p:cNvSpPr>
            <a:spLocks noChangeShapeType="1"/>
          </p:cNvSpPr>
          <p:nvPr/>
        </p:nvSpPr>
        <p:spPr bwMode="auto">
          <a:xfrm>
            <a:off x="4114800" y="4191000"/>
            <a:ext cx="12192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4" name="Rectangle 14"/>
          <p:cNvSpPr>
            <a:spLocks noChangeArrowheads="1"/>
          </p:cNvSpPr>
          <p:nvPr/>
        </p:nvSpPr>
        <p:spPr bwMode="auto">
          <a:xfrm>
            <a:off x="5334000" y="4953000"/>
            <a:ext cx="12954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Failed</a:t>
            </a:r>
          </a:p>
        </p:txBody>
      </p:sp>
      <p:sp>
        <p:nvSpPr>
          <p:cNvPr id="15375" name="Line 15"/>
          <p:cNvSpPr>
            <a:spLocks noChangeShapeType="1"/>
          </p:cNvSpPr>
          <p:nvPr/>
        </p:nvSpPr>
        <p:spPr bwMode="auto">
          <a:xfrm>
            <a:off x="6629400" y="5334000"/>
            <a:ext cx="533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6" name="Rectangle 16"/>
          <p:cNvSpPr>
            <a:spLocks noChangeArrowheads="1"/>
          </p:cNvSpPr>
          <p:nvPr/>
        </p:nvSpPr>
        <p:spPr bwMode="auto">
          <a:xfrm>
            <a:off x="7162800" y="4953000"/>
            <a:ext cx="14478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aborted</a:t>
            </a:r>
          </a:p>
        </p:txBody>
      </p:sp>
      <p:sp>
        <p:nvSpPr>
          <p:cNvPr id="15377" name="Text Box 17"/>
          <p:cNvSpPr txBox="1">
            <a:spLocks noChangeArrowheads="1"/>
          </p:cNvSpPr>
          <p:nvPr/>
        </p:nvSpPr>
        <p:spPr bwMode="auto">
          <a:xfrm>
            <a:off x="4191000" y="49530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Abort</a:t>
            </a:r>
          </a:p>
        </p:txBody>
      </p:sp>
      <p:sp>
        <p:nvSpPr>
          <p:cNvPr id="15378" name="Line 18"/>
          <p:cNvSpPr>
            <a:spLocks noChangeShapeType="1"/>
          </p:cNvSpPr>
          <p:nvPr/>
        </p:nvSpPr>
        <p:spPr bwMode="auto">
          <a:xfrm>
            <a:off x="5943600" y="3200400"/>
            <a:ext cx="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9" name="Text Box 19"/>
          <p:cNvSpPr txBox="1">
            <a:spLocks noChangeArrowheads="1"/>
          </p:cNvSpPr>
          <p:nvPr/>
        </p:nvSpPr>
        <p:spPr bwMode="auto">
          <a:xfrm>
            <a:off x="6019800" y="38862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Abort</a:t>
            </a:r>
          </a:p>
        </p:txBody>
      </p:sp>
      <p:sp>
        <p:nvSpPr>
          <p:cNvPr id="15380" name="Text Box 20"/>
          <p:cNvSpPr txBox="1">
            <a:spLocks noChangeArrowheads="1"/>
          </p:cNvSpPr>
          <p:nvPr/>
        </p:nvSpPr>
        <p:spPr bwMode="auto">
          <a:xfrm>
            <a:off x="6705600" y="2514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Commit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944562"/>
          </a:xfrm>
        </p:spPr>
        <p:txBody>
          <a:bodyPr/>
          <a:lstStyle/>
          <a:p>
            <a:r>
              <a:rPr lang="en-US" dirty="0"/>
              <a:t>Database CRUD Operations</a:t>
            </a:r>
          </a:p>
        </p:txBody>
      </p:sp>
      <p:sp>
        <p:nvSpPr>
          <p:cNvPr id="3" name="Content Placeholder 2"/>
          <p:cNvSpPr>
            <a:spLocks noGrp="1"/>
          </p:cNvSpPr>
          <p:nvPr>
            <p:ph idx="1"/>
          </p:nvPr>
        </p:nvSpPr>
        <p:spPr>
          <a:xfrm>
            <a:off x="609600" y="1371600"/>
            <a:ext cx="8305800" cy="5105400"/>
          </a:xfrm>
        </p:spPr>
        <p:txBody>
          <a:bodyPr/>
          <a:lstStyle/>
          <a:p>
            <a:r>
              <a:rPr lang="en-US" sz="3600" dirty="0"/>
              <a:t>Four basic operations of database transaction:</a:t>
            </a:r>
          </a:p>
          <a:p>
            <a:pPr lvl="1"/>
            <a:r>
              <a:rPr lang="en-US" sz="3200" dirty="0"/>
              <a:t>Create: add new records</a:t>
            </a:r>
          </a:p>
          <a:p>
            <a:pPr lvl="1"/>
            <a:r>
              <a:rPr lang="en-US" sz="3200" dirty="0"/>
              <a:t>Read: retrieve records</a:t>
            </a:r>
          </a:p>
          <a:p>
            <a:pPr lvl="1"/>
            <a:r>
              <a:rPr lang="en-US" sz="3200" dirty="0"/>
              <a:t>Update: modify records </a:t>
            </a:r>
          </a:p>
          <a:p>
            <a:pPr lvl="1"/>
            <a:r>
              <a:rPr lang="en-US" sz="3200" dirty="0"/>
              <a:t>Delete: delete records</a:t>
            </a:r>
          </a:p>
        </p:txBody>
      </p:sp>
    </p:spTree>
    <p:extLst>
      <p:ext uri="{BB962C8B-B14F-4D97-AF65-F5344CB8AC3E}">
        <p14:creationId xmlns:p14="http://schemas.microsoft.com/office/powerpoint/2010/main" val="1651309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ltLang="en-US" sz="4000"/>
              <a:t>DefiningTransaction in An Application </a:t>
            </a:r>
          </a:p>
        </p:txBody>
      </p:sp>
      <p:sp>
        <p:nvSpPr>
          <p:cNvPr id="57347" name="Rectangle 3"/>
          <p:cNvSpPr>
            <a:spLocks noGrp="1" noChangeArrowheads="1"/>
          </p:cNvSpPr>
          <p:nvPr>
            <p:ph type="body" idx="1"/>
          </p:nvPr>
        </p:nvSpPr>
        <p:spPr/>
        <p:txBody>
          <a:bodyPr/>
          <a:lstStyle/>
          <a:p>
            <a:r>
              <a:rPr lang="en-US" altLang="en-US" dirty="0"/>
              <a:t>Truck Rental System:</a:t>
            </a:r>
          </a:p>
          <a:p>
            <a:pPr lvl="1"/>
            <a:r>
              <a:rPr lang="en-US" altLang="en-US" dirty="0"/>
              <a:t>Vehicle Table:	VID, </a:t>
            </a:r>
            <a:r>
              <a:rPr lang="en-US" altLang="en-US" dirty="0" err="1"/>
              <a:t>VType</a:t>
            </a:r>
            <a:r>
              <a:rPr lang="en-US" altLang="en-US" dirty="0"/>
              <a:t>, </a:t>
            </a:r>
            <a:r>
              <a:rPr lang="en-US" altLang="en-US" dirty="0" err="1"/>
              <a:t>VStatus</a:t>
            </a:r>
            <a:endParaRPr lang="en-US" altLang="en-US" dirty="0"/>
          </a:p>
          <a:p>
            <a:pPr lvl="4"/>
            <a:r>
              <a:rPr lang="en-US" altLang="en-US" dirty="0"/>
              <a:t>   		V1	</a:t>
            </a:r>
            <a:r>
              <a:rPr lang="en-US" altLang="en-US" dirty="0" err="1"/>
              <a:t>PickUp</a:t>
            </a:r>
            <a:r>
              <a:rPr lang="en-US" altLang="en-US" dirty="0"/>
              <a:t>	    Available</a:t>
            </a:r>
          </a:p>
          <a:p>
            <a:pPr lvl="4"/>
            <a:r>
              <a:rPr lang="en-US" altLang="en-US" dirty="0"/>
              <a:t>    		V2	</a:t>
            </a:r>
            <a:r>
              <a:rPr lang="en-US" altLang="en-US" dirty="0" err="1"/>
              <a:t>TowTruck</a:t>
            </a:r>
            <a:r>
              <a:rPr lang="en-US" altLang="en-US" dirty="0"/>
              <a:t>  Booked</a:t>
            </a:r>
          </a:p>
          <a:p>
            <a:pPr lvl="4"/>
            <a:endParaRPr lang="en-US" altLang="en-US" dirty="0"/>
          </a:p>
          <a:p>
            <a:pPr lvl="1"/>
            <a:r>
              <a:rPr lang="en-US" altLang="en-US" dirty="0" err="1"/>
              <a:t>VReservation</a:t>
            </a:r>
            <a:r>
              <a:rPr lang="en-US" altLang="en-US" dirty="0"/>
              <a:t>:	RID, VID, Date</a:t>
            </a:r>
          </a:p>
          <a:p>
            <a:pPr lvl="4"/>
            <a:r>
              <a:rPr lang="en-US" altLang="en-US" dirty="0"/>
              <a:t> 		R1	V2	1/2/20</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274638"/>
            <a:ext cx="8229600" cy="715962"/>
          </a:xfrm>
        </p:spPr>
        <p:txBody>
          <a:bodyPr/>
          <a:lstStyle/>
          <a:p>
            <a:r>
              <a:rPr lang="en-US" altLang="en-US" sz="4000"/>
              <a:t>Transaction Example</a:t>
            </a:r>
          </a:p>
        </p:txBody>
      </p:sp>
      <p:sp>
        <p:nvSpPr>
          <p:cNvPr id="59395" name="Text Box 3"/>
          <p:cNvSpPr txBox="1">
            <a:spLocks noChangeArrowheads="1"/>
          </p:cNvSpPr>
          <p:nvPr/>
        </p:nvSpPr>
        <p:spPr bwMode="auto">
          <a:xfrm>
            <a:off x="762000" y="1524000"/>
            <a:ext cx="7239000" cy="4198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60000"/>
              </a:lnSpc>
              <a:spcBef>
                <a:spcPct val="50000"/>
              </a:spcBef>
            </a:pPr>
            <a:r>
              <a:rPr lang="en-US" altLang="en-US" dirty="0"/>
              <a:t>Sub Rent(RID, VID, </a:t>
            </a:r>
            <a:r>
              <a:rPr lang="en-US" altLang="en-US" dirty="0" err="1"/>
              <a:t>RDate</a:t>
            </a:r>
            <a:r>
              <a:rPr lang="en-US" altLang="en-US" dirty="0"/>
              <a:t>)</a:t>
            </a:r>
          </a:p>
          <a:p>
            <a:pPr>
              <a:lnSpc>
                <a:spcPct val="60000"/>
              </a:lnSpc>
              <a:spcBef>
                <a:spcPct val="50000"/>
              </a:spcBef>
            </a:pPr>
            <a:r>
              <a:rPr lang="en-US" altLang="en-US" dirty="0"/>
              <a:t>	Begin Transaction</a:t>
            </a:r>
          </a:p>
          <a:p>
            <a:pPr>
              <a:lnSpc>
                <a:spcPct val="60000"/>
              </a:lnSpc>
              <a:spcBef>
                <a:spcPct val="50000"/>
              </a:spcBef>
            </a:pPr>
            <a:r>
              <a:rPr lang="en-US" altLang="en-US" dirty="0"/>
              <a:t>	Insert  (RID, VID, </a:t>
            </a:r>
            <a:r>
              <a:rPr lang="en-US" altLang="en-US" dirty="0" err="1"/>
              <a:t>RDate</a:t>
            </a:r>
            <a:r>
              <a:rPr lang="en-US" altLang="en-US" dirty="0"/>
              <a:t>) into </a:t>
            </a:r>
            <a:r>
              <a:rPr lang="en-US" altLang="en-US" dirty="0" err="1"/>
              <a:t>VReservation</a:t>
            </a:r>
            <a:r>
              <a:rPr lang="en-US" altLang="en-US" dirty="0"/>
              <a:t> table</a:t>
            </a:r>
          </a:p>
          <a:p>
            <a:pPr>
              <a:lnSpc>
                <a:spcPct val="60000"/>
              </a:lnSpc>
              <a:spcBef>
                <a:spcPct val="50000"/>
              </a:spcBef>
            </a:pPr>
            <a:r>
              <a:rPr lang="en-US" altLang="en-US" dirty="0"/>
              <a:t>	If No Error Then</a:t>
            </a:r>
          </a:p>
          <a:p>
            <a:pPr>
              <a:lnSpc>
                <a:spcPct val="60000"/>
              </a:lnSpc>
              <a:spcBef>
                <a:spcPct val="50000"/>
              </a:spcBef>
            </a:pPr>
            <a:r>
              <a:rPr lang="en-US" altLang="en-US" dirty="0"/>
              <a:t>		Update Vehicle Status</a:t>
            </a:r>
          </a:p>
          <a:p>
            <a:pPr>
              <a:lnSpc>
                <a:spcPct val="60000"/>
              </a:lnSpc>
              <a:spcBef>
                <a:spcPct val="50000"/>
              </a:spcBef>
            </a:pPr>
            <a:r>
              <a:rPr lang="en-US" altLang="en-US" dirty="0"/>
              <a:t>		If No Error Then</a:t>
            </a:r>
          </a:p>
          <a:p>
            <a:pPr>
              <a:lnSpc>
                <a:spcPct val="60000"/>
              </a:lnSpc>
              <a:spcBef>
                <a:spcPct val="50000"/>
              </a:spcBef>
            </a:pPr>
            <a:r>
              <a:rPr lang="en-US" altLang="en-US" dirty="0"/>
              <a:t>			Commit Transaction</a:t>
            </a:r>
          </a:p>
          <a:p>
            <a:pPr>
              <a:lnSpc>
                <a:spcPct val="60000"/>
              </a:lnSpc>
              <a:spcBef>
                <a:spcPct val="50000"/>
              </a:spcBef>
            </a:pPr>
            <a:r>
              <a:rPr lang="en-US" altLang="en-US" dirty="0"/>
              <a:t>		Else</a:t>
            </a:r>
          </a:p>
          <a:p>
            <a:pPr>
              <a:lnSpc>
                <a:spcPct val="60000"/>
              </a:lnSpc>
              <a:spcBef>
                <a:spcPct val="50000"/>
              </a:spcBef>
            </a:pPr>
            <a:r>
              <a:rPr lang="en-US" altLang="en-US" dirty="0"/>
              <a:t>			Roll Back</a:t>
            </a:r>
          </a:p>
          <a:p>
            <a:pPr>
              <a:lnSpc>
                <a:spcPct val="60000"/>
              </a:lnSpc>
              <a:spcBef>
                <a:spcPct val="50000"/>
              </a:spcBef>
            </a:pPr>
            <a:r>
              <a:rPr lang="en-US" altLang="en-US" dirty="0"/>
              <a:t>		End if</a:t>
            </a:r>
          </a:p>
          <a:p>
            <a:pPr>
              <a:lnSpc>
                <a:spcPct val="60000"/>
              </a:lnSpc>
              <a:spcBef>
                <a:spcPct val="50000"/>
              </a:spcBef>
            </a:pPr>
            <a:r>
              <a:rPr lang="en-US" altLang="en-US" dirty="0"/>
              <a:t>	Else</a:t>
            </a:r>
          </a:p>
          <a:p>
            <a:pPr>
              <a:lnSpc>
                <a:spcPct val="60000"/>
              </a:lnSpc>
              <a:spcBef>
                <a:spcPct val="50000"/>
              </a:spcBef>
            </a:pPr>
            <a:r>
              <a:rPr lang="en-US" altLang="en-US" dirty="0"/>
              <a:t>		Roll Back</a:t>
            </a:r>
          </a:p>
          <a:p>
            <a:pPr>
              <a:lnSpc>
                <a:spcPct val="60000"/>
              </a:lnSpc>
              <a:spcBef>
                <a:spcPct val="50000"/>
              </a:spcBef>
            </a:pPr>
            <a:r>
              <a:rPr lang="en-US" altLang="en-US" dirty="0"/>
              <a:t>	End if</a:t>
            </a:r>
          </a:p>
          <a:p>
            <a:pPr>
              <a:lnSpc>
                <a:spcPct val="60000"/>
              </a:lnSpc>
              <a:spcBef>
                <a:spcPct val="50000"/>
              </a:spcBef>
            </a:pPr>
            <a:r>
              <a:rPr lang="en-US" altLang="en-US" dirty="0"/>
              <a:t>End Sub</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153400" cy="868362"/>
          </a:xfrm>
        </p:spPr>
        <p:txBody>
          <a:bodyPr/>
          <a:lstStyle/>
          <a:p>
            <a:r>
              <a:rPr lang="en-US" altLang="en-US" dirty="0"/>
              <a:t>Log File (Journal)</a:t>
            </a:r>
          </a:p>
        </p:txBody>
      </p:sp>
      <p:sp>
        <p:nvSpPr>
          <p:cNvPr id="16387" name="Rectangle 3"/>
          <p:cNvSpPr>
            <a:spLocks noGrp="1" noChangeArrowheads="1"/>
          </p:cNvSpPr>
          <p:nvPr>
            <p:ph type="body" idx="1"/>
          </p:nvPr>
        </p:nvSpPr>
        <p:spPr>
          <a:xfrm>
            <a:off x="449580" y="1417638"/>
            <a:ext cx="8389620" cy="5364162"/>
          </a:xfrm>
        </p:spPr>
        <p:txBody>
          <a:bodyPr/>
          <a:lstStyle/>
          <a:p>
            <a:pPr>
              <a:lnSpc>
                <a:spcPct val="90000"/>
              </a:lnSpc>
            </a:pPr>
            <a:r>
              <a:rPr lang="en-US" altLang="en-US" dirty="0"/>
              <a:t>A file that contains all information about all updates to the database.  It may contain the following data:</a:t>
            </a:r>
          </a:p>
          <a:p>
            <a:pPr lvl="1">
              <a:lnSpc>
                <a:spcPct val="90000"/>
              </a:lnSpc>
            </a:pPr>
            <a:r>
              <a:rPr lang="en-US" altLang="en-US" dirty="0"/>
              <a:t>Transaction records:</a:t>
            </a:r>
          </a:p>
          <a:p>
            <a:pPr lvl="2">
              <a:lnSpc>
                <a:spcPct val="90000"/>
              </a:lnSpc>
            </a:pPr>
            <a:r>
              <a:rPr lang="en-US" altLang="en-US" dirty="0"/>
              <a:t>Transaction ID</a:t>
            </a:r>
          </a:p>
          <a:p>
            <a:pPr lvl="2">
              <a:lnSpc>
                <a:spcPct val="90000"/>
              </a:lnSpc>
            </a:pPr>
            <a:r>
              <a:rPr lang="en-US" altLang="en-US" dirty="0"/>
              <a:t>Type of action:</a:t>
            </a:r>
          </a:p>
          <a:p>
            <a:pPr lvl="3">
              <a:lnSpc>
                <a:spcPct val="90000"/>
              </a:lnSpc>
            </a:pPr>
            <a:r>
              <a:rPr lang="en-US" altLang="en-US" dirty="0"/>
              <a:t>Begin, </a:t>
            </a:r>
            <a:r>
              <a:rPr lang="en-US" altLang="en-US" dirty="0" err="1"/>
              <a:t>Insert,Delete</a:t>
            </a:r>
            <a:r>
              <a:rPr lang="en-US" altLang="en-US" dirty="0"/>
              <a:t>, Modify, Commit, Rollback, End</a:t>
            </a:r>
          </a:p>
          <a:p>
            <a:pPr lvl="2">
              <a:lnSpc>
                <a:spcPct val="90000"/>
              </a:lnSpc>
            </a:pPr>
            <a:r>
              <a:rPr lang="en-US" altLang="en-US" dirty="0"/>
              <a:t>Before-image</a:t>
            </a:r>
          </a:p>
          <a:p>
            <a:pPr lvl="2">
              <a:lnSpc>
                <a:spcPct val="90000"/>
              </a:lnSpc>
            </a:pPr>
            <a:r>
              <a:rPr lang="en-US" altLang="en-US" dirty="0"/>
              <a:t>After-image</a:t>
            </a:r>
          </a:p>
          <a:p>
            <a:pPr lvl="1">
              <a:lnSpc>
                <a:spcPct val="90000"/>
              </a:lnSpc>
            </a:pPr>
            <a:r>
              <a:rPr lang="en-US" altLang="en-US" dirty="0"/>
              <a:t>Checkpoint records</a:t>
            </a:r>
          </a:p>
          <a:p>
            <a:pPr lvl="2">
              <a:lnSpc>
                <a:spcPct val="90000"/>
              </a:lnSpc>
            </a:pPr>
            <a:r>
              <a:rPr lang="en-US" altLang="en-US" dirty="0"/>
              <a:t>The point of synchronization between the database and the transaction log file.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Completed Transaction</a:t>
            </a:r>
          </a:p>
        </p:txBody>
      </p:sp>
      <p:sp>
        <p:nvSpPr>
          <p:cNvPr id="22531" name="Rectangle 3"/>
          <p:cNvSpPr>
            <a:spLocks noGrp="1" noChangeArrowheads="1"/>
          </p:cNvSpPr>
          <p:nvPr>
            <p:ph type="body" idx="1"/>
          </p:nvPr>
        </p:nvSpPr>
        <p:spPr/>
        <p:txBody>
          <a:bodyPr/>
          <a:lstStyle/>
          <a:p>
            <a:r>
              <a:rPr lang="en-US" altLang="en-US" dirty="0"/>
              <a:t>All calculations done by the transaction in its work space (RAM) must have finished, and a copy of the results of the transaction must have been written in a secure place (log file).  The action of committing the transaction must also be written in the log.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04800"/>
            <a:ext cx="7696200" cy="1371600"/>
          </a:xfrm>
        </p:spPr>
        <p:txBody>
          <a:bodyPr/>
          <a:lstStyle/>
          <a:p>
            <a:pPr eaLnBrk="1" hangingPunct="1"/>
            <a:r>
              <a:rPr lang="en-US" altLang="en-US" sz="4000" dirty="0"/>
              <a:t>Triggers</a:t>
            </a:r>
            <a:br>
              <a:rPr lang="en-US" altLang="en-US" sz="4000" dirty="0"/>
            </a:br>
            <a:r>
              <a:rPr lang="en-US" altLang="en-US" sz="2800" dirty="0"/>
              <a:t>https://www.mysqltutorial.org/mysql-triggers.aspx</a:t>
            </a:r>
            <a:br>
              <a:rPr lang="en-US" altLang="en-US" sz="2800" dirty="0"/>
            </a:br>
            <a:r>
              <a:rPr lang="en-US" altLang="en-US" sz="2400" dirty="0"/>
              <a:t>https://dev.mysql.com/doc/refman/8.0/en/trigger-syntax.html</a:t>
            </a:r>
            <a:endParaRPr lang="en-US" altLang="en-US" sz="3600" dirty="0"/>
          </a:p>
        </p:txBody>
      </p:sp>
      <p:sp>
        <p:nvSpPr>
          <p:cNvPr id="24579" name="Rectangle 3"/>
          <p:cNvSpPr>
            <a:spLocks noGrp="1" noChangeArrowheads="1"/>
          </p:cNvSpPr>
          <p:nvPr>
            <p:ph type="body" idx="1"/>
          </p:nvPr>
        </p:nvSpPr>
        <p:spPr>
          <a:xfrm>
            <a:off x="715818" y="1981200"/>
            <a:ext cx="8077200" cy="3581400"/>
          </a:xfrm>
        </p:spPr>
        <p:txBody>
          <a:bodyPr/>
          <a:lstStyle/>
          <a:p>
            <a:pPr eaLnBrk="1" hangingPunct="1"/>
            <a:r>
              <a:rPr lang="en-US" altLang="en-US" dirty="0"/>
              <a:t>A trigger is a program stored in the database and is called automatically when a triggering event occurs.</a:t>
            </a:r>
          </a:p>
          <a:p>
            <a:pPr eaLnBrk="1" hangingPunct="1"/>
            <a:r>
              <a:rPr lang="en-US" altLang="en-US" dirty="0"/>
              <a:t>Update events: </a:t>
            </a:r>
          </a:p>
          <a:p>
            <a:pPr lvl="1" eaLnBrk="1" hangingPunct="1"/>
            <a:r>
              <a:rPr lang="en-US" altLang="en-US" dirty="0"/>
              <a:t>BEFORE </a:t>
            </a:r>
            <a:r>
              <a:rPr lang="en-US" altLang="en-US" dirty="0" err="1"/>
              <a:t>Insert|Delete|Update</a:t>
            </a:r>
            <a:endParaRPr lang="en-US" altLang="en-US" dirty="0"/>
          </a:p>
          <a:p>
            <a:pPr lvl="1" eaLnBrk="1" hangingPunct="1"/>
            <a:r>
              <a:rPr lang="en-US" altLang="en-US" dirty="0"/>
              <a:t>AFTER </a:t>
            </a:r>
            <a:r>
              <a:rPr lang="en-US" altLang="en-US" dirty="0" err="1"/>
              <a:t>Insert|Delete|Update</a:t>
            </a:r>
            <a:endParaRPr lang="en-US" altLang="en-US" dirty="0"/>
          </a:p>
        </p:txBody>
      </p:sp>
    </p:spTree>
    <p:extLst>
      <p:ext uri="{BB962C8B-B14F-4D97-AF65-F5344CB8AC3E}">
        <p14:creationId xmlns:p14="http://schemas.microsoft.com/office/powerpoint/2010/main" val="1519193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endParaRPr lang="en-US" altLang="en-US"/>
          </a:p>
        </p:txBody>
      </p:sp>
      <p:pic>
        <p:nvPicPr>
          <p:cNvPr id="2662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2663" y="2133600"/>
            <a:ext cx="7178675" cy="410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41240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Advantages of triggers</a:t>
            </a:r>
          </a:p>
        </p:txBody>
      </p:sp>
      <p:sp>
        <p:nvSpPr>
          <p:cNvPr id="27651" name="Content Placeholder 2"/>
          <p:cNvSpPr>
            <a:spLocks noGrp="1"/>
          </p:cNvSpPr>
          <p:nvPr>
            <p:ph idx="1"/>
          </p:nvPr>
        </p:nvSpPr>
        <p:spPr/>
        <p:txBody>
          <a:bodyPr/>
          <a:lstStyle/>
          <a:p>
            <a:r>
              <a:rPr lang="en-US" altLang="en-US"/>
              <a:t>Triggers provide another way to check the integrity of data and handle errors.</a:t>
            </a:r>
          </a:p>
          <a:p>
            <a:r>
              <a:rPr lang="en-US" altLang="en-US"/>
              <a:t>Triggers can be useful for auditing the data changes in tables.</a:t>
            </a:r>
          </a:p>
        </p:txBody>
      </p:sp>
    </p:spTree>
    <p:extLst>
      <p:ext uri="{BB962C8B-B14F-4D97-AF65-F5344CB8AC3E}">
        <p14:creationId xmlns:p14="http://schemas.microsoft.com/office/powerpoint/2010/main" val="246294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z="3600"/>
              <a:t>Access the values of the column being affected by the DML statement</a:t>
            </a:r>
            <a:br>
              <a:rPr lang="en-US" altLang="en-US"/>
            </a:br>
            <a:endParaRPr lang="en-US" altLang="en-US"/>
          </a:p>
        </p:txBody>
      </p:sp>
      <p:sp>
        <p:nvSpPr>
          <p:cNvPr id="29699" name="Content Placeholder 2"/>
          <p:cNvSpPr>
            <a:spLocks noGrp="1"/>
          </p:cNvSpPr>
          <p:nvPr>
            <p:ph idx="1"/>
          </p:nvPr>
        </p:nvSpPr>
        <p:spPr/>
        <p:txBody>
          <a:bodyPr/>
          <a:lstStyle/>
          <a:p>
            <a:r>
              <a:rPr lang="en-US" altLang="en-US"/>
              <a:t>The trigger body can access the values of the columns BEFORE and AFTER the DML has fired using the NEW and OLD modifiers.</a:t>
            </a:r>
          </a:p>
          <a:p>
            <a:r>
              <a:rPr lang="en-US" altLang="en-US"/>
              <a:t>For example, if you update the column description, in the trigger body, you can access the value of the description before the update OLD.description and the new value NEW.description.</a:t>
            </a:r>
          </a:p>
        </p:txBody>
      </p:sp>
    </p:spTree>
    <p:extLst>
      <p:ext uri="{BB962C8B-B14F-4D97-AF65-F5344CB8AC3E}">
        <p14:creationId xmlns:p14="http://schemas.microsoft.com/office/powerpoint/2010/main" val="11059453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85800" y="228600"/>
            <a:ext cx="7772400" cy="1143000"/>
          </a:xfrm>
        </p:spPr>
        <p:txBody>
          <a:bodyPr/>
          <a:lstStyle/>
          <a:p>
            <a:r>
              <a:rPr lang="en-US" altLang="en-US"/>
              <a:t>Demo Trigger</a:t>
            </a:r>
          </a:p>
        </p:txBody>
      </p:sp>
      <p:sp>
        <p:nvSpPr>
          <p:cNvPr id="30723" name="Content Placeholder 2"/>
          <p:cNvSpPr>
            <a:spLocks noGrp="1"/>
          </p:cNvSpPr>
          <p:nvPr>
            <p:ph idx="1"/>
          </p:nvPr>
        </p:nvSpPr>
        <p:spPr>
          <a:xfrm>
            <a:off x="685800" y="1371600"/>
            <a:ext cx="7772400" cy="685800"/>
          </a:xfrm>
        </p:spPr>
        <p:txBody>
          <a:bodyPr/>
          <a:lstStyle/>
          <a:p>
            <a:r>
              <a:rPr lang="en-US" altLang="en-US" dirty="0"/>
              <a:t>Track changes made to employee salary.</a:t>
            </a:r>
          </a:p>
          <a:p>
            <a:r>
              <a:rPr lang="en-US" altLang="en-US" dirty="0"/>
              <a:t>Create an audit table:</a:t>
            </a:r>
          </a:p>
        </p:txBody>
      </p:sp>
      <p:sp>
        <p:nvSpPr>
          <p:cNvPr id="30724" name="Rectangle 3"/>
          <p:cNvSpPr>
            <a:spLocks noChangeArrowheads="1"/>
          </p:cNvSpPr>
          <p:nvPr/>
        </p:nvSpPr>
        <p:spPr bwMode="auto">
          <a:xfrm>
            <a:off x="1295400" y="2590800"/>
            <a:ext cx="6858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0" eaLnBrk="0" hangingPunct="0">
              <a:spcBef>
                <a:spcPct val="0"/>
              </a:spcBef>
              <a:buNone/>
              <a:defRPr/>
            </a:pPr>
            <a:r>
              <a:rPr lang="en-US" altLang="en-US" sz="2800" dirty="0">
                <a:solidFill>
                  <a:srgbClr val="000000"/>
                </a:solidFill>
              </a:rPr>
              <a:t>use </a:t>
            </a:r>
            <a:r>
              <a:rPr lang="en-US" altLang="en-US" sz="2800" dirty="0" err="1">
                <a:solidFill>
                  <a:srgbClr val="000000"/>
                </a:solidFill>
              </a:rPr>
              <a:t>mydatabase</a:t>
            </a:r>
            <a:r>
              <a:rPr lang="en-US" altLang="en-US" sz="2800" dirty="0">
                <a:solidFill>
                  <a:srgbClr val="000000"/>
                </a:solidFill>
              </a:rPr>
              <a:t>;</a:t>
            </a:r>
          </a:p>
          <a:p>
            <a:pPr lvl="0" eaLnBrk="0" hangingPunct="0">
              <a:spcBef>
                <a:spcPct val="0"/>
              </a:spcBef>
              <a:buNone/>
              <a:defRPr/>
            </a:pPr>
            <a:r>
              <a:rPr lang="en-US" altLang="en-US" sz="2800" dirty="0">
                <a:solidFill>
                  <a:srgbClr val="000000"/>
                </a:solidFill>
              </a:rPr>
              <a:t>CREATE TABLE </a:t>
            </a:r>
            <a:r>
              <a:rPr lang="en-US" altLang="en-US" sz="2800" dirty="0" err="1">
                <a:solidFill>
                  <a:srgbClr val="000000"/>
                </a:solidFill>
              </a:rPr>
              <a:t>salary_audit</a:t>
            </a:r>
            <a:r>
              <a:rPr lang="en-US" altLang="en-US" sz="2800" dirty="0">
                <a:solidFill>
                  <a:srgbClr val="000000"/>
                </a:solidFill>
              </a:rPr>
              <a:t> (    id INT AUTO_INCREMENT PRIMARY KEY,    </a:t>
            </a:r>
          </a:p>
          <a:p>
            <a:pPr lvl="0" eaLnBrk="0" hangingPunct="0">
              <a:spcBef>
                <a:spcPct val="0"/>
              </a:spcBef>
              <a:buNone/>
              <a:defRPr/>
            </a:pPr>
            <a:r>
              <a:rPr lang="en-US" altLang="en-US" sz="2800" dirty="0" err="1">
                <a:solidFill>
                  <a:srgbClr val="000000"/>
                </a:solidFill>
              </a:rPr>
              <a:t>eid</a:t>
            </a:r>
            <a:r>
              <a:rPr lang="en-US" altLang="en-US" sz="2800" dirty="0">
                <a:solidFill>
                  <a:srgbClr val="000000"/>
                </a:solidFill>
              </a:rPr>
              <a:t> char(5) NOT NULL,    </a:t>
            </a:r>
          </a:p>
          <a:p>
            <a:pPr lvl="0" eaLnBrk="0" hangingPunct="0">
              <a:spcBef>
                <a:spcPct val="0"/>
              </a:spcBef>
              <a:buNone/>
              <a:defRPr/>
            </a:pPr>
            <a:r>
              <a:rPr lang="en-US" altLang="en-US" sz="2800" dirty="0" err="1">
                <a:solidFill>
                  <a:srgbClr val="000000"/>
                </a:solidFill>
              </a:rPr>
              <a:t>ename</a:t>
            </a:r>
            <a:r>
              <a:rPr lang="en-US" altLang="en-US" sz="2800" dirty="0">
                <a:solidFill>
                  <a:srgbClr val="000000"/>
                </a:solidFill>
              </a:rPr>
              <a:t> VARCHAR(40) NOT NULL,    </a:t>
            </a:r>
          </a:p>
          <a:p>
            <a:pPr lvl="0" eaLnBrk="0" hangingPunct="0">
              <a:spcBef>
                <a:spcPct val="0"/>
              </a:spcBef>
              <a:buNone/>
              <a:defRPr/>
            </a:pPr>
            <a:r>
              <a:rPr lang="en-US" altLang="en-US" sz="2800" dirty="0" err="1">
                <a:solidFill>
                  <a:srgbClr val="000000"/>
                </a:solidFill>
              </a:rPr>
              <a:t>changedate</a:t>
            </a:r>
            <a:r>
              <a:rPr lang="en-US" altLang="en-US" sz="2800" dirty="0">
                <a:solidFill>
                  <a:srgbClr val="000000"/>
                </a:solidFill>
              </a:rPr>
              <a:t> DATETIME DEFAULT NULL,    </a:t>
            </a:r>
            <a:r>
              <a:rPr lang="en-US" altLang="en-US" sz="2800" dirty="0" err="1">
                <a:solidFill>
                  <a:srgbClr val="000000"/>
                </a:solidFill>
              </a:rPr>
              <a:t>oldsalary</a:t>
            </a:r>
            <a:r>
              <a:rPr lang="en-US" altLang="en-US" sz="2800" dirty="0">
                <a:solidFill>
                  <a:srgbClr val="000000"/>
                </a:solidFill>
              </a:rPr>
              <a:t> decimal (9,2),   </a:t>
            </a:r>
          </a:p>
          <a:p>
            <a:pPr lvl="0" eaLnBrk="0" hangingPunct="0">
              <a:spcBef>
                <a:spcPct val="0"/>
              </a:spcBef>
              <a:buNone/>
              <a:defRPr/>
            </a:pPr>
            <a:r>
              <a:rPr lang="en-US" altLang="en-US" sz="2800" dirty="0" err="1">
                <a:solidFill>
                  <a:srgbClr val="000000"/>
                </a:solidFill>
              </a:rPr>
              <a:t>newsalary</a:t>
            </a:r>
            <a:r>
              <a:rPr lang="en-US" altLang="en-US" sz="2800" dirty="0">
                <a:solidFill>
                  <a:srgbClr val="000000"/>
                </a:solidFill>
              </a:rPr>
              <a:t> decimal (9,2));</a:t>
            </a: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18983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304800"/>
            <a:ext cx="7810500" cy="685800"/>
          </a:xfrm>
        </p:spPr>
        <p:txBody>
          <a:bodyPr/>
          <a:lstStyle/>
          <a:p>
            <a:pPr eaLnBrk="1" hangingPunct="1"/>
            <a:r>
              <a:rPr lang="en-US" altLang="en-US" dirty="0"/>
              <a:t>Demo New and Old</a:t>
            </a:r>
          </a:p>
        </p:txBody>
      </p:sp>
      <p:sp>
        <p:nvSpPr>
          <p:cNvPr id="31747" name="Text Box 3"/>
          <p:cNvSpPr txBox="1">
            <a:spLocks noChangeArrowheads="1"/>
          </p:cNvSpPr>
          <p:nvPr/>
        </p:nvSpPr>
        <p:spPr bwMode="auto">
          <a:xfrm>
            <a:off x="571500" y="1143000"/>
            <a:ext cx="78486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0">
              <a:spcBef>
                <a:spcPct val="50000"/>
              </a:spcBef>
              <a:buNone/>
              <a:defRPr/>
            </a:pPr>
            <a:r>
              <a:rPr lang="en-US" altLang="en-US" sz="2400" dirty="0">
                <a:solidFill>
                  <a:srgbClr val="000000"/>
                </a:solidFill>
              </a:rPr>
              <a:t>use </a:t>
            </a:r>
            <a:r>
              <a:rPr lang="en-US" altLang="en-US" sz="2400" dirty="0" err="1">
                <a:solidFill>
                  <a:srgbClr val="000000"/>
                </a:solidFill>
              </a:rPr>
              <a:t>mydatabase</a:t>
            </a:r>
            <a:r>
              <a:rPr lang="en-US" altLang="en-US" sz="2400" dirty="0">
                <a:solidFill>
                  <a:srgbClr val="000000"/>
                </a:solidFill>
              </a:rPr>
              <a:t>;</a:t>
            </a:r>
          </a:p>
          <a:p>
            <a:pPr lvl="0">
              <a:spcBef>
                <a:spcPct val="50000"/>
              </a:spcBef>
              <a:buNone/>
              <a:defRPr/>
            </a:pPr>
            <a:r>
              <a:rPr lang="en-US" altLang="en-US" sz="2400" dirty="0">
                <a:solidFill>
                  <a:srgbClr val="000000"/>
                </a:solidFill>
              </a:rPr>
              <a:t>CREATE TRIGGER </a:t>
            </a:r>
            <a:r>
              <a:rPr lang="en-US" altLang="en-US" sz="2400" dirty="0" err="1">
                <a:solidFill>
                  <a:srgbClr val="000000"/>
                </a:solidFill>
              </a:rPr>
              <a:t>after_employee_update</a:t>
            </a:r>
            <a:r>
              <a:rPr lang="en-US" altLang="en-US" sz="2400" dirty="0">
                <a:solidFill>
                  <a:srgbClr val="000000"/>
                </a:solidFill>
              </a:rPr>
              <a:t>    </a:t>
            </a:r>
          </a:p>
          <a:p>
            <a:pPr lvl="0">
              <a:spcBef>
                <a:spcPct val="50000"/>
              </a:spcBef>
              <a:buNone/>
              <a:defRPr/>
            </a:pPr>
            <a:r>
              <a:rPr lang="en-US" altLang="en-US" sz="2400" dirty="0">
                <a:solidFill>
                  <a:srgbClr val="000000"/>
                </a:solidFill>
              </a:rPr>
              <a:t>AFTER UPDATE ON employee    </a:t>
            </a:r>
          </a:p>
          <a:p>
            <a:pPr lvl="0">
              <a:spcBef>
                <a:spcPct val="50000"/>
              </a:spcBef>
              <a:buNone/>
              <a:defRPr/>
            </a:pPr>
            <a:r>
              <a:rPr lang="en-US" altLang="en-US" sz="2400" dirty="0">
                <a:solidFill>
                  <a:srgbClr val="000000"/>
                </a:solidFill>
              </a:rPr>
              <a:t>FOR EACH ROW  INSERT INTO </a:t>
            </a:r>
            <a:r>
              <a:rPr lang="en-US" altLang="en-US" sz="2400" dirty="0" err="1">
                <a:solidFill>
                  <a:srgbClr val="000000"/>
                </a:solidFill>
              </a:rPr>
              <a:t>salary_audit</a:t>
            </a:r>
            <a:r>
              <a:rPr lang="en-US" altLang="en-US" sz="2400" dirty="0">
                <a:solidFill>
                  <a:srgbClr val="000000"/>
                </a:solidFill>
              </a:rPr>
              <a:t> </a:t>
            </a:r>
          </a:p>
          <a:p>
            <a:pPr lvl="0">
              <a:spcBef>
                <a:spcPct val="50000"/>
              </a:spcBef>
              <a:buNone/>
              <a:defRPr/>
            </a:pPr>
            <a:r>
              <a:rPr lang="en-US" altLang="en-US" sz="2400" dirty="0">
                <a:solidFill>
                  <a:srgbClr val="000000"/>
                </a:solidFill>
              </a:rPr>
              <a:t>SET </a:t>
            </a:r>
            <a:r>
              <a:rPr lang="en-US" altLang="en-US" sz="2400" dirty="0" err="1">
                <a:solidFill>
                  <a:srgbClr val="000000"/>
                </a:solidFill>
              </a:rPr>
              <a:t>eid</a:t>
            </a:r>
            <a:r>
              <a:rPr lang="en-US" altLang="en-US" sz="2400" dirty="0">
                <a:solidFill>
                  <a:srgbClr val="000000"/>
                </a:solidFill>
              </a:rPr>
              <a:t> = </a:t>
            </a:r>
            <a:r>
              <a:rPr lang="en-US" altLang="en-US" sz="2400" dirty="0" err="1">
                <a:solidFill>
                  <a:srgbClr val="000000"/>
                </a:solidFill>
              </a:rPr>
              <a:t>OLD.eid</a:t>
            </a:r>
            <a:r>
              <a:rPr lang="en-US" altLang="en-US" sz="2400" dirty="0">
                <a:solidFill>
                  <a:srgbClr val="000000"/>
                </a:solidFill>
              </a:rPr>
              <a:t>,     </a:t>
            </a:r>
            <a:r>
              <a:rPr lang="en-US" altLang="en-US" sz="2400" dirty="0" err="1">
                <a:solidFill>
                  <a:srgbClr val="000000"/>
                </a:solidFill>
              </a:rPr>
              <a:t>ename</a:t>
            </a:r>
            <a:r>
              <a:rPr lang="en-US" altLang="en-US" sz="2400" dirty="0">
                <a:solidFill>
                  <a:srgbClr val="000000"/>
                </a:solidFill>
              </a:rPr>
              <a:t> = </a:t>
            </a:r>
            <a:r>
              <a:rPr lang="en-US" altLang="en-US" sz="2400" dirty="0" err="1">
                <a:solidFill>
                  <a:srgbClr val="000000"/>
                </a:solidFill>
              </a:rPr>
              <a:t>OLD.ename</a:t>
            </a:r>
            <a:r>
              <a:rPr lang="en-US" altLang="en-US" sz="2400" dirty="0">
                <a:solidFill>
                  <a:srgbClr val="000000"/>
                </a:solidFill>
              </a:rPr>
              <a:t>,     </a:t>
            </a:r>
          </a:p>
          <a:p>
            <a:pPr lvl="0">
              <a:spcBef>
                <a:spcPct val="50000"/>
              </a:spcBef>
              <a:buNone/>
              <a:defRPr/>
            </a:pPr>
            <a:r>
              <a:rPr lang="en-US" altLang="en-US" sz="2400" dirty="0" err="1">
                <a:solidFill>
                  <a:srgbClr val="000000"/>
                </a:solidFill>
              </a:rPr>
              <a:t>changedate</a:t>
            </a:r>
            <a:r>
              <a:rPr lang="en-US" altLang="en-US" sz="2400" dirty="0">
                <a:solidFill>
                  <a:srgbClr val="000000"/>
                </a:solidFill>
              </a:rPr>
              <a:t> = NOW(),	 </a:t>
            </a:r>
          </a:p>
          <a:p>
            <a:pPr lvl="0">
              <a:spcBef>
                <a:spcPct val="50000"/>
              </a:spcBef>
              <a:buNone/>
              <a:defRPr/>
            </a:pPr>
            <a:r>
              <a:rPr lang="en-US" altLang="en-US" sz="2400" dirty="0" err="1">
                <a:solidFill>
                  <a:srgbClr val="000000"/>
                </a:solidFill>
              </a:rPr>
              <a:t>oldsalary</a:t>
            </a:r>
            <a:r>
              <a:rPr lang="en-US" altLang="en-US" sz="2400" dirty="0">
                <a:solidFill>
                  <a:srgbClr val="000000"/>
                </a:solidFill>
              </a:rPr>
              <a:t>=</a:t>
            </a:r>
            <a:r>
              <a:rPr lang="en-US" altLang="en-US" sz="2400" dirty="0" err="1">
                <a:solidFill>
                  <a:srgbClr val="000000"/>
                </a:solidFill>
              </a:rPr>
              <a:t>OLD.salary</a:t>
            </a:r>
            <a:r>
              <a:rPr lang="en-US" altLang="en-US" sz="2400" dirty="0">
                <a:solidFill>
                  <a:srgbClr val="000000"/>
                </a:solidFill>
              </a:rPr>
              <a:t>,	</a:t>
            </a:r>
          </a:p>
          <a:p>
            <a:pPr lvl="0">
              <a:spcBef>
                <a:spcPct val="50000"/>
              </a:spcBef>
              <a:buNone/>
              <a:defRPr/>
            </a:pPr>
            <a:r>
              <a:rPr lang="en-US" altLang="en-US" sz="2400" dirty="0">
                <a:solidFill>
                  <a:srgbClr val="000000"/>
                </a:solidFill>
              </a:rPr>
              <a:t> </a:t>
            </a:r>
            <a:r>
              <a:rPr lang="en-US" altLang="en-US" sz="2400" dirty="0" err="1">
                <a:solidFill>
                  <a:srgbClr val="000000"/>
                </a:solidFill>
              </a:rPr>
              <a:t>newsalary</a:t>
            </a:r>
            <a:r>
              <a:rPr lang="en-US" altLang="en-US" sz="2400" dirty="0">
                <a:solidFill>
                  <a:srgbClr val="000000"/>
                </a:solidFill>
              </a:rPr>
              <a:t>=</a:t>
            </a:r>
            <a:r>
              <a:rPr lang="en-US" altLang="en-US" sz="2400" dirty="0" err="1">
                <a:solidFill>
                  <a:srgbClr val="000000"/>
                </a:solidFill>
              </a:rPr>
              <a:t>NEW.salary</a:t>
            </a:r>
            <a:r>
              <a:rPr lang="en-US" altLang="en-US" sz="2400" dirty="0">
                <a:solidFill>
                  <a:srgbClr val="000000"/>
                </a:solidFill>
              </a:rPr>
              <a:t> ;</a:t>
            </a:r>
            <a:endParaRPr kumimoji="0" lang="en-US" altLang="en-US" sz="18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2" name="TextBox 1"/>
          <p:cNvSpPr txBox="1"/>
          <p:nvPr/>
        </p:nvSpPr>
        <p:spPr>
          <a:xfrm>
            <a:off x="609600" y="5943600"/>
            <a:ext cx="7810500" cy="461665"/>
          </a:xfrm>
          <a:prstGeom prst="rect">
            <a:avLst/>
          </a:prstGeom>
          <a:noFill/>
        </p:spPr>
        <p:txBody>
          <a:bodyPr wrap="square" rtlCol="0">
            <a:spAutoFit/>
          </a:bodyPr>
          <a:lstStyle/>
          <a:p>
            <a:r>
              <a:rPr lang="en-US" sz="2400" b="1" dirty="0"/>
              <a:t>Note: SHOW Triggers; DROP Triggers </a:t>
            </a:r>
            <a:r>
              <a:rPr lang="en-US" sz="2400" b="1" dirty="0" err="1"/>
              <a:t>triggerName</a:t>
            </a:r>
            <a:r>
              <a:rPr lang="en-US" sz="2400" b="1" dirty="0"/>
              <a:t>;</a:t>
            </a:r>
          </a:p>
        </p:txBody>
      </p:sp>
    </p:spTree>
    <p:extLst>
      <p:ext uri="{BB962C8B-B14F-4D97-AF65-F5344CB8AC3E}">
        <p14:creationId xmlns:p14="http://schemas.microsoft.com/office/powerpoint/2010/main" val="3632640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44D3F-BC16-46E3-9FBC-AA38C9C65B71}"/>
              </a:ext>
            </a:extLst>
          </p:cNvPr>
          <p:cNvSpPr>
            <a:spLocks noGrp="1"/>
          </p:cNvSpPr>
          <p:nvPr>
            <p:ph type="title"/>
          </p:nvPr>
        </p:nvSpPr>
        <p:spPr/>
        <p:txBody>
          <a:bodyPr/>
          <a:lstStyle/>
          <a:p>
            <a:r>
              <a:rPr lang="en-US" sz="3200" dirty="0"/>
              <a:t>Application programming interface (API) that defines how a client may access a database</a:t>
            </a:r>
            <a:endParaRPr lang="en-US" sz="4000" dirty="0"/>
          </a:p>
        </p:txBody>
      </p:sp>
      <p:sp>
        <p:nvSpPr>
          <p:cNvPr id="3" name="Content Placeholder 2">
            <a:extLst>
              <a:ext uri="{FF2B5EF4-FFF2-40B4-BE49-F238E27FC236}">
                <a16:creationId xmlns:a16="http://schemas.microsoft.com/office/drawing/2014/main" id="{43ABCB32-BD9C-4B37-AA5D-3869F195D7C0}"/>
              </a:ext>
            </a:extLst>
          </p:cNvPr>
          <p:cNvSpPr>
            <a:spLocks noGrp="1"/>
          </p:cNvSpPr>
          <p:nvPr>
            <p:ph idx="1"/>
          </p:nvPr>
        </p:nvSpPr>
        <p:spPr/>
        <p:txBody>
          <a:bodyPr/>
          <a:lstStyle/>
          <a:p>
            <a:r>
              <a:rPr lang="en-US" dirty="0"/>
              <a:t>Microsoft ODBC</a:t>
            </a:r>
          </a:p>
          <a:p>
            <a:pPr lvl="1"/>
            <a:r>
              <a:rPr lang="en-US" dirty="0"/>
              <a:t>Microsoft Open Database Connectivity </a:t>
            </a:r>
          </a:p>
          <a:p>
            <a:pPr lvl="1"/>
            <a:r>
              <a:rPr lang="en-US" dirty="0"/>
              <a:t>Define ODBC Data Source Name, DSN</a:t>
            </a:r>
          </a:p>
          <a:p>
            <a:r>
              <a:rPr lang="en-US" dirty="0"/>
              <a:t>Java: JDBC</a:t>
            </a:r>
          </a:p>
          <a:p>
            <a:pPr lvl="1"/>
            <a:r>
              <a:rPr lang="en-US" dirty="0"/>
              <a:t>Java Database Connectivity</a:t>
            </a:r>
          </a:p>
          <a:p>
            <a:r>
              <a:rPr lang="en-US" dirty="0" err="1"/>
              <a:t>Pymongo</a:t>
            </a:r>
            <a:r>
              <a:rPr lang="en-US" dirty="0"/>
              <a:t> for Python</a:t>
            </a:r>
          </a:p>
          <a:p>
            <a:endParaRPr lang="en-US" dirty="0"/>
          </a:p>
        </p:txBody>
      </p:sp>
    </p:spTree>
    <p:extLst>
      <p:ext uri="{BB962C8B-B14F-4D97-AF65-F5344CB8AC3E}">
        <p14:creationId xmlns:p14="http://schemas.microsoft.com/office/powerpoint/2010/main" val="1322107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Update the product onhand when an order detail line is added</a:t>
            </a:r>
          </a:p>
        </p:txBody>
      </p:sp>
      <p:sp>
        <p:nvSpPr>
          <p:cNvPr id="34819" name="Rectangle 2"/>
          <p:cNvSpPr>
            <a:spLocks noChangeArrowheads="1"/>
          </p:cNvSpPr>
          <p:nvPr/>
        </p:nvSpPr>
        <p:spPr bwMode="auto">
          <a:xfrm>
            <a:off x="1371600" y="2133600"/>
            <a:ext cx="64008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lvl="0" eaLnBrk="0" hangingPunct="0">
              <a:spcBef>
                <a:spcPct val="0"/>
              </a:spcBef>
              <a:buNone/>
              <a:defRPr/>
            </a:pPr>
            <a:r>
              <a:rPr lang="en-US" altLang="en-US" sz="2800" dirty="0">
                <a:solidFill>
                  <a:srgbClr val="000000"/>
                </a:solidFill>
              </a:rPr>
              <a:t>use sales;</a:t>
            </a:r>
          </a:p>
          <a:p>
            <a:pPr lvl="0" eaLnBrk="0" hangingPunct="0">
              <a:spcBef>
                <a:spcPct val="0"/>
              </a:spcBef>
              <a:buNone/>
              <a:defRPr/>
            </a:pPr>
            <a:r>
              <a:rPr lang="en-US" altLang="en-US" sz="2800" dirty="0">
                <a:solidFill>
                  <a:srgbClr val="000000"/>
                </a:solidFill>
              </a:rPr>
              <a:t>create trigger </a:t>
            </a:r>
            <a:r>
              <a:rPr lang="en-US" altLang="en-US" sz="2800" dirty="0" err="1">
                <a:solidFill>
                  <a:srgbClr val="000000"/>
                </a:solidFill>
              </a:rPr>
              <a:t>addTrigger</a:t>
            </a:r>
            <a:endParaRPr lang="en-US" altLang="en-US" sz="2800" dirty="0">
              <a:solidFill>
                <a:srgbClr val="000000"/>
              </a:solidFill>
            </a:endParaRPr>
          </a:p>
          <a:p>
            <a:pPr lvl="0" eaLnBrk="0" hangingPunct="0">
              <a:spcBef>
                <a:spcPct val="0"/>
              </a:spcBef>
              <a:buNone/>
              <a:defRPr/>
            </a:pPr>
            <a:r>
              <a:rPr lang="en-US" altLang="en-US" sz="2800" dirty="0">
                <a:solidFill>
                  <a:srgbClr val="000000"/>
                </a:solidFill>
              </a:rPr>
              <a:t>after insert on </a:t>
            </a:r>
            <a:r>
              <a:rPr lang="en-US" altLang="en-US" sz="2800" dirty="0" err="1">
                <a:solidFill>
                  <a:srgbClr val="000000"/>
                </a:solidFill>
              </a:rPr>
              <a:t>odetails</a:t>
            </a:r>
            <a:endParaRPr lang="en-US" altLang="en-US" sz="2800" dirty="0">
              <a:solidFill>
                <a:srgbClr val="000000"/>
              </a:solidFill>
            </a:endParaRPr>
          </a:p>
          <a:p>
            <a:pPr lvl="0" eaLnBrk="0" hangingPunct="0">
              <a:spcBef>
                <a:spcPct val="0"/>
              </a:spcBef>
              <a:buNone/>
              <a:defRPr/>
            </a:pPr>
            <a:r>
              <a:rPr lang="en-US" altLang="en-US" sz="2800" dirty="0">
                <a:solidFill>
                  <a:srgbClr val="000000"/>
                </a:solidFill>
              </a:rPr>
              <a:t>for each row       </a:t>
            </a:r>
          </a:p>
          <a:p>
            <a:pPr lvl="0" eaLnBrk="0" hangingPunct="0">
              <a:spcBef>
                <a:spcPct val="0"/>
              </a:spcBef>
              <a:buNone/>
              <a:defRPr/>
            </a:pPr>
            <a:r>
              <a:rPr lang="en-US" altLang="en-US" sz="2800" dirty="0">
                <a:solidFill>
                  <a:srgbClr val="000000"/>
                </a:solidFill>
              </a:rPr>
              <a:t>	update products          </a:t>
            </a:r>
          </a:p>
          <a:p>
            <a:pPr lvl="0" eaLnBrk="0" hangingPunct="0">
              <a:spcBef>
                <a:spcPct val="0"/>
              </a:spcBef>
              <a:buNone/>
              <a:defRPr/>
            </a:pPr>
            <a:r>
              <a:rPr lang="en-US" altLang="en-US" sz="2800" dirty="0">
                <a:solidFill>
                  <a:srgbClr val="000000"/>
                </a:solidFill>
              </a:rPr>
              <a:t>	set </a:t>
            </a:r>
            <a:r>
              <a:rPr lang="en-US" altLang="en-US" sz="2800" dirty="0" err="1">
                <a:solidFill>
                  <a:srgbClr val="000000"/>
                </a:solidFill>
              </a:rPr>
              <a:t>onhand</a:t>
            </a:r>
            <a:r>
              <a:rPr lang="en-US" altLang="en-US" sz="2800" dirty="0">
                <a:solidFill>
                  <a:srgbClr val="000000"/>
                </a:solidFill>
              </a:rPr>
              <a:t>=</a:t>
            </a:r>
            <a:r>
              <a:rPr lang="en-US" altLang="en-US" sz="2800" dirty="0" err="1">
                <a:solidFill>
                  <a:srgbClr val="000000"/>
                </a:solidFill>
              </a:rPr>
              <a:t>onhand</a:t>
            </a:r>
            <a:r>
              <a:rPr lang="en-US" altLang="en-US" sz="2800" dirty="0">
                <a:solidFill>
                  <a:srgbClr val="000000"/>
                </a:solidFill>
              </a:rPr>
              <a:t> - </a:t>
            </a:r>
            <a:r>
              <a:rPr lang="en-US" altLang="en-US" sz="2800" dirty="0" err="1">
                <a:solidFill>
                  <a:srgbClr val="000000"/>
                </a:solidFill>
              </a:rPr>
              <a:t>new.qty</a:t>
            </a:r>
            <a:r>
              <a:rPr lang="en-US" altLang="en-US" sz="2800" dirty="0">
                <a:solidFill>
                  <a:srgbClr val="000000"/>
                </a:solidFill>
              </a:rPr>
              <a:t>          </a:t>
            </a:r>
          </a:p>
          <a:p>
            <a:pPr lvl="0" eaLnBrk="0" hangingPunct="0">
              <a:spcBef>
                <a:spcPct val="0"/>
              </a:spcBef>
              <a:buNone/>
              <a:defRPr/>
            </a:pPr>
            <a:r>
              <a:rPr lang="en-US" altLang="en-US" sz="2800" dirty="0">
                <a:solidFill>
                  <a:srgbClr val="000000"/>
                </a:solidFill>
              </a:rPr>
              <a:t>	where </a:t>
            </a:r>
            <a:r>
              <a:rPr lang="en-US" altLang="en-US" sz="2800" dirty="0" err="1">
                <a:solidFill>
                  <a:srgbClr val="000000"/>
                </a:solidFill>
              </a:rPr>
              <a:t>pid</a:t>
            </a:r>
            <a:r>
              <a:rPr lang="en-US" altLang="en-US" sz="2800" dirty="0">
                <a:solidFill>
                  <a:srgbClr val="000000"/>
                </a:solidFill>
              </a:rPr>
              <a:t> = </a:t>
            </a:r>
            <a:r>
              <a:rPr lang="en-US" altLang="en-US" sz="2800" dirty="0" err="1">
                <a:solidFill>
                  <a:srgbClr val="000000"/>
                </a:solidFill>
              </a:rPr>
              <a:t>new.pid</a:t>
            </a:r>
            <a:r>
              <a:rPr lang="en-US" altLang="en-US" sz="2800" dirty="0">
                <a:solidFill>
                  <a:srgbClr val="000000"/>
                </a:solidFill>
              </a:rPr>
              <a:t>;</a:t>
            </a:r>
            <a:endParaRPr kumimoji="0" lang="en-US" altLang="en-US" sz="2800" b="0" i="0" u="none" strike="noStrike" kern="120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15375789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2D762-0E39-4A78-B4AE-785307923B61}"/>
              </a:ext>
            </a:extLst>
          </p:cNvPr>
          <p:cNvSpPr>
            <a:spLocks noGrp="1"/>
          </p:cNvSpPr>
          <p:nvPr>
            <p:ph type="title"/>
          </p:nvPr>
        </p:nvSpPr>
        <p:spPr/>
        <p:txBody>
          <a:bodyPr/>
          <a:lstStyle/>
          <a:p>
            <a:r>
              <a:rPr lang="en-US" dirty="0"/>
              <a:t>Stored Procedure</a:t>
            </a:r>
          </a:p>
        </p:txBody>
      </p:sp>
      <p:sp>
        <p:nvSpPr>
          <p:cNvPr id="3" name="Content Placeholder 2">
            <a:extLst>
              <a:ext uri="{FF2B5EF4-FFF2-40B4-BE49-F238E27FC236}">
                <a16:creationId xmlns:a16="http://schemas.microsoft.com/office/drawing/2014/main" id="{719D8AA7-B71B-4345-ABDA-196719CF0F11}"/>
              </a:ext>
            </a:extLst>
          </p:cNvPr>
          <p:cNvSpPr>
            <a:spLocks noGrp="1"/>
          </p:cNvSpPr>
          <p:nvPr>
            <p:ph idx="1"/>
          </p:nvPr>
        </p:nvSpPr>
        <p:spPr/>
        <p:txBody>
          <a:bodyPr/>
          <a:lstStyle/>
          <a:p>
            <a:r>
              <a:rPr lang="en-US" dirty="0"/>
              <a:t>MySQL stored procedures are pre-compiled SQL statements stored in a database.</a:t>
            </a:r>
          </a:p>
          <a:p>
            <a:r>
              <a:rPr lang="en-US" dirty="0"/>
              <a:t>You can use the stored procedures to implement business logic that is reusable by multiple applications. The stored procedures help reduce the efforts of duplicating the same logic in many applications and make your database more consistent.</a:t>
            </a:r>
          </a:p>
        </p:txBody>
      </p:sp>
    </p:spTree>
    <p:extLst>
      <p:ext uri="{BB962C8B-B14F-4D97-AF65-F5344CB8AC3E}">
        <p14:creationId xmlns:p14="http://schemas.microsoft.com/office/powerpoint/2010/main" val="607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B12A8D6-9B5E-466B-8636-84174FE39BDA}"/>
              </a:ext>
            </a:extLst>
          </p:cNvPr>
          <p:cNvSpPr>
            <a:spLocks noGrp="1"/>
          </p:cNvSpPr>
          <p:nvPr>
            <p:ph type="title"/>
          </p:nvPr>
        </p:nvSpPr>
        <p:spPr/>
        <p:txBody>
          <a:bodyPr/>
          <a:lstStyle/>
          <a:p>
            <a:pPr eaLnBrk="1" hangingPunct="1"/>
            <a:r>
              <a:rPr lang="en-US" altLang="en-US"/>
              <a:t>Example</a:t>
            </a:r>
          </a:p>
        </p:txBody>
      </p:sp>
      <p:sp>
        <p:nvSpPr>
          <p:cNvPr id="12291" name="Rectangle 2">
            <a:extLst>
              <a:ext uri="{FF2B5EF4-FFF2-40B4-BE49-F238E27FC236}">
                <a16:creationId xmlns:a16="http://schemas.microsoft.com/office/drawing/2014/main" id="{1A8372C6-EBAE-4C2C-B342-C89D05435DB7}"/>
              </a:ext>
            </a:extLst>
          </p:cNvPr>
          <p:cNvSpPr>
            <a:spLocks noChangeArrowheads="1"/>
          </p:cNvSpPr>
          <p:nvPr/>
        </p:nvSpPr>
        <p:spPr bwMode="auto">
          <a:xfrm>
            <a:off x="990600" y="2090738"/>
            <a:ext cx="74676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Delimiter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CREATE PROCEDURE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custCount</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Begin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DECLARE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custCount</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INT DEFAULT 0;</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select count(</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cid</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into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custCount</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from customers;  	select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custCount</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End //</a:t>
            </a:r>
          </a:p>
        </p:txBody>
      </p:sp>
      <p:sp>
        <p:nvSpPr>
          <p:cNvPr id="2" name="Rectangle 1">
            <a:extLst>
              <a:ext uri="{FF2B5EF4-FFF2-40B4-BE49-F238E27FC236}">
                <a16:creationId xmlns:a16="http://schemas.microsoft.com/office/drawing/2014/main" id="{F491D1AF-57B8-43F9-BEFB-3FD048534BE3}"/>
              </a:ext>
            </a:extLst>
          </p:cNvPr>
          <p:cNvSpPr/>
          <p:nvPr/>
        </p:nvSpPr>
        <p:spPr>
          <a:xfrm>
            <a:off x="250079" y="5638800"/>
            <a:ext cx="8643841" cy="954107"/>
          </a:xfrm>
          <a:prstGeom prst="rect">
            <a:avLst/>
          </a:prstGeom>
        </p:spPr>
        <p:txBody>
          <a:bodyPr wrap="none">
            <a:spAutoFit/>
          </a:bodyPr>
          <a:lstStyle/>
          <a:p>
            <a:r>
              <a:rPr lang="en-US" sz="2800" dirty="0"/>
              <a:t>Note: You can invoke it by using the CALL statement:</a:t>
            </a:r>
          </a:p>
          <a:p>
            <a:r>
              <a:rPr lang="en-US" sz="2800" dirty="0"/>
              <a:t>call </a:t>
            </a:r>
            <a:r>
              <a:rPr lang="en-US" sz="2800" dirty="0" err="1"/>
              <a:t>custCount</a:t>
            </a:r>
            <a:r>
              <a:rPr lang="en-US" sz="2800"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2347D-2424-4CE1-A7D4-818D3FE22905}"/>
              </a:ext>
            </a:extLst>
          </p:cNvPr>
          <p:cNvSpPr>
            <a:spLocks noGrp="1"/>
          </p:cNvSpPr>
          <p:nvPr>
            <p:ph type="title"/>
          </p:nvPr>
        </p:nvSpPr>
        <p:spPr/>
        <p:txBody>
          <a:bodyPr/>
          <a:lstStyle/>
          <a:p>
            <a:r>
              <a:rPr lang="en-US" dirty="0"/>
              <a:t>MySQL Stored Function</a:t>
            </a:r>
          </a:p>
        </p:txBody>
      </p:sp>
      <p:sp>
        <p:nvSpPr>
          <p:cNvPr id="3" name="Content Placeholder 2">
            <a:extLst>
              <a:ext uri="{FF2B5EF4-FFF2-40B4-BE49-F238E27FC236}">
                <a16:creationId xmlns:a16="http://schemas.microsoft.com/office/drawing/2014/main" id="{D6614DF1-30FC-4D81-B474-F17C98AAE326}"/>
              </a:ext>
            </a:extLst>
          </p:cNvPr>
          <p:cNvSpPr>
            <a:spLocks noGrp="1"/>
          </p:cNvSpPr>
          <p:nvPr>
            <p:ph idx="1"/>
          </p:nvPr>
        </p:nvSpPr>
        <p:spPr/>
        <p:txBody>
          <a:bodyPr/>
          <a:lstStyle/>
          <a:p>
            <a:r>
              <a:rPr lang="en-US" dirty="0"/>
              <a:t>A stored function is a special kind stored program that returns a single value. Typically, you use stored functions to encapsulate common formulas or business rules that are reusable among SQL statements or stored programs.</a:t>
            </a:r>
          </a:p>
        </p:txBody>
      </p:sp>
    </p:spTree>
    <p:extLst>
      <p:ext uri="{BB962C8B-B14F-4D97-AF65-F5344CB8AC3E}">
        <p14:creationId xmlns:p14="http://schemas.microsoft.com/office/powerpoint/2010/main" val="419899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A3011933-D6DC-4650-9813-A304AD962BEE}"/>
              </a:ext>
            </a:extLst>
          </p:cNvPr>
          <p:cNvSpPr>
            <a:spLocks noGrp="1"/>
          </p:cNvSpPr>
          <p:nvPr>
            <p:ph type="title"/>
          </p:nvPr>
        </p:nvSpPr>
        <p:spPr>
          <a:xfrm>
            <a:off x="685800" y="228600"/>
            <a:ext cx="7772400" cy="685800"/>
          </a:xfrm>
        </p:spPr>
        <p:txBody>
          <a:bodyPr/>
          <a:lstStyle/>
          <a:p>
            <a:r>
              <a:rPr lang="en-US" altLang="en-US"/>
              <a:t>Function Example</a:t>
            </a:r>
          </a:p>
        </p:txBody>
      </p:sp>
      <p:sp>
        <p:nvSpPr>
          <p:cNvPr id="18435" name="Rectangle 2">
            <a:extLst>
              <a:ext uri="{FF2B5EF4-FFF2-40B4-BE49-F238E27FC236}">
                <a16:creationId xmlns:a16="http://schemas.microsoft.com/office/drawing/2014/main" id="{286C5B50-9A3D-425A-8E77-E4DF9E233EC0}"/>
              </a:ext>
            </a:extLst>
          </p:cNvPr>
          <p:cNvSpPr>
            <a:spLocks noChangeArrowheads="1"/>
          </p:cNvSpPr>
          <p:nvPr/>
        </p:nvSpPr>
        <p:spPr bwMode="auto">
          <a:xfrm>
            <a:off x="1066800" y="914400"/>
            <a:ext cx="78486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use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mydatabase</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delimiter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create function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emptax</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sal</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decimal(9,2))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returns decimal(9,2)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DETERMINISTIC</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begin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declare tax decimal(9,2);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if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sal</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&lt; 2000.0 then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set tax=</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sal</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*0.1;</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elseif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sal</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&lt;4000.0 then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set tax=</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sal</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*0.2;</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else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set tax=</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mn-cs"/>
              </a:rPr>
              <a:t>sal</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*0.3;</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end if;</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return (tax);</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end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368D0C1-0D7B-4E09-8C42-E5E98391CA78}"/>
              </a:ext>
            </a:extLst>
          </p:cNvPr>
          <p:cNvSpPr>
            <a:spLocks noGrp="1" noChangeArrowheads="1"/>
          </p:cNvSpPr>
          <p:nvPr>
            <p:ph type="title"/>
          </p:nvPr>
        </p:nvSpPr>
        <p:spPr/>
        <p:txBody>
          <a:bodyPr/>
          <a:lstStyle/>
          <a:p>
            <a:pPr eaLnBrk="1" hangingPunct="1"/>
            <a:r>
              <a:rPr lang="en-US" altLang="en-US"/>
              <a:t>Using the User-defined Function with SQL</a:t>
            </a:r>
          </a:p>
        </p:txBody>
      </p:sp>
      <p:sp>
        <p:nvSpPr>
          <p:cNvPr id="19459" name="Rectangle 3">
            <a:extLst>
              <a:ext uri="{FF2B5EF4-FFF2-40B4-BE49-F238E27FC236}">
                <a16:creationId xmlns:a16="http://schemas.microsoft.com/office/drawing/2014/main" id="{C730CF5A-2325-4101-B004-D9CB037F6E9A}"/>
              </a:ext>
            </a:extLst>
          </p:cNvPr>
          <p:cNvSpPr>
            <a:spLocks noGrp="1" noChangeArrowheads="1"/>
          </p:cNvSpPr>
          <p:nvPr>
            <p:ph type="body" idx="1"/>
          </p:nvPr>
        </p:nvSpPr>
        <p:spPr/>
        <p:txBody>
          <a:bodyPr/>
          <a:lstStyle/>
          <a:p>
            <a:pPr eaLnBrk="1" hangingPunct="1"/>
            <a:r>
              <a:rPr lang="en-US" altLang="en-US" dirty="0"/>
              <a:t>select </a:t>
            </a:r>
            <a:r>
              <a:rPr lang="en-US" altLang="en-US" dirty="0" err="1"/>
              <a:t>eid,ename,emptax</a:t>
            </a:r>
            <a:r>
              <a:rPr lang="en-US" altLang="en-US" dirty="0"/>
              <a:t>(salary) as tax from employee;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Database Systems Programming Language</a:t>
            </a:r>
          </a:p>
        </p:txBody>
      </p:sp>
      <p:sp>
        <p:nvSpPr>
          <p:cNvPr id="3" name="Content Placeholder 2"/>
          <p:cNvSpPr>
            <a:spLocks noGrp="1"/>
          </p:cNvSpPr>
          <p:nvPr>
            <p:ph idx="1"/>
          </p:nvPr>
        </p:nvSpPr>
        <p:spPr>
          <a:xfrm>
            <a:off x="685800" y="1981200"/>
            <a:ext cx="7924800" cy="4648200"/>
          </a:xfrm>
        </p:spPr>
        <p:txBody>
          <a:bodyPr/>
          <a:lstStyle/>
          <a:p>
            <a:r>
              <a:rPr lang="en-US" dirty="0"/>
              <a:t>Oracle: PL-SQL</a:t>
            </a:r>
          </a:p>
          <a:p>
            <a:r>
              <a:rPr lang="en-US" dirty="0"/>
              <a:t>Microsoft: Transact-SQL</a:t>
            </a:r>
          </a:p>
          <a:p>
            <a:r>
              <a:rPr lang="en-US" dirty="0"/>
              <a:t>MySQL: Similar to PL-SQL</a:t>
            </a:r>
          </a:p>
          <a:p>
            <a:pPr lvl="1"/>
            <a:r>
              <a:rPr lang="en-US" dirty="0"/>
              <a:t>Creating trigger:</a:t>
            </a:r>
          </a:p>
          <a:p>
            <a:pPr lvl="2"/>
            <a:r>
              <a:rPr lang="en-US" dirty="0"/>
              <a:t>https://dev.mysql.com/doc/refman/8.0/en/trigger-syntax.html</a:t>
            </a:r>
          </a:p>
          <a:p>
            <a:pPr lvl="1"/>
            <a:r>
              <a:rPr lang="en-US" dirty="0"/>
              <a:t>Creating stored procedures and functions:</a:t>
            </a:r>
          </a:p>
          <a:p>
            <a:pPr lvl="2"/>
            <a:r>
              <a:rPr lang="en-US" dirty="0"/>
              <a:t>https://dev.mysql.com/doc/refman/8.0/en/create-procedure.html</a:t>
            </a:r>
          </a:p>
        </p:txBody>
      </p:sp>
    </p:spTree>
    <p:extLst>
      <p:ext uri="{BB962C8B-B14F-4D97-AF65-F5344CB8AC3E}">
        <p14:creationId xmlns:p14="http://schemas.microsoft.com/office/powerpoint/2010/main" val="937005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To Recover</a:t>
            </a:r>
          </a:p>
        </p:txBody>
      </p:sp>
      <p:sp>
        <p:nvSpPr>
          <p:cNvPr id="19459" name="Rectangle 3"/>
          <p:cNvSpPr>
            <a:spLocks noGrp="1" noChangeArrowheads="1"/>
          </p:cNvSpPr>
          <p:nvPr>
            <p:ph type="body" idx="1"/>
          </p:nvPr>
        </p:nvSpPr>
        <p:spPr/>
        <p:txBody>
          <a:bodyPr/>
          <a:lstStyle/>
          <a:p>
            <a:r>
              <a:rPr lang="en-US" altLang="en-US" dirty="0"/>
              <a:t>In the event of a failure, examine the log starting from the most recent checkpoint record.</a:t>
            </a:r>
          </a:p>
          <a:p>
            <a:r>
              <a:rPr lang="en-US" altLang="en-US" dirty="0"/>
              <a:t>Any transaction with Transaction Start and Transaction Commit records should be redone:</a:t>
            </a:r>
          </a:p>
          <a:p>
            <a:pPr lvl="1"/>
            <a:r>
              <a:rPr lang="en-US" altLang="en-US" dirty="0"/>
              <a:t>Perform all the writes to the database using the after-image log records in the order in which they were written to the log.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F5E02-0E00-457D-B154-4EADD113C5CC}"/>
              </a:ext>
            </a:extLst>
          </p:cNvPr>
          <p:cNvSpPr>
            <a:spLocks noGrp="1"/>
          </p:cNvSpPr>
          <p:nvPr>
            <p:ph type="title"/>
          </p:nvPr>
        </p:nvSpPr>
        <p:spPr/>
        <p:txBody>
          <a:bodyPr/>
          <a:lstStyle/>
          <a:p>
            <a:r>
              <a:rPr lang="en-US" dirty="0"/>
              <a:t>Demo</a:t>
            </a:r>
          </a:p>
        </p:txBody>
      </p:sp>
      <p:sp>
        <p:nvSpPr>
          <p:cNvPr id="3" name="Content Placeholder 2">
            <a:extLst>
              <a:ext uri="{FF2B5EF4-FFF2-40B4-BE49-F238E27FC236}">
                <a16:creationId xmlns:a16="http://schemas.microsoft.com/office/drawing/2014/main" id="{731F625C-E139-4CD8-A244-6129A53F55F1}"/>
              </a:ext>
            </a:extLst>
          </p:cNvPr>
          <p:cNvSpPr>
            <a:spLocks noGrp="1"/>
          </p:cNvSpPr>
          <p:nvPr>
            <p:ph idx="1"/>
          </p:nvPr>
        </p:nvSpPr>
        <p:spPr/>
        <p:txBody>
          <a:bodyPr/>
          <a:lstStyle/>
          <a:p>
            <a:r>
              <a:rPr lang="en-US" dirty="0"/>
              <a:t>mongoInsertDoc.py</a:t>
            </a:r>
          </a:p>
          <a:p>
            <a:r>
              <a:rPr lang="en-US" dirty="0"/>
              <a:t>mongoQuery.py</a:t>
            </a:r>
          </a:p>
          <a:p>
            <a:r>
              <a:rPr lang="en-US" dirty="0"/>
              <a:t>addNewRecordToAccessDB.py</a:t>
            </a:r>
          </a:p>
        </p:txBody>
      </p:sp>
    </p:spTree>
    <p:extLst>
      <p:ext uri="{BB962C8B-B14F-4D97-AF65-F5344CB8AC3E}">
        <p14:creationId xmlns:p14="http://schemas.microsoft.com/office/powerpoint/2010/main" val="1364851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B023C-C687-474A-85BB-0B11AA4849B3}"/>
              </a:ext>
            </a:extLst>
          </p:cNvPr>
          <p:cNvSpPr>
            <a:spLocks noGrp="1"/>
          </p:cNvSpPr>
          <p:nvPr>
            <p:ph type="title"/>
          </p:nvPr>
        </p:nvSpPr>
        <p:spPr/>
        <p:txBody>
          <a:bodyPr/>
          <a:lstStyle/>
          <a:p>
            <a:r>
              <a:rPr lang="en-US" dirty="0"/>
              <a:t>Database Transaction </a:t>
            </a:r>
          </a:p>
        </p:txBody>
      </p:sp>
      <p:sp>
        <p:nvSpPr>
          <p:cNvPr id="3" name="Content Placeholder 2">
            <a:extLst>
              <a:ext uri="{FF2B5EF4-FFF2-40B4-BE49-F238E27FC236}">
                <a16:creationId xmlns:a16="http://schemas.microsoft.com/office/drawing/2014/main" id="{50EC3625-B246-4EF0-9FD3-154CCC7EAF10}"/>
              </a:ext>
            </a:extLst>
          </p:cNvPr>
          <p:cNvSpPr>
            <a:spLocks noGrp="1"/>
          </p:cNvSpPr>
          <p:nvPr>
            <p:ph idx="1"/>
          </p:nvPr>
        </p:nvSpPr>
        <p:spPr/>
        <p:txBody>
          <a:bodyPr/>
          <a:lstStyle/>
          <a:p>
            <a:r>
              <a:rPr lang="en-US" dirty="0"/>
              <a:t>A database transaction is a single unit of work, sometimes made up of multiple operations, performed against a database. </a:t>
            </a:r>
          </a:p>
          <a:p>
            <a:endParaRPr lang="en-US" dirty="0"/>
          </a:p>
          <a:p>
            <a:r>
              <a:rPr lang="en-US" dirty="0"/>
              <a:t>It is an unit of work on database that is either completed in its entirety or is not performed at all.</a:t>
            </a:r>
          </a:p>
          <a:p>
            <a:endParaRPr lang="en-US" dirty="0"/>
          </a:p>
        </p:txBody>
      </p:sp>
    </p:spTree>
    <p:extLst>
      <p:ext uri="{BB962C8B-B14F-4D97-AF65-F5344CB8AC3E}">
        <p14:creationId xmlns:p14="http://schemas.microsoft.com/office/powerpoint/2010/main" val="994995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Examples of Transaction</a:t>
            </a:r>
          </a:p>
        </p:txBody>
      </p:sp>
      <p:sp>
        <p:nvSpPr>
          <p:cNvPr id="3" name="Content Placeholder 2"/>
          <p:cNvSpPr>
            <a:spLocks noGrp="1"/>
          </p:cNvSpPr>
          <p:nvPr>
            <p:ph idx="1"/>
          </p:nvPr>
        </p:nvSpPr>
        <p:spPr>
          <a:xfrm>
            <a:off x="533400" y="1219200"/>
            <a:ext cx="8229600" cy="4525963"/>
          </a:xfrm>
        </p:spPr>
        <p:txBody>
          <a:bodyPr/>
          <a:lstStyle/>
          <a:p>
            <a:r>
              <a:rPr lang="en-US" dirty="0"/>
              <a:t>Transfer from one bank account to another: the complete transaction requires subtracting the amount to be transferred from one account and adding that same amount to the other.</a:t>
            </a:r>
          </a:p>
          <a:p>
            <a:r>
              <a:rPr lang="en-US" dirty="0"/>
              <a:t>Double-entry accounting: </a:t>
            </a:r>
          </a:p>
          <a:p>
            <a:pPr lvl="1"/>
            <a:r>
              <a:rPr lang="en-US" dirty="0"/>
              <a:t>Debit one account</a:t>
            </a:r>
          </a:p>
          <a:p>
            <a:pPr lvl="1"/>
            <a:r>
              <a:rPr lang="en-US" dirty="0"/>
              <a:t>Credit another account</a:t>
            </a:r>
          </a:p>
        </p:txBody>
      </p:sp>
    </p:spTree>
    <p:extLst>
      <p:ext uri="{BB962C8B-B14F-4D97-AF65-F5344CB8AC3E}">
        <p14:creationId xmlns:p14="http://schemas.microsoft.com/office/powerpoint/2010/main" val="1012872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1" name="Rectangle 15"/>
          <p:cNvSpPr>
            <a:spLocks noGrp="1" noChangeArrowheads="1"/>
          </p:cNvSpPr>
          <p:nvPr>
            <p:ph type="title"/>
          </p:nvPr>
        </p:nvSpPr>
        <p:spPr/>
        <p:txBody>
          <a:bodyPr/>
          <a:lstStyle/>
          <a:p>
            <a:r>
              <a:rPr lang="en-US" altLang="en-US" sz="3600" dirty="0"/>
              <a:t>Multiple users concurrent operations</a:t>
            </a:r>
            <a:endParaRPr lang="en-US" altLang="en-US" dirty="0"/>
          </a:p>
        </p:txBody>
      </p:sp>
      <p:graphicFrame>
        <p:nvGraphicFramePr>
          <p:cNvPr id="4115" name="Group 19"/>
          <p:cNvGraphicFramePr>
            <a:graphicFrameLocks noGrp="1"/>
          </p:cNvGraphicFramePr>
          <p:nvPr>
            <p:ph idx="1"/>
          </p:nvPr>
        </p:nvGraphicFramePr>
        <p:xfrm>
          <a:off x="2895600" y="2971800"/>
          <a:ext cx="3962400" cy="1752600"/>
        </p:xfrm>
        <a:graphic>
          <a:graphicData uri="http://schemas.openxmlformats.org/drawingml/2006/table">
            <a:tbl>
              <a:tblPr/>
              <a:tblGrid>
                <a:gridCol w="1981200">
                  <a:extLst>
                    <a:ext uri="{9D8B030D-6E8A-4147-A177-3AD203B41FA5}">
                      <a16:colId xmlns:a16="http://schemas.microsoft.com/office/drawing/2014/main" val="173355403"/>
                    </a:ext>
                  </a:extLst>
                </a:gridCol>
                <a:gridCol w="1981200">
                  <a:extLst>
                    <a:ext uri="{9D8B030D-6E8A-4147-A177-3AD203B41FA5}">
                      <a16:colId xmlns:a16="http://schemas.microsoft.com/office/drawing/2014/main" val="3383566336"/>
                    </a:ext>
                  </a:extLst>
                </a:gridCol>
              </a:tblGrid>
              <a:tr h="9525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R/R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R/W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14301041"/>
                  </a:ext>
                </a:extLst>
              </a:tr>
              <a:tr h="8001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R/W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a:ln>
                            <a:noFill/>
                          </a:ln>
                          <a:solidFill>
                            <a:schemeClr val="tx1"/>
                          </a:solidFill>
                          <a:effectLst/>
                          <a:latin typeface="Arial" panose="020B0604020202020204" pitchFamily="34" charset="0"/>
                        </a:rPr>
                        <a:t>W/W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69120630"/>
                  </a:ext>
                </a:extLst>
              </a:tr>
            </a:tbl>
          </a:graphicData>
        </a:graphic>
      </p:graphicFrame>
      <p:sp>
        <p:nvSpPr>
          <p:cNvPr id="4113" name="Text Box 17"/>
          <p:cNvSpPr txBox="1">
            <a:spLocks noChangeArrowheads="1"/>
          </p:cNvSpPr>
          <p:nvPr/>
        </p:nvSpPr>
        <p:spPr bwMode="auto">
          <a:xfrm>
            <a:off x="4191000" y="160020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dirty="0"/>
              <a:t>User 2</a:t>
            </a:r>
          </a:p>
        </p:txBody>
      </p:sp>
      <p:sp>
        <p:nvSpPr>
          <p:cNvPr id="4117" name="Text Box 21"/>
          <p:cNvSpPr txBox="1">
            <a:spLocks noChangeArrowheads="1"/>
          </p:cNvSpPr>
          <p:nvPr/>
        </p:nvSpPr>
        <p:spPr bwMode="auto">
          <a:xfrm>
            <a:off x="3352800" y="2362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Read</a:t>
            </a:r>
          </a:p>
        </p:txBody>
      </p:sp>
      <p:sp>
        <p:nvSpPr>
          <p:cNvPr id="4118" name="Text Box 22"/>
          <p:cNvSpPr txBox="1">
            <a:spLocks noChangeArrowheads="1"/>
          </p:cNvSpPr>
          <p:nvPr/>
        </p:nvSpPr>
        <p:spPr bwMode="auto">
          <a:xfrm>
            <a:off x="5181600" y="2362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Write</a:t>
            </a:r>
          </a:p>
        </p:txBody>
      </p:sp>
      <p:sp>
        <p:nvSpPr>
          <p:cNvPr id="4119" name="Text Box 23"/>
          <p:cNvSpPr txBox="1">
            <a:spLocks noChangeArrowheads="1"/>
          </p:cNvSpPr>
          <p:nvPr/>
        </p:nvSpPr>
        <p:spPr bwMode="auto">
          <a:xfrm>
            <a:off x="381000" y="3048000"/>
            <a:ext cx="1295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4120" name="Text Box 24"/>
          <p:cNvSpPr txBox="1">
            <a:spLocks noChangeArrowheads="1"/>
          </p:cNvSpPr>
          <p:nvPr/>
        </p:nvSpPr>
        <p:spPr bwMode="auto">
          <a:xfrm>
            <a:off x="304800" y="3352800"/>
            <a:ext cx="10668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b="1" dirty="0"/>
              <a:t>User 1</a:t>
            </a:r>
          </a:p>
        </p:txBody>
      </p:sp>
      <p:sp>
        <p:nvSpPr>
          <p:cNvPr id="4121" name="Text Box 25"/>
          <p:cNvSpPr txBox="1">
            <a:spLocks noChangeArrowheads="1"/>
          </p:cNvSpPr>
          <p:nvPr/>
        </p:nvSpPr>
        <p:spPr bwMode="auto">
          <a:xfrm>
            <a:off x="1752600" y="30480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4122" name="Text Box 26"/>
          <p:cNvSpPr txBox="1">
            <a:spLocks noChangeArrowheads="1"/>
          </p:cNvSpPr>
          <p:nvPr/>
        </p:nvSpPr>
        <p:spPr bwMode="auto">
          <a:xfrm>
            <a:off x="1752600" y="3200400"/>
            <a:ext cx="1066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Read</a:t>
            </a:r>
          </a:p>
        </p:txBody>
      </p:sp>
      <p:sp>
        <p:nvSpPr>
          <p:cNvPr id="4123" name="Text Box 27"/>
          <p:cNvSpPr txBox="1">
            <a:spLocks noChangeArrowheads="1"/>
          </p:cNvSpPr>
          <p:nvPr/>
        </p:nvSpPr>
        <p:spPr bwMode="auto">
          <a:xfrm>
            <a:off x="1752600" y="4114800"/>
            <a:ext cx="990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Write</a:t>
            </a:r>
          </a:p>
        </p:txBody>
      </p:sp>
      <p:sp>
        <p:nvSpPr>
          <p:cNvPr id="4124" name="Text Box 28"/>
          <p:cNvSpPr txBox="1">
            <a:spLocks noChangeArrowheads="1"/>
          </p:cNvSpPr>
          <p:nvPr/>
        </p:nvSpPr>
        <p:spPr bwMode="auto">
          <a:xfrm>
            <a:off x="533400" y="5181600"/>
            <a:ext cx="8153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t>R/W concurrent operation: </a:t>
            </a:r>
            <a:r>
              <a:rPr lang="en-US" altLang="en-US" sz="2400" b="1" dirty="0"/>
              <a:t>Inconsistent Read</a:t>
            </a:r>
            <a:r>
              <a:rPr lang="en-US" altLang="en-US" sz="2400" dirty="0"/>
              <a:t> problem.</a:t>
            </a:r>
          </a:p>
          <a:p>
            <a:pPr>
              <a:spcBef>
                <a:spcPct val="50000"/>
              </a:spcBef>
            </a:pPr>
            <a:r>
              <a:rPr lang="en-US" altLang="en-US" sz="2400" dirty="0"/>
              <a:t>W/W concurrent operation: </a:t>
            </a:r>
            <a:r>
              <a:rPr lang="en-US" altLang="en-US" sz="2400" b="1" dirty="0"/>
              <a:t>Lost Update</a:t>
            </a:r>
            <a:r>
              <a:rPr lang="en-US" altLang="en-US" sz="2400" dirty="0"/>
              <a:t> problem.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Example</a:t>
            </a:r>
          </a:p>
        </p:txBody>
      </p:sp>
      <p:sp>
        <p:nvSpPr>
          <p:cNvPr id="6147" name="Rectangle 3"/>
          <p:cNvSpPr>
            <a:spLocks noGrp="1" noChangeArrowheads="1"/>
          </p:cNvSpPr>
          <p:nvPr>
            <p:ph type="body" idx="1"/>
          </p:nvPr>
        </p:nvSpPr>
        <p:spPr/>
        <p:txBody>
          <a:bodyPr/>
          <a:lstStyle/>
          <a:p>
            <a:r>
              <a:rPr lang="en-US" altLang="en-US"/>
              <a:t>Husband/Wife joint account with $1000 balance.</a:t>
            </a:r>
          </a:p>
          <a:p>
            <a:r>
              <a:rPr lang="en-US" altLang="en-US"/>
              <a:t>Transactions:</a:t>
            </a:r>
          </a:p>
          <a:p>
            <a:pPr lvl="1"/>
            <a:r>
              <a:rPr lang="en-US" altLang="en-US"/>
              <a:t>Husband: Withdraw 800</a:t>
            </a:r>
          </a:p>
          <a:p>
            <a:pPr lvl="1"/>
            <a:r>
              <a:rPr lang="en-US" altLang="en-US"/>
              <a:t>Wife: Withdraw 100</a:t>
            </a:r>
          </a:p>
          <a:p>
            <a:r>
              <a:rPr lang="en-US" altLang="en-US"/>
              <a:t>Processing:</a:t>
            </a:r>
          </a:p>
          <a:p>
            <a:pPr lvl="1"/>
            <a:r>
              <a:rPr lang="en-US" altLang="en-US" sz="2000"/>
              <a:t>Read Balance, Calculate New Balance, Write New Balance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altLang="en-US"/>
          </a:p>
        </p:txBody>
      </p:sp>
      <p:sp>
        <p:nvSpPr>
          <p:cNvPr id="7171" name="Text Box 3"/>
          <p:cNvSpPr txBox="1">
            <a:spLocks noChangeArrowheads="1"/>
          </p:cNvSpPr>
          <p:nvPr/>
        </p:nvSpPr>
        <p:spPr bwMode="auto">
          <a:xfrm>
            <a:off x="304800" y="2514600"/>
            <a:ext cx="8458200" cy="210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dirty="0" err="1"/>
              <a:t>Husband:ReadBalance</a:t>
            </a:r>
            <a:r>
              <a:rPr lang="en-US" altLang="en-US" dirty="0"/>
              <a:t>	Cal </a:t>
            </a:r>
            <a:r>
              <a:rPr lang="en-US" altLang="en-US" dirty="0" err="1"/>
              <a:t>NewBalance</a:t>
            </a:r>
            <a:r>
              <a:rPr lang="en-US" altLang="en-US" dirty="0"/>
              <a:t>	</a:t>
            </a:r>
            <a:r>
              <a:rPr lang="en-US" altLang="en-US" dirty="0" err="1"/>
              <a:t>WriteNewBalance</a:t>
            </a:r>
            <a:endParaRPr lang="en-US" altLang="en-US" dirty="0"/>
          </a:p>
          <a:p>
            <a:pPr>
              <a:spcBef>
                <a:spcPct val="50000"/>
              </a:spcBef>
            </a:pPr>
            <a:r>
              <a:rPr lang="en-US" altLang="en-US" dirty="0"/>
              <a:t>			(In memory)	(On disk)</a:t>
            </a:r>
          </a:p>
          <a:p>
            <a:pPr>
              <a:spcBef>
                <a:spcPct val="50000"/>
              </a:spcBef>
            </a:pPr>
            <a:r>
              <a:rPr lang="en-US" altLang="en-US" dirty="0"/>
              <a:t>	</a:t>
            </a:r>
            <a:r>
              <a:rPr lang="en-US" altLang="en-US" sz="2000" dirty="0"/>
              <a:t>1000</a:t>
            </a:r>
            <a:r>
              <a:rPr lang="en-US" altLang="en-US" dirty="0"/>
              <a:t>		New=1000-800	200</a:t>
            </a:r>
          </a:p>
          <a:p>
            <a:pPr>
              <a:spcBef>
                <a:spcPct val="50000"/>
              </a:spcBef>
            </a:pPr>
            <a:r>
              <a:rPr lang="en-US" altLang="en-US" dirty="0"/>
              <a:t>Wife:			</a:t>
            </a:r>
            <a:r>
              <a:rPr lang="en-US" altLang="en-US" dirty="0" err="1"/>
              <a:t>ReadBalance</a:t>
            </a:r>
            <a:r>
              <a:rPr lang="en-US" altLang="en-US" dirty="0"/>
              <a:t>	</a:t>
            </a:r>
            <a:r>
              <a:rPr lang="en-US" altLang="en-US" dirty="0" err="1"/>
              <a:t>CalNewBalance</a:t>
            </a:r>
            <a:r>
              <a:rPr lang="en-US" altLang="en-US" dirty="0"/>
              <a:t> 	</a:t>
            </a:r>
            <a:r>
              <a:rPr lang="en-US" altLang="en-US" dirty="0" err="1"/>
              <a:t>WriteNewBalance</a:t>
            </a:r>
            <a:endParaRPr lang="en-US" altLang="en-US" dirty="0"/>
          </a:p>
          <a:p>
            <a:pPr>
              <a:spcBef>
                <a:spcPct val="50000"/>
              </a:spcBef>
            </a:pPr>
            <a:r>
              <a:rPr lang="en-US" altLang="en-US" dirty="0"/>
              <a:t>			1000		New=1000-100	900</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TotalTime>
  <Words>1685</Words>
  <Application>Microsoft Office PowerPoint</Application>
  <PresentationFormat>On-screen Show (4:3)</PresentationFormat>
  <Paragraphs>252</Paragraphs>
  <Slides>37</Slides>
  <Notes>18</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37</vt:i4>
      </vt:variant>
    </vt:vector>
  </HeadingPairs>
  <TitlesOfParts>
    <vt:vector size="42" baseType="lpstr">
      <vt:lpstr>Arial</vt:lpstr>
      <vt:lpstr>Times New Roman</vt:lpstr>
      <vt:lpstr>Default Design</vt:lpstr>
      <vt:lpstr>1_Default Design</vt:lpstr>
      <vt:lpstr>2_Default Design</vt:lpstr>
      <vt:lpstr>Transaction Management</vt:lpstr>
      <vt:lpstr>Database CRUD Operations</vt:lpstr>
      <vt:lpstr>Application programming interface (API) that defines how a client may access a database</vt:lpstr>
      <vt:lpstr>Demo</vt:lpstr>
      <vt:lpstr>Database Transaction </vt:lpstr>
      <vt:lpstr>Examples of Transaction</vt:lpstr>
      <vt:lpstr>Multiple users concurrent operations</vt:lpstr>
      <vt:lpstr>Example</vt:lpstr>
      <vt:lpstr>PowerPoint Presentation</vt:lpstr>
      <vt:lpstr>Serializable Schedule</vt:lpstr>
      <vt:lpstr>Locking</vt:lpstr>
      <vt:lpstr>Lock Granularity</vt:lpstr>
      <vt:lpstr>Dead Lock</vt:lpstr>
      <vt:lpstr>The ACID Properties of a Transaction Database</vt:lpstr>
      <vt:lpstr>PowerPoint Presentation</vt:lpstr>
      <vt:lpstr>Major Disadvantages of NoSQL Database Systems</vt:lpstr>
      <vt:lpstr>NoSQL BASE Properties</vt:lpstr>
      <vt:lpstr>Transaction Related Commands</vt:lpstr>
      <vt:lpstr>PowerPoint Presentation</vt:lpstr>
      <vt:lpstr>DefiningTransaction in An Application </vt:lpstr>
      <vt:lpstr>Transaction Example</vt:lpstr>
      <vt:lpstr>Log File (Journal)</vt:lpstr>
      <vt:lpstr>Completed Transaction</vt:lpstr>
      <vt:lpstr>Triggers https://www.mysqltutorial.org/mysql-triggers.aspx https://dev.mysql.com/doc/refman/8.0/en/trigger-syntax.html</vt:lpstr>
      <vt:lpstr>PowerPoint Presentation</vt:lpstr>
      <vt:lpstr>Advantages of triggers</vt:lpstr>
      <vt:lpstr>Access the values of the column being affected by the DML statement </vt:lpstr>
      <vt:lpstr>Demo Trigger</vt:lpstr>
      <vt:lpstr>Demo New and Old</vt:lpstr>
      <vt:lpstr>Update the product onhand when an order detail line is added</vt:lpstr>
      <vt:lpstr>Stored Procedure</vt:lpstr>
      <vt:lpstr>Example</vt:lpstr>
      <vt:lpstr>MySQL Stored Function</vt:lpstr>
      <vt:lpstr>Function Example</vt:lpstr>
      <vt:lpstr>Using the User-defined Function with SQL</vt:lpstr>
      <vt:lpstr>Database Systems Programming Language</vt:lpstr>
      <vt:lpstr>To Recover</vt:lpstr>
    </vt:vector>
  </TitlesOfParts>
  <Company>sfsu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Concurrent Control</dc:title>
  <dc:creator>cob</dc:creator>
  <cp:lastModifiedBy>David D Chao</cp:lastModifiedBy>
  <cp:revision>51</cp:revision>
  <dcterms:created xsi:type="dcterms:W3CDTF">2004-11-09T00:42:15Z</dcterms:created>
  <dcterms:modified xsi:type="dcterms:W3CDTF">2023-11-25T06:44:49Z</dcterms:modified>
</cp:coreProperties>
</file>